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4.xml" ContentType="application/vnd.openxmlformats-officedocument.drawingml.diagramData+xml"/>
  <Override PartName="/ppt/diagrams/data6.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76" r:id="rId2"/>
    <p:sldMasterId id="2147483969" r:id="rId3"/>
    <p:sldMasterId id="2147484046" r:id="rId4"/>
  </p:sldMasterIdLst>
  <p:notesMasterIdLst>
    <p:notesMasterId r:id="rId119"/>
  </p:notesMasterIdLst>
  <p:sldIdLst>
    <p:sldId id="476" r:id="rId5"/>
    <p:sldId id="477" r:id="rId6"/>
    <p:sldId id="413" r:id="rId7"/>
    <p:sldId id="498" r:id="rId8"/>
    <p:sldId id="499" r:id="rId9"/>
    <p:sldId id="436" r:id="rId10"/>
    <p:sldId id="470" r:id="rId11"/>
    <p:sldId id="500" r:id="rId12"/>
    <p:sldId id="264" r:id="rId13"/>
    <p:sldId id="501" r:id="rId14"/>
    <p:sldId id="351" r:id="rId15"/>
    <p:sldId id="352" r:id="rId16"/>
    <p:sldId id="353" r:id="rId17"/>
    <p:sldId id="266" r:id="rId18"/>
    <p:sldId id="267" r:id="rId19"/>
    <p:sldId id="502" r:id="rId20"/>
    <p:sldId id="354" r:id="rId21"/>
    <p:sldId id="269" r:id="rId22"/>
    <p:sldId id="462" r:id="rId23"/>
    <p:sldId id="461" r:id="rId24"/>
    <p:sldId id="463" r:id="rId25"/>
    <p:sldId id="503" r:id="rId26"/>
    <p:sldId id="271" r:id="rId27"/>
    <p:sldId id="272" r:id="rId28"/>
    <p:sldId id="273" r:id="rId29"/>
    <p:sldId id="504" r:id="rId30"/>
    <p:sldId id="437" r:id="rId31"/>
    <p:sldId id="355" r:id="rId32"/>
    <p:sldId id="276" r:id="rId33"/>
    <p:sldId id="409" r:id="rId34"/>
    <p:sldId id="438" r:id="rId35"/>
    <p:sldId id="505" r:id="rId36"/>
    <p:sldId id="506" r:id="rId37"/>
    <p:sldId id="279" r:id="rId38"/>
    <p:sldId id="507" r:id="rId39"/>
    <p:sldId id="357" r:id="rId40"/>
    <p:sldId id="471" r:id="rId41"/>
    <p:sldId id="358" r:id="rId42"/>
    <p:sldId id="508" r:id="rId43"/>
    <p:sldId id="509" r:id="rId44"/>
    <p:sldId id="482" r:id="rId45"/>
    <p:sldId id="282" r:id="rId46"/>
    <p:sldId id="283" r:id="rId47"/>
    <p:sldId id="284" r:id="rId48"/>
    <p:sldId id="285" r:id="rId49"/>
    <p:sldId id="489" r:id="rId50"/>
    <p:sldId id="510" r:id="rId51"/>
    <p:sldId id="286" r:id="rId52"/>
    <p:sldId id="511" r:id="rId53"/>
    <p:sldId id="512" r:id="rId54"/>
    <p:sldId id="443" r:id="rId55"/>
    <p:sldId id="488" r:id="rId56"/>
    <p:sldId id="290" r:id="rId57"/>
    <p:sldId id="291" r:id="rId58"/>
    <p:sldId id="361" r:id="rId59"/>
    <p:sldId id="362" r:id="rId60"/>
    <p:sldId id="294" r:id="rId61"/>
    <p:sldId id="296" r:id="rId62"/>
    <p:sldId id="297" r:id="rId63"/>
    <p:sldId id="298" r:id="rId64"/>
    <p:sldId id="363" r:id="rId65"/>
    <p:sldId id="364" r:id="rId66"/>
    <p:sldId id="299" r:id="rId67"/>
    <p:sldId id="300" r:id="rId68"/>
    <p:sldId id="513" r:id="rId69"/>
    <p:sldId id="514" r:id="rId70"/>
    <p:sldId id="301" r:id="rId71"/>
    <p:sldId id="519" r:id="rId72"/>
    <p:sldId id="520" r:id="rId73"/>
    <p:sldId id="309" r:id="rId74"/>
    <p:sldId id="310" r:id="rId75"/>
    <p:sldId id="521" r:id="rId76"/>
    <p:sldId id="307" r:id="rId77"/>
    <p:sldId id="447" r:id="rId78"/>
    <p:sldId id="448" r:id="rId79"/>
    <p:sldId id="449" r:id="rId80"/>
    <p:sldId id="522" r:id="rId81"/>
    <p:sldId id="523" r:id="rId82"/>
    <p:sldId id="314" r:id="rId83"/>
    <p:sldId id="315" r:id="rId84"/>
    <p:sldId id="316" r:id="rId85"/>
    <p:sldId id="457" r:id="rId86"/>
    <p:sldId id="458" r:id="rId87"/>
    <p:sldId id="491" r:id="rId88"/>
    <p:sldId id="369" r:id="rId89"/>
    <p:sldId id="524" r:id="rId90"/>
    <p:sldId id="525" r:id="rId91"/>
    <p:sldId id="526" r:id="rId92"/>
    <p:sldId id="317" r:id="rId93"/>
    <p:sldId id="318" r:id="rId94"/>
    <p:sldId id="527" r:id="rId95"/>
    <p:sldId id="529" r:id="rId96"/>
    <p:sldId id="534" r:id="rId97"/>
    <p:sldId id="535" r:id="rId98"/>
    <p:sldId id="536" r:id="rId99"/>
    <p:sldId id="376" r:id="rId100"/>
    <p:sldId id="377" r:id="rId101"/>
    <p:sldId id="392" r:id="rId102"/>
    <p:sldId id="386" r:id="rId103"/>
    <p:sldId id="387" r:id="rId104"/>
    <p:sldId id="336" r:id="rId105"/>
    <p:sldId id="454" r:id="rId106"/>
    <p:sldId id="340" r:id="rId107"/>
    <p:sldId id="343" r:id="rId108"/>
    <p:sldId id="455" r:id="rId109"/>
    <p:sldId id="394" r:id="rId110"/>
    <p:sldId id="347" r:id="rId111"/>
    <p:sldId id="465" r:id="rId112"/>
    <p:sldId id="466" r:id="rId113"/>
    <p:sldId id="467" r:id="rId114"/>
    <p:sldId id="468" r:id="rId115"/>
    <p:sldId id="469" r:id="rId116"/>
    <p:sldId id="493" r:id="rId117"/>
    <p:sldId id="494" r:id="rId118"/>
  </p:sldIdLst>
  <p:sldSz cx="9144000" cy="6858000" type="screen4x3"/>
  <p:notesSz cx="6858000" cy="9144000"/>
  <p:defaultTextStyle>
    <a:defPPr>
      <a:defRPr lang="en-US"/>
    </a:defPPr>
    <a:lvl1pPr algn="l" rtl="0" fontAlgn="base">
      <a:spcBef>
        <a:spcPct val="0"/>
      </a:spcBef>
      <a:spcAft>
        <a:spcPct val="0"/>
      </a:spcAft>
      <a:defRPr kumimoji="1" sz="2400"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ahoma" pitchFamily="34" charset="0"/>
        <a:ea typeface="宋体" pitchFamily="2" charset="-122"/>
        <a:cs typeface="+mn-cs"/>
      </a:defRPr>
    </a:lvl5pPr>
    <a:lvl6pPr marL="2286000" algn="l" defTabSz="914400" rtl="0" eaLnBrk="1" latinLnBrk="0" hangingPunct="1">
      <a:defRPr kumimoji="1" sz="2400" kern="1200">
        <a:solidFill>
          <a:schemeClr val="tx1"/>
        </a:solidFill>
        <a:latin typeface="Tahoma" pitchFamily="34" charset="0"/>
        <a:ea typeface="宋体" pitchFamily="2" charset="-122"/>
        <a:cs typeface="+mn-cs"/>
      </a:defRPr>
    </a:lvl6pPr>
    <a:lvl7pPr marL="2743200" algn="l" defTabSz="914400" rtl="0" eaLnBrk="1" latinLnBrk="0" hangingPunct="1">
      <a:defRPr kumimoji="1" sz="2400" kern="1200">
        <a:solidFill>
          <a:schemeClr val="tx1"/>
        </a:solidFill>
        <a:latin typeface="Tahoma" pitchFamily="34" charset="0"/>
        <a:ea typeface="宋体" pitchFamily="2" charset="-122"/>
        <a:cs typeface="+mn-cs"/>
      </a:defRPr>
    </a:lvl7pPr>
    <a:lvl8pPr marL="3200400" algn="l" defTabSz="914400" rtl="0" eaLnBrk="1" latinLnBrk="0" hangingPunct="1">
      <a:defRPr kumimoji="1" sz="2400" kern="1200">
        <a:solidFill>
          <a:schemeClr val="tx1"/>
        </a:solidFill>
        <a:latin typeface="Tahoma" pitchFamily="34" charset="0"/>
        <a:ea typeface="宋体" pitchFamily="2" charset="-122"/>
        <a:cs typeface="+mn-cs"/>
      </a:defRPr>
    </a:lvl8pPr>
    <a:lvl9pPr marL="3657600" algn="l" defTabSz="914400" rtl="0" eaLnBrk="1" latinLnBrk="0" hangingPunct="1">
      <a:defRPr kumimoji="1" sz="2400" kern="1200">
        <a:solidFill>
          <a:schemeClr val="tx1"/>
        </a:solidFill>
        <a:latin typeface="Tahoma" pitchFamily="34" charset="0"/>
        <a:ea typeface="宋体" pitchFamily="2" charset="-122"/>
        <a:cs typeface="+mn-cs"/>
      </a:defRPr>
    </a:lvl9pPr>
  </p:defaultTextStyle>
  <p:extLst>
    <p:ext uri="{EFAFB233-063F-42B5-8137-9DF3F51BA10A}">
      <p15:sldGuideLst xmlns:p15="http://schemas.microsoft.com/office/powerpoint/2012/main">
        <p15:guide id="1" orient="horz" pos="2795">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98469E"/>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54" autoAdjust="0"/>
    <p:restoredTop sz="94525" autoAdjust="0"/>
  </p:normalViewPr>
  <p:slideViewPr>
    <p:cSldViewPr>
      <p:cViewPr varScale="1">
        <p:scale>
          <a:sx n="69" d="100"/>
          <a:sy n="69" d="100"/>
        </p:scale>
        <p:origin x="1518" y="66"/>
      </p:cViewPr>
      <p:guideLst>
        <p:guide orient="horz" pos="2795"/>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559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notesMaster" Target="notesMasters/notesMaster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heme" Target="theme/theme1.xml"/></Relationships>
</file>

<file path=ppt/diagrams/_rels/data2.xml.rels><?xml version="1.0" encoding="UTF-8" standalone="yes"?>
<Relationships xmlns="http://schemas.openxmlformats.org/package/2006/relationships"><Relationship Id="rId1" Type="http://schemas.openxmlformats.org/officeDocument/2006/relationships/image" Target="../media/image330.png"/></Relationships>
</file>

<file path=ppt/diagrams/_rels/data4.xml.rels><?xml version="1.0" encoding="UTF-8" standalone="yes"?>
<Relationships xmlns="http://schemas.openxmlformats.org/package/2006/relationships"><Relationship Id="rId1" Type="http://schemas.openxmlformats.org/officeDocument/2006/relationships/image" Target="../media/image360.png"/></Relationships>
</file>

<file path=ppt/diagrams/_rels/data6.xml.rels><?xml version="1.0" encoding="UTF-8" standalone="yes"?>
<Relationships xmlns="http://schemas.openxmlformats.org/package/2006/relationships"><Relationship Id="rId1" Type="http://schemas.openxmlformats.org/officeDocument/2006/relationships/image" Target="../media/image36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25D465-A1A8-4FC0-B0A0-4B234FFD579D}"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zh-CN" altLang="en-US"/>
        </a:p>
      </dgm:t>
    </dgm:pt>
    <dgm:pt modelId="{91933142-3288-4A4B-92E8-43865134F1C1}">
      <dgm:prSet phldrT="[文本]"/>
      <dgm:spPr/>
      <dgm:t>
        <a:bodyPr/>
        <a:lstStyle/>
        <a:p>
          <a:r>
            <a:rPr lang="zh-CN" altLang="en-US" dirty="0" smtClean="0">
              <a:sym typeface="Symbol" pitchFamily="18" charset="2"/>
            </a:rPr>
            <a:t>所用依赖</a:t>
          </a:r>
          <a:endParaRPr lang="zh-CN" altLang="en-US" dirty="0"/>
        </a:p>
      </dgm:t>
    </dgm:pt>
    <dgm:pt modelId="{69FC2556-3782-4DB5-869C-F11CBEF29F64}" type="parTrans" cxnId="{45783C18-A87E-4D6B-A7AD-8161819BEC87}">
      <dgm:prSet/>
      <dgm:spPr/>
      <dgm:t>
        <a:bodyPr/>
        <a:lstStyle/>
        <a:p>
          <a:endParaRPr lang="zh-CN" altLang="en-US"/>
        </a:p>
      </dgm:t>
    </dgm:pt>
    <dgm:pt modelId="{171CD909-0B9F-4B9D-865F-B54895FB1750}" type="sibTrans" cxnId="{45783C18-A87E-4D6B-A7AD-8161819BEC87}">
      <dgm:prSet/>
      <dgm:spPr/>
      <dgm:t>
        <a:bodyPr/>
        <a:lstStyle/>
        <a:p>
          <a:endParaRPr lang="zh-CN" altLang="en-US"/>
        </a:p>
      </dgm:t>
    </dgm:pt>
    <dgm:pt modelId="{9152A8F0-605E-429F-BC09-0BBBF2AA98C6}">
      <dgm:prSet phldrT="[文本]" custT="1"/>
      <dgm:spPr/>
      <dgm:t>
        <a:bodyPr/>
        <a:lstStyle/>
        <a:p>
          <a:r>
            <a:rPr lang="en-US" altLang="zh-CN" sz="2000" dirty="0" smtClean="0"/>
            <a:t>A</a:t>
          </a:r>
          <a:r>
            <a:rPr lang="en-US" altLang="zh-CN" sz="2000" dirty="0" smtClean="0">
              <a:sym typeface="Symbol" pitchFamily="18" charset="2"/>
            </a:rPr>
            <a:t></a:t>
          </a:r>
          <a:r>
            <a:rPr lang="en-US" altLang="zh-CN" sz="2000" dirty="0" smtClean="0"/>
            <a:t>B</a:t>
          </a:r>
          <a:endParaRPr lang="zh-CN" altLang="en-US" sz="2000" dirty="0"/>
        </a:p>
      </dgm:t>
    </dgm:pt>
    <dgm:pt modelId="{667AD2A7-3FCF-40D5-B623-18870C5C44E4}" type="parTrans" cxnId="{0372F19A-F677-4E5F-A976-AECEB6C678E8}">
      <dgm:prSet/>
      <dgm:spPr/>
      <dgm:t>
        <a:bodyPr/>
        <a:lstStyle/>
        <a:p>
          <a:endParaRPr lang="zh-CN" altLang="en-US"/>
        </a:p>
      </dgm:t>
    </dgm:pt>
    <dgm:pt modelId="{67C7CC24-BDCA-46AF-904A-7FA7BB87E4CC}" type="sibTrans" cxnId="{0372F19A-F677-4E5F-A976-AECEB6C678E8}">
      <dgm:prSet/>
      <dgm:spPr/>
      <dgm:t>
        <a:bodyPr/>
        <a:lstStyle/>
        <a:p>
          <a:endParaRPr lang="zh-CN" altLang="en-US"/>
        </a:p>
      </dgm:t>
    </dgm:pt>
    <dgm:pt modelId="{B72061DA-3744-4AF1-B8BC-47C8B3F4F933}">
      <dgm:prSet phldrT="[文本]" custT="1"/>
      <dgm:spPr/>
      <dgm:t>
        <a:bodyPr/>
        <a:lstStyle/>
        <a:p>
          <a:r>
            <a:rPr lang="en-US" altLang="zh-CN" sz="2000" dirty="0" smtClean="0"/>
            <a:t>A</a:t>
          </a:r>
          <a:r>
            <a:rPr lang="en-US" altLang="zh-CN" sz="2000" dirty="0" smtClean="0">
              <a:sym typeface="Symbol" pitchFamily="18" charset="2"/>
            </a:rPr>
            <a:t>C</a:t>
          </a:r>
          <a:endParaRPr lang="zh-CN" altLang="en-US" sz="2000" dirty="0"/>
        </a:p>
      </dgm:t>
    </dgm:pt>
    <dgm:pt modelId="{DAC497B8-BBBF-4005-A35E-7880CF5C9ED5}" type="parTrans" cxnId="{6C356386-DC00-4D2C-8E64-F1921BC88727}">
      <dgm:prSet/>
      <dgm:spPr/>
      <dgm:t>
        <a:bodyPr/>
        <a:lstStyle/>
        <a:p>
          <a:endParaRPr lang="zh-CN" altLang="en-US"/>
        </a:p>
      </dgm:t>
    </dgm:pt>
    <dgm:pt modelId="{9D35C8B7-B8AE-49D4-8870-5D6F5074AF94}" type="sibTrans" cxnId="{6C356386-DC00-4D2C-8E64-F1921BC88727}">
      <dgm:prSet/>
      <dgm:spPr/>
      <dgm:t>
        <a:bodyPr/>
        <a:lstStyle/>
        <a:p>
          <a:endParaRPr lang="zh-CN" altLang="en-US"/>
        </a:p>
      </dgm:t>
    </dgm:pt>
    <mc:AlternateContent xmlns:mc="http://schemas.openxmlformats.org/markup-compatibility/2006" xmlns:a14="http://schemas.microsoft.com/office/drawing/2010/main">
      <mc:Choice Requires="a14">
        <dgm:pt modelId="{D66057BE-7FAF-4551-83FC-0400D9B56EDC}">
          <dgm:prSet phldrT="[文本]" custT="1"/>
          <dgm:spPr/>
          <dgm:t>
            <a:bodyPr/>
            <a:lstStyle/>
            <a:p>
              <a:pPr/>
              <a14:m>
                <m:oMathPara xmlns:m="http://schemas.openxmlformats.org/officeDocument/2006/math">
                  <m:oMathParaPr>
                    <m:jc m:val="centerGroup"/>
                  </m:oMathParaPr>
                  <m:oMath xmlns:m="http://schemas.openxmlformats.org/officeDocument/2006/math">
                    <m:sSubSup>
                      <m:sSubSupPr>
                        <m:ctrlPr>
                          <a:rPr lang="en-US" altLang="zh-CN" sz="3200" i="1" smtClean="0">
                            <a:latin typeface="Cambria Math" panose="02040503050406030204" pitchFamily="18" charset="0"/>
                            <a:ea typeface="Cambria Math" panose="02040503050406030204" pitchFamily="18" charset="0"/>
                          </a:rPr>
                        </m:ctrlPr>
                      </m:sSubSupPr>
                      <m:e>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𝐴𝐺</m:t>
                        </m:r>
                        <m:r>
                          <a:rPr lang="en-US" altLang="zh-CN" sz="3200" b="0" i="1" smtClean="0">
                            <a:latin typeface="Cambria Math" panose="02040503050406030204" pitchFamily="18" charset="0"/>
                            <a:ea typeface="Cambria Math" panose="02040503050406030204" pitchFamily="18" charset="0"/>
                          </a:rPr>
                          <m:t>)</m:t>
                        </m:r>
                      </m:e>
                      <m:sub>
                        <m:r>
                          <a:rPr lang="en-US" altLang="zh-CN" sz="3200" i="1">
                            <a:latin typeface="Cambria Math" panose="02040503050406030204" pitchFamily="18" charset="0"/>
                            <a:ea typeface="Cambria Math" panose="02040503050406030204" pitchFamily="18" charset="0"/>
                          </a:rPr>
                          <m:t>𝐹</m:t>
                        </m:r>
                      </m:sub>
                      <m:sup>
                        <m:r>
                          <a:rPr lang="en-US" altLang="zh-CN" sz="3200" i="1">
                            <a:latin typeface="Cambria Math" panose="02040503050406030204" pitchFamily="18" charset="0"/>
                            <a:ea typeface="Cambria Math" panose="02040503050406030204" pitchFamily="18" charset="0"/>
                          </a:rPr>
                          <m:t>+</m:t>
                        </m:r>
                      </m:sup>
                    </m:sSubSup>
                  </m:oMath>
                </m:oMathPara>
              </a14:m>
              <a:endParaRPr lang="zh-CN" altLang="en-US" sz="3200" dirty="0"/>
            </a:p>
          </dgm:t>
        </dgm:pt>
      </mc:Choice>
      <mc:Fallback xmlns="">
        <dgm:pt modelId="{D66057BE-7FAF-4551-83FC-0400D9B56EDC}">
          <dgm:prSet phldrT="[文本]" custT="1"/>
          <dgm:spPr/>
          <dgm:t>
            <a:bodyPr/>
            <a:lstStyle/>
            <a:p>
              <a:r>
                <a:rPr lang="en-US" altLang="zh-CN" sz="3200" i="0" smtClean="0">
                  <a:latin typeface="Cambria Math" panose="02040503050406030204" pitchFamily="18" charset="0"/>
                  <a:ea typeface="Cambria Math" panose="02040503050406030204" pitchFamily="18" charset="0"/>
                </a:rPr>
                <a:t>〖</a:t>
              </a:r>
              <a:r>
                <a:rPr lang="en-US" altLang="zh-CN" sz="3200" b="0" i="0" smtClean="0">
                  <a:latin typeface="Cambria Math" panose="02040503050406030204" pitchFamily="18" charset="0"/>
                  <a:ea typeface="Cambria Math" panose="02040503050406030204" pitchFamily="18" charset="0"/>
                </a:rPr>
                <a:t>(𝐴𝐺)</a:t>
              </a:r>
              <a:r>
                <a:rPr lang="en-US" altLang="zh-CN" sz="3200" b="0" i="0" smtClean="0">
                  <a:latin typeface="Cambria Math" panose="02040503050406030204" pitchFamily="18" charset="0"/>
                  <a:ea typeface="Cambria Math" panose="02040503050406030204" pitchFamily="18" charset="0"/>
                </a:rPr>
                <a:t>〗_</a:t>
              </a:r>
              <a:r>
                <a:rPr lang="en-US" altLang="zh-CN" sz="3200" i="0">
                  <a:latin typeface="Cambria Math" panose="02040503050406030204" pitchFamily="18" charset="0"/>
                  <a:ea typeface="Cambria Math" panose="02040503050406030204" pitchFamily="18" charset="0"/>
                </a:rPr>
                <a:t>𝐹^+</a:t>
              </a:r>
              <a:endParaRPr lang="zh-CN" altLang="en-US" sz="3200" dirty="0"/>
            </a:p>
          </dgm:t>
        </dgm:pt>
      </mc:Fallback>
    </mc:AlternateContent>
    <dgm:pt modelId="{246DFC35-4460-4147-9D32-578AA06B2C17}" type="parTrans" cxnId="{74F29761-4B3D-459E-833F-97382AE65FBA}">
      <dgm:prSet/>
      <dgm:spPr/>
      <dgm:t>
        <a:bodyPr/>
        <a:lstStyle/>
        <a:p>
          <a:endParaRPr lang="zh-CN" altLang="en-US"/>
        </a:p>
      </dgm:t>
    </dgm:pt>
    <dgm:pt modelId="{88F2136F-31BF-43C4-8DEC-FE299143FD13}" type="sibTrans" cxnId="{74F29761-4B3D-459E-833F-97382AE65FBA}">
      <dgm:prSet/>
      <dgm:spPr/>
      <dgm:t>
        <a:bodyPr/>
        <a:lstStyle/>
        <a:p>
          <a:endParaRPr lang="zh-CN" altLang="en-US"/>
        </a:p>
      </dgm:t>
    </dgm:pt>
    <dgm:pt modelId="{01697F69-AC1C-45AE-B3DB-E83E939EEBCE}">
      <dgm:prSet phldrT="[文本]" custT="1"/>
      <dgm:spPr/>
      <dgm:t>
        <a:bodyPr/>
        <a:lstStyle/>
        <a:p>
          <a:r>
            <a:rPr lang="en-US" altLang="zh-CN" sz="2000" dirty="0" smtClean="0"/>
            <a:t>AGB</a:t>
          </a:r>
          <a:endParaRPr lang="zh-CN" altLang="en-US" sz="2000" dirty="0"/>
        </a:p>
      </dgm:t>
    </dgm:pt>
    <dgm:pt modelId="{8945E90F-AFB4-4556-825C-FCC145C55C49}" type="parTrans" cxnId="{A2561F8C-C857-4787-A31B-83F9637B7DD5}">
      <dgm:prSet/>
      <dgm:spPr/>
      <dgm:t>
        <a:bodyPr/>
        <a:lstStyle/>
        <a:p>
          <a:endParaRPr lang="zh-CN" altLang="en-US"/>
        </a:p>
      </dgm:t>
    </dgm:pt>
    <dgm:pt modelId="{7A5BC5E8-CF56-496D-9A08-2E32C0479DEA}" type="sibTrans" cxnId="{A2561F8C-C857-4787-A31B-83F9637B7DD5}">
      <dgm:prSet/>
      <dgm:spPr/>
      <dgm:t>
        <a:bodyPr/>
        <a:lstStyle/>
        <a:p>
          <a:endParaRPr lang="zh-CN" altLang="en-US"/>
        </a:p>
      </dgm:t>
    </dgm:pt>
    <dgm:pt modelId="{36E0E8C6-925F-49D7-A518-4023944DEA8A}">
      <dgm:prSet phldrT="[文本]" custT="1"/>
      <dgm:spPr/>
      <dgm:t>
        <a:bodyPr/>
        <a:lstStyle/>
        <a:p>
          <a:r>
            <a:rPr lang="en-US" altLang="zh-CN" sz="2000" dirty="0" smtClean="0">
              <a:sym typeface="Symbol" pitchFamily="18" charset="2"/>
            </a:rPr>
            <a:t>AGBC</a:t>
          </a:r>
          <a:endParaRPr lang="zh-CN" altLang="en-US" sz="2000" dirty="0"/>
        </a:p>
      </dgm:t>
    </dgm:pt>
    <dgm:pt modelId="{9CED9C90-9D50-4E7E-AAB1-E109D3815C1F}" type="parTrans" cxnId="{3BA665AC-CCF6-477F-B029-175F3C320F68}">
      <dgm:prSet/>
      <dgm:spPr/>
      <dgm:t>
        <a:bodyPr/>
        <a:lstStyle/>
        <a:p>
          <a:endParaRPr lang="zh-CN" altLang="en-US"/>
        </a:p>
      </dgm:t>
    </dgm:pt>
    <dgm:pt modelId="{07047FD7-7509-4E32-836C-A1CA8CE829D2}" type="sibTrans" cxnId="{3BA665AC-CCF6-477F-B029-175F3C320F68}">
      <dgm:prSet/>
      <dgm:spPr/>
      <dgm:t>
        <a:bodyPr/>
        <a:lstStyle/>
        <a:p>
          <a:endParaRPr lang="zh-CN" altLang="en-US"/>
        </a:p>
      </dgm:t>
    </dgm:pt>
    <dgm:pt modelId="{27C604AD-E89F-42E4-ABC1-550DA6AF6D24}">
      <dgm:prSet phldrT="[文本]" custT="1"/>
      <dgm:spPr/>
      <dgm:t>
        <a:bodyPr/>
        <a:lstStyle/>
        <a:p>
          <a:r>
            <a:rPr lang="en-US" altLang="zh-CN" sz="2000" dirty="0" smtClean="0">
              <a:sym typeface="Symbol" pitchFamily="18" charset="2"/>
            </a:rPr>
            <a:t>CGH</a:t>
          </a:r>
          <a:endParaRPr lang="zh-CN" altLang="en-US" sz="2000" dirty="0"/>
        </a:p>
      </dgm:t>
    </dgm:pt>
    <dgm:pt modelId="{A8515D44-2D7D-4177-A673-75C53D4F8539}" type="parTrans" cxnId="{A27BE3D3-A3C5-424C-8288-48222A7AD101}">
      <dgm:prSet/>
      <dgm:spPr/>
      <dgm:t>
        <a:bodyPr/>
        <a:lstStyle/>
        <a:p>
          <a:endParaRPr lang="zh-CN" altLang="en-US"/>
        </a:p>
      </dgm:t>
    </dgm:pt>
    <dgm:pt modelId="{F99431B3-0582-470F-8ECD-44F80D36A623}" type="sibTrans" cxnId="{A27BE3D3-A3C5-424C-8288-48222A7AD101}">
      <dgm:prSet/>
      <dgm:spPr/>
      <dgm:t>
        <a:bodyPr/>
        <a:lstStyle/>
        <a:p>
          <a:endParaRPr lang="zh-CN" altLang="en-US"/>
        </a:p>
      </dgm:t>
    </dgm:pt>
    <dgm:pt modelId="{E714C167-6898-4FC4-A1D9-49B82219B888}">
      <dgm:prSet phldrT="[文本]" custT="1"/>
      <dgm:spPr/>
      <dgm:t>
        <a:bodyPr/>
        <a:lstStyle/>
        <a:p>
          <a:r>
            <a:rPr lang="en-US" altLang="zh-CN" sz="2000" dirty="0" smtClean="0">
              <a:sym typeface="Symbol" pitchFamily="18" charset="2"/>
            </a:rPr>
            <a:t>CGI</a:t>
          </a:r>
          <a:endParaRPr lang="zh-CN" altLang="en-US" sz="2000" dirty="0"/>
        </a:p>
      </dgm:t>
    </dgm:pt>
    <dgm:pt modelId="{C48BA021-8B0F-4C22-A9C6-8EE9AF253F38}" type="parTrans" cxnId="{A4F17E61-780D-48DE-92B8-FA7EC3362884}">
      <dgm:prSet/>
      <dgm:spPr/>
      <dgm:t>
        <a:bodyPr/>
        <a:lstStyle/>
        <a:p>
          <a:endParaRPr lang="zh-CN" altLang="en-US"/>
        </a:p>
      </dgm:t>
    </dgm:pt>
    <dgm:pt modelId="{DD732E63-8957-480B-9133-39B44EDBFF1E}" type="sibTrans" cxnId="{A4F17E61-780D-48DE-92B8-FA7EC3362884}">
      <dgm:prSet/>
      <dgm:spPr/>
      <dgm:t>
        <a:bodyPr/>
        <a:lstStyle/>
        <a:p>
          <a:endParaRPr lang="zh-CN" altLang="en-US"/>
        </a:p>
      </dgm:t>
    </dgm:pt>
    <dgm:pt modelId="{F9520484-FEC5-4875-B528-EBC4786718E9}">
      <dgm:prSet phldrT="[文本]" custT="1"/>
      <dgm:spPr/>
      <dgm:t>
        <a:bodyPr/>
        <a:lstStyle/>
        <a:p>
          <a:r>
            <a:rPr lang="en-US" altLang="zh-CN" sz="2000" dirty="0" smtClean="0">
              <a:sym typeface="Symbol" pitchFamily="18" charset="2"/>
            </a:rPr>
            <a:t>AGBCH</a:t>
          </a:r>
          <a:endParaRPr lang="zh-CN" altLang="en-US" sz="2000" dirty="0"/>
        </a:p>
      </dgm:t>
    </dgm:pt>
    <dgm:pt modelId="{DDA75B59-7AF7-49FF-A894-535FC12A64FE}" type="parTrans" cxnId="{B8A4DD42-13DB-4D2A-9DD6-7A97F060DD9D}">
      <dgm:prSet/>
      <dgm:spPr/>
      <dgm:t>
        <a:bodyPr/>
        <a:lstStyle/>
        <a:p>
          <a:endParaRPr lang="zh-CN" altLang="en-US"/>
        </a:p>
      </dgm:t>
    </dgm:pt>
    <dgm:pt modelId="{48AEDCCE-1C93-470B-9DDF-8E38EAAC0BC8}" type="sibTrans" cxnId="{B8A4DD42-13DB-4D2A-9DD6-7A97F060DD9D}">
      <dgm:prSet/>
      <dgm:spPr/>
      <dgm:t>
        <a:bodyPr/>
        <a:lstStyle/>
        <a:p>
          <a:endParaRPr lang="zh-CN" altLang="en-US"/>
        </a:p>
      </dgm:t>
    </dgm:pt>
    <dgm:pt modelId="{CA33DEC3-3A23-44BA-B726-EB51BE1FE811}">
      <dgm:prSet phldrT="[文本]" custT="1"/>
      <dgm:spPr/>
      <dgm:t>
        <a:bodyPr/>
        <a:lstStyle/>
        <a:p>
          <a:r>
            <a:rPr lang="en-US" altLang="zh-CN" sz="2000" dirty="0" smtClean="0">
              <a:sym typeface="Symbol" pitchFamily="18" charset="2"/>
            </a:rPr>
            <a:t>AGBCHI</a:t>
          </a:r>
          <a:endParaRPr lang="zh-CN" altLang="en-US" sz="2000" dirty="0"/>
        </a:p>
      </dgm:t>
    </dgm:pt>
    <dgm:pt modelId="{8D3B1799-F73E-48EB-A7DC-160E78D86487}" type="parTrans" cxnId="{9871D2E6-6A6D-4FC0-859F-2A7BC1836F46}">
      <dgm:prSet/>
      <dgm:spPr/>
      <dgm:t>
        <a:bodyPr/>
        <a:lstStyle/>
        <a:p>
          <a:endParaRPr lang="zh-CN" altLang="en-US"/>
        </a:p>
      </dgm:t>
    </dgm:pt>
    <dgm:pt modelId="{04EA3133-BE2A-49D4-8BD7-28941CC5F217}" type="sibTrans" cxnId="{9871D2E6-6A6D-4FC0-859F-2A7BC1836F46}">
      <dgm:prSet/>
      <dgm:spPr/>
      <dgm:t>
        <a:bodyPr/>
        <a:lstStyle/>
        <a:p>
          <a:endParaRPr lang="zh-CN" altLang="en-US"/>
        </a:p>
      </dgm:t>
    </dgm:pt>
    <dgm:pt modelId="{36626BAE-DF16-49A9-876D-756C1807C86D}" type="pres">
      <dgm:prSet presAssocID="{F825D465-A1A8-4FC0-B0A0-4B234FFD579D}" presName="Name0" presStyleCnt="0">
        <dgm:presLayoutVars>
          <dgm:dir/>
          <dgm:animLvl val="lvl"/>
          <dgm:resizeHandles val="exact"/>
        </dgm:presLayoutVars>
      </dgm:prSet>
      <dgm:spPr/>
      <dgm:t>
        <a:bodyPr/>
        <a:lstStyle/>
        <a:p>
          <a:endParaRPr lang="zh-CN" altLang="en-US"/>
        </a:p>
      </dgm:t>
    </dgm:pt>
    <dgm:pt modelId="{EDF5AC3B-FF1A-4E01-8E06-E9AFF1881CC9}" type="pres">
      <dgm:prSet presAssocID="{91933142-3288-4A4B-92E8-43865134F1C1}" presName="vertFlow" presStyleCnt="0"/>
      <dgm:spPr/>
    </dgm:pt>
    <dgm:pt modelId="{F7B1128D-F52B-4318-AA3B-ADD05C914055}" type="pres">
      <dgm:prSet presAssocID="{91933142-3288-4A4B-92E8-43865134F1C1}" presName="header" presStyleLbl="node1" presStyleIdx="0" presStyleCnt="2"/>
      <dgm:spPr/>
      <dgm:t>
        <a:bodyPr/>
        <a:lstStyle/>
        <a:p>
          <a:endParaRPr lang="zh-CN" altLang="en-US"/>
        </a:p>
      </dgm:t>
    </dgm:pt>
    <dgm:pt modelId="{C3D3E50E-92D2-4106-B948-346E23F6D649}" type="pres">
      <dgm:prSet presAssocID="{667AD2A7-3FCF-40D5-B623-18870C5C44E4}" presName="parTrans" presStyleLbl="sibTrans2D1" presStyleIdx="0" presStyleCnt="8"/>
      <dgm:spPr/>
      <dgm:t>
        <a:bodyPr/>
        <a:lstStyle/>
        <a:p>
          <a:endParaRPr lang="zh-CN" altLang="en-US"/>
        </a:p>
      </dgm:t>
    </dgm:pt>
    <dgm:pt modelId="{D5421FF0-28F7-44E9-9368-5EADBA5E8F14}" type="pres">
      <dgm:prSet presAssocID="{9152A8F0-605E-429F-BC09-0BBBF2AA98C6}" presName="child" presStyleLbl="alignAccFollowNode1" presStyleIdx="0" presStyleCnt="8">
        <dgm:presLayoutVars>
          <dgm:chMax val="0"/>
          <dgm:bulletEnabled val="1"/>
        </dgm:presLayoutVars>
      </dgm:prSet>
      <dgm:spPr/>
      <dgm:t>
        <a:bodyPr/>
        <a:lstStyle/>
        <a:p>
          <a:endParaRPr lang="zh-CN" altLang="en-US"/>
        </a:p>
      </dgm:t>
    </dgm:pt>
    <dgm:pt modelId="{EE1B4CDD-5D35-4485-BB0E-1944B0C558E6}" type="pres">
      <dgm:prSet presAssocID="{67C7CC24-BDCA-46AF-904A-7FA7BB87E4CC}" presName="sibTrans" presStyleLbl="sibTrans2D1" presStyleIdx="1" presStyleCnt="8"/>
      <dgm:spPr/>
      <dgm:t>
        <a:bodyPr/>
        <a:lstStyle/>
        <a:p>
          <a:endParaRPr lang="zh-CN" altLang="en-US"/>
        </a:p>
      </dgm:t>
    </dgm:pt>
    <dgm:pt modelId="{72C9B5D3-28B8-4B01-86A0-472AC985EAA6}" type="pres">
      <dgm:prSet presAssocID="{B72061DA-3744-4AF1-B8BC-47C8B3F4F933}" presName="child" presStyleLbl="alignAccFollowNode1" presStyleIdx="1" presStyleCnt="8">
        <dgm:presLayoutVars>
          <dgm:chMax val="0"/>
          <dgm:bulletEnabled val="1"/>
        </dgm:presLayoutVars>
      </dgm:prSet>
      <dgm:spPr/>
      <dgm:t>
        <a:bodyPr/>
        <a:lstStyle/>
        <a:p>
          <a:endParaRPr lang="zh-CN" altLang="en-US"/>
        </a:p>
      </dgm:t>
    </dgm:pt>
    <dgm:pt modelId="{F6C3E3FA-2DD1-4362-AEB8-E2D149D137BF}" type="pres">
      <dgm:prSet presAssocID="{9D35C8B7-B8AE-49D4-8870-5D6F5074AF94}" presName="sibTrans" presStyleLbl="sibTrans2D1" presStyleIdx="2" presStyleCnt="8"/>
      <dgm:spPr/>
      <dgm:t>
        <a:bodyPr/>
        <a:lstStyle/>
        <a:p>
          <a:endParaRPr lang="zh-CN" altLang="en-US"/>
        </a:p>
      </dgm:t>
    </dgm:pt>
    <dgm:pt modelId="{221342B8-4A1F-4D21-A29A-7C80AB5D39EC}" type="pres">
      <dgm:prSet presAssocID="{27C604AD-E89F-42E4-ABC1-550DA6AF6D24}" presName="child" presStyleLbl="alignAccFollowNode1" presStyleIdx="2" presStyleCnt="8">
        <dgm:presLayoutVars>
          <dgm:chMax val="0"/>
          <dgm:bulletEnabled val="1"/>
        </dgm:presLayoutVars>
      </dgm:prSet>
      <dgm:spPr/>
      <dgm:t>
        <a:bodyPr/>
        <a:lstStyle/>
        <a:p>
          <a:endParaRPr lang="zh-CN" altLang="en-US"/>
        </a:p>
      </dgm:t>
    </dgm:pt>
    <dgm:pt modelId="{F3B08039-7261-4F53-8D2C-1889D5CED558}" type="pres">
      <dgm:prSet presAssocID="{F99431B3-0582-470F-8ECD-44F80D36A623}" presName="sibTrans" presStyleLbl="sibTrans2D1" presStyleIdx="3" presStyleCnt="8"/>
      <dgm:spPr/>
      <dgm:t>
        <a:bodyPr/>
        <a:lstStyle/>
        <a:p>
          <a:endParaRPr lang="zh-CN" altLang="en-US"/>
        </a:p>
      </dgm:t>
    </dgm:pt>
    <dgm:pt modelId="{FA4BBF9D-48F4-41BE-A7E4-883BB10A2664}" type="pres">
      <dgm:prSet presAssocID="{E714C167-6898-4FC4-A1D9-49B82219B888}" presName="child" presStyleLbl="alignAccFollowNode1" presStyleIdx="3" presStyleCnt="8">
        <dgm:presLayoutVars>
          <dgm:chMax val="0"/>
          <dgm:bulletEnabled val="1"/>
        </dgm:presLayoutVars>
      </dgm:prSet>
      <dgm:spPr/>
      <dgm:t>
        <a:bodyPr/>
        <a:lstStyle/>
        <a:p>
          <a:endParaRPr lang="zh-CN" altLang="en-US"/>
        </a:p>
      </dgm:t>
    </dgm:pt>
    <dgm:pt modelId="{FEBA4829-0539-40D4-9338-6529CEEAFAE3}" type="pres">
      <dgm:prSet presAssocID="{91933142-3288-4A4B-92E8-43865134F1C1}" presName="hSp" presStyleCnt="0"/>
      <dgm:spPr/>
    </dgm:pt>
    <dgm:pt modelId="{391F7F48-2255-4D41-9FFE-930880C61732}" type="pres">
      <dgm:prSet presAssocID="{D66057BE-7FAF-4551-83FC-0400D9B56EDC}" presName="vertFlow" presStyleCnt="0"/>
      <dgm:spPr/>
    </dgm:pt>
    <dgm:pt modelId="{ADD1FC7D-85E1-4941-AF48-C2204DA9948E}" type="pres">
      <dgm:prSet presAssocID="{D66057BE-7FAF-4551-83FC-0400D9B56EDC}" presName="header" presStyleLbl="node1" presStyleIdx="1" presStyleCnt="2"/>
      <dgm:spPr/>
      <dgm:t>
        <a:bodyPr/>
        <a:lstStyle/>
        <a:p>
          <a:endParaRPr lang="zh-CN" altLang="en-US"/>
        </a:p>
      </dgm:t>
    </dgm:pt>
    <dgm:pt modelId="{CA4869D3-F6EB-4287-BDD7-A072E0FAEA13}" type="pres">
      <dgm:prSet presAssocID="{8945E90F-AFB4-4556-825C-FCC145C55C49}" presName="parTrans" presStyleLbl="sibTrans2D1" presStyleIdx="4" presStyleCnt="8"/>
      <dgm:spPr/>
      <dgm:t>
        <a:bodyPr/>
        <a:lstStyle/>
        <a:p>
          <a:endParaRPr lang="zh-CN" altLang="en-US"/>
        </a:p>
      </dgm:t>
    </dgm:pt>
    <dgm:pt modelId="{2D706A99-DCB3-430D-8389-A2C4096DF6F5}" type="pres">
      <dgm:prSet presAssocID="{01697F69-AC1C-45AE-B3DB-E83E939EEBCE}" presName="child" presStyleLbl="alignAccFollowNode1" presStyleIdx="4" presStyleCnt="8">
        <dgm:presLayoutVars>
          <dgm:chMax val="0"/>
          <dgm:bulletEnabled val="1"/>
        </dgm:presLayoutVars>
      </dgm:prSet>
      <dgm:spPr/>
      <dgm:t>
        <a:bodyPr/>
        <a:lstStyle/>
        <a:p>
          <a:endParaRPr lang="zh-CN" altLang="en-US"/>
        </a:p>
      </dgm:t>
    </dgm:pt>
    <dgm:pt modelId="{9242CD6A-5E63-40D7-B781-3E903EF73868}" type="pres">
      <dgm:prSet presAssocID="{7A5BC5E8-CF56-496D-9A08-2E32C0479DEA}" presName="sibTrans" presStyleLbl="sibTrans2D1" presStyleIdx="5" presStyleCnt="8"/>
      <dgm:spPr/>
      <dgm:t>
        <a:bodyPr/>
        <a:lstStyle/>
        <a:p>
          <a:endParaRPr lang="zh-CN" altLang="en-US"/>
        </a:p>
      </dgm:t>
    </dgm:pt>
    <dgm:pt modelId="{138A45A2-914A-4B3A-B180-213B5CF34DD1}" type="pres">
      <dgm:prSet presAssocID="{36E0E8C6-925F-49D7-A518-4023944DEA8A}" presName="child" presStyleLbl="alignAccFollowNode1" presStyleIdx="5" presStyleCnt="8">
        <dgm:presLayoutVars>
          <dgm:chMax val="0"/>
          <dgm:bulletEnabled val="1"/>
        </dgm:presLayoutVars>
      </dgm:prSet>
      <dgm:spPr/>
      <dgm:t>
        <a:bodyPr/>
        <a:lstStyle/>
        <a:p>
          <a:endParaRPr lang="zh-CN" altLang="en-US"/>
        </a:p>
      </dgm:t>
    </dgm:pt>
    <dgm:pt modelId="{C92BB4CD-DC93-4F89-8AF7-5281819A4A80}" type="pres">
      <dgm:prSet presAssocID="{07047FD7-7509-4E32-836C-A1CA8CE829D2}" presName="sibTrans" presStyleLbl="sibTrans2D1" presStyleIdx="6" presStyleCnt="8"/>
      <dgm:spPr/>
      <dgm:t>
        <a:bodyPr/>
        <a:lstStyle/>
        <a:p>
          <a:endParaRPr lang="zh-CN" altLang="en-US"/>
        </a:p>
      </dgm:t>
    </dgm:pt>
    <dgm:pt modelId="{32793126-7333-4534-B552-BAAC854FE5E2}" type="pres">
      <dgm:prSet presAssocID="{F9520484-FEC5-4875-B528-EBC4786718E9}" presName="child" presStyleLbl="alignAccFollowNode1" presStyleIdx="6" presStyleCnt="8">
        <dgm:presLayoutVars>
          <dgm:chMax val="0"/>
          <dgm:bulletEnabled val="1"/>
        </dgm:presLayoutVars>
      </dgm:prSet>
      <dgm:spPr/>
      <dgm:t>
        <a:bodyPr/>
        <a:lstStyle/>
        <a:p>
          <a:endParaRPr lang="zh-CN" altLang="en-US"/>
        </a:p>
      </dgm:t>
    </dgm:pt>
    <dgm:pt modelId="{4054F363-255C-41FB-891D-5E82625D6F48}" type="pres">
      <dgm:prSet presAssocID="{48AEDCCE-1C93-470B-9DDF-8E38EAAC0BC8}" presName="sibTrans" presStyleLbl="sibTrans2D1" presStyleIdx="7" presStyleCnt="8"/>
      <dgm:spPr/>
      <dgm:t>
        <a:bodyPr/>
        <a:lstStyle/>
        <a:p>
          <a:endParaRPr lang="zh-CN" altLang="en-US"/>
        </a:p>
      </dgm:t>
    </dgm:pt>
    <dgm:pt modelId="{4D455498-5A87-4E5E-B1B5-FC4E53779DD6}" type="pres">
      <dgm:prSet presAssocID="{CA33DEC3-3A23-44BA-B726-EB51BE1FE811}" presName="child" presStyleLbl="alignAccFollowNode1" presStyleIdx="7" presStyleCnt="8">
        <dgm:presLayoutVars>
          <dgm:chMax val="0"/>
          <dgm:bulletEnabled val="1"/>
        </dgm:presLayoutVars>
      </dgm:prSet>
      <dgm:spPr/>
      <dgm:t>
        <a:bodyPr/>
        <a:lstStyle/>
        <a:p>
          <a:endParaRPr lang="zh-CN" altLang="en-US"/>
        </a:p>
      </dgm:t>
    </dgm:pt>
  </dgm:ptLst>
  <dgm:cxnLst>
    <dgm:cxn modelId="{B8A4DD42-13DB-4D2A-9DD6-7A97F060DD9D}" srcId="{D66057BE-7FAF-4551-83FC-0400D9B56EDC}" destId="{F9520484-FEC5-4875-B528-EBC4786718E9}" srcOrd="2" destOrd="0" parTransId="{DDA75B59-7AF7-49FF-A894-535FC12A64FE}" sibTransId="{48AEDCCE-1C93-470B-9DDF-8E38EAAC0BC8}"/>
    <dgm:cxn modelId="{825DB8B0-817F-44F8-A073-0A1D105336B2}" type="presOf" srcId="{07047FD7-7509-4E32-836C-A1CA8CE829D2}" destId="{C92BB4CD-DC93-4F89-8AF7-5281819A4A80}" srcOrd="0" destOrd="0" presId="urn:microsoft.com/office/officeart/2005/8/layout/lProcess1"/>
    <dgm:cxn modelId="{347BF853-E9A0-4B8A-9522-6C5A53E53753}" type="presOf" srcId="{9D35C8B7-B8AE-49D4-8870-5D6F5074AF94}" destId="{F6C3E3FA-2DD1-4362-AEB8-E2D149D137BF}" srcOrd="0" destOrd="0" presId="urn:microsoft.com/office/officeart/2005/8/layout/lProcess1"/>
    <dgm:cxn modelId="{72C3E357-010D-4FD2-B617-41A8046A0896}" type="presOf" srcId="{8945E90F-AFB4-4556-825C-FCC145C55C49}" destId="{CA4869D3-F6EB-4287-BDD7-A072E0FAEA13}" srcOrd="0" destOrd="0" presId="urn:microsoft.com/office/officeart/2005/8/layout/lProcess1"/>
    <dgm:cxn modelId="{45783C18-A87E-4D6B-A7AD-8161819BEC87}" srcId="{F825D465-A1A8-4FC0-B0A0-4B234FFD579D}" destId="{91933142-3288-4A4B-92E8-43865134F1C1}" srcOrd="0" destOrd="0" parTransId="{69FC2556-3782-4DB5-869C-F11CBEF29F64}" sibTransId="{171CD909-0B9F-4B9D-865F-B54895FB1750}"/>
    <dgm:cxn modelId="{CE731E85-B077-419F-8BB3-8D2C2622D315}" type="presOf" srcId="{36E0E8C6-925F-49D7-A518-4023944DEA8A}" destId="{138A45A2-914A-4B3A-B180-213B5CF34DD1}" srcOrd="0" destOrd="0" presId="urn:microsoft.com/office/officeart/2005/8/layout/lProcess1"/>
    <dgm:cxn modelId="{91ADEA32-1263-485E-A282-4D15EC316AE2}" type="presOf" srcId="{67C7CC24-BDCA-46AF-904A-7FA7BB87E4CC}" destId="{EE1B4CDD-5D35-4485-BB0E-1944B0C558E6}" srcOrd="0" destOrd="0" presId="urn:microsoft.com/office/officeart/2005/8/layout/lProcess1"/>
    <dgm:cxn modelId="{86AF838E-743F-4AE5-A904-A4883EBD39E6}" type="presOf" srcId="{7A5BC5E8-CF56-496D-9A08-2E32C0479DEA}" destId="{9242CD6A-5E63-40D7-B781-3E903EF73868}" srcOrd="0" destOrd="0" presId="urn:microsoft.com/office/officeart/2005/8/layout/lProcess1"/>
    <dgm:cxn modelId="{99125E70-9AEF-47EB-AA03-D47351E5740B}" type="presOf" srcId="{01697F69-AC1C-45AE-B3DB-E83E939EEBCE}" destId="{2D706A99-DCB3-430D-8389-A2C4096DF6F5}" srcOrd="0" destOrd="0" presId="urn:microsoft.com/office/officeart/2005/8/layout/lProcess1"/>
    <dgm:cxn modelId="{CA685F19-458D-414D-A4F5-C966A011FB40}" type="presOf" srcId="{91933142-3288-4A4B-92E8-43865134F1C1}" destId="{F7B1128D-F52B-4318-AA3B-ADD05C914055}" srcOrd="0" destOrd="0" presId="urn:microsoft.com/office/officeart/2005/8/layout/lProcess1"/>
    <dgm:cxn modelId="{6C356386-DC00-4D2C-8E64-F1921BC88727}" srcId="{91933142-3288-4A4B-92E8-43865134F1C1}" destId="{B72061DA-3744-4AF1-B8BC-47C8B3F4F933}" srcOrd="1" destOrd="0" parTransId="{DAC497B8-BBBF-4005-A35E-7880CF5C9ED5}" sibTransId="{9D35C8B7-B8AE-49D4-8870-5D6F5074AF94}"/>
    <dgm:cxn modelId="{9871D2E6-6A6D-4FC0-859F-2A7BC1836F46}" srcId="{D66057BE-7FAF-4551-83FC-0400D9B56EDC}" destId="{CA33DEC3-3A23-44BA-B726-EB51BE1FE811}" srcOrd="3" destOrd="0" parTransId="{8D3B1799-F73E-48EB-A7DC-160E78D86487}" sibTransId="{04EA3133-BE2A-49D4-8BD7-28941CC5F217}"/>
    <dgm:cxn modelId="{0372F19A-F677-4E5F-A976-AECEB6C678E8}" srcId="{91933142-3288-4A4B-92E8-43865134F1C1}" destId="{9152A8F0-605E-429F-BC09-0BBBF2AA98C6}" srcOrd="0" destOrd="0" parTransId="{667AD2A7-3FCF-40D5-B623-18870C5C44E4}" sibTransId="{67C7CC24-BDCA-46AF-904A-7FA7BB87E4CC}"/>
    <dgm:cxn modelId="{8B3FC46A-60EA-4AB1-A7D5-298FDBEE82D1}" type="presOf" srcId="{48AEDCCE-1C93-470B-9DDF-8E38EAAC0BC8}" destId="{4054F363-255C-41FB-891D-5E82625D6F48}" srcOrd="0" destOrd="0" presId="urn:microsoft.com/office/officeart/2005/8/layout/lProcess1"/>
    <dgm:cxn modelId="{6D55F991-C7F4-4DD9-8D0C-6FBB70D4E7C0}" type="presOf" srcId="{667AD2A7-3FCF-40D5-B623-18870C5C44E4}" destId="{C3D3E50E-92D2-4106-B948-346E23F6D649}" srcOrd="0" destOrd="0" presId="urn:microsoft.com/office/officeart/2005/8/layout/lProcess1"/>
    <dgm:cxn modelId="{5659CC04-AB6A-4685-ACAA-CC64FF8512DC}" type="presOf" srcId="{F9520484-FEC5-4875-B528-EBC4786718E9}" destId="{32793126-7333-4534-B552-BAAC854FE5E2}" srcOrd="0" destOrd="0" presId="urn:microsoft.com/office/officeart/2005/8/layout/lProcess1"/>
    <dgm:cxn modelId="{22336C5F-A533-40B7-A242-5FB436EE37C9}" type="presOf" srcId="{E714C167-6898-4FC4-A1D9-49B82219B888}" destId="{FA4BBF9D-48F4-41BE-A7E4-883BB10A2664}" srcOrd="0" destOrd="0" presId="urn:microsoft.com/office/officeart/2005/8/layout/lProcess1"/>
    <dgm:cxn modelId="{A2561F8C-C857-4787-A31B-83F9637B7DD5}" srcId="{D66057BE-7FAF-4551-83FC-0400D9B56EDC}" destId="{01697F69-AC1C-45AE-B3DB-E83E939EEBCE}" srcOrd="0" destOrd="0" parTransId="{8945E90F-AFB4-4556-825C-FCC145C55C49}" sibTransId="{7A5BC5E8-CF56-496D-9A08-2E32C0479DEA}"/>
    <dgm:cxn modelId="{F4B63E0D-9F03-45EF-946E-A4663615DF82}" type="presOf" srcId="{27C604AD-E89F-42E4-ABC1-550DA6AF6D24}" destId="{221342B8-4A1F-4D21-A29A-7C80AB5D39EC}" srcOrd="0" destOrd="0" presId="urn:microsoft.com/office/officeart/2005/8/layout/lProcess1"/>
    <dgm:cxn modelId="{74F29761-4B3D-459E-833F-97382AE65FBA}" srcId="{F825D465-A1A8-4FC0-B0A0-4B234FFD579D}" destId="{D66057BE-7FAF-4551-83FC-0400D9B56EDC}" srcOrd="1" destOrd="0" parTransId="{246DFC35-4460-4147-9D32-578AA06B2C17}" sibTransId="{88F2136F-31BF-43C4-8DEC-FE299143FD13}"/>
    <dgm:cxn modelId="{3BA665AC-CCF6-477F-B029-175F3C320F68}" srcId="{D66057BE-7FAF-4551-83FC-0400D9B56EDC}" destId="{36E0E8C6-925F-49D7-A518-4023944DEA8A}" srcOrd="1" destOrd="0" parTransId="{9CED9C90-9D50-4E7E-AAB1-E109D3815C1F}" sibTransId="{07047FD7-7509-4E32-836C-A1CA8CE829D2}"/>
    <dgm:cxn modelId="{A4F17E61-780D-48DE-92B8-FA7EC3362884}" srcId="{91933142-3288-4A4B-92E8-43865134F1C1}" destId="{E714C167-6898-4FC4-A1D9-49B82219B888}" srcOrd="3" destOrd="0" parTransId="{C48BA021-8B0F-4C22-A9C6-8EE9AF253F38}" sibTransId="{DD732E63-8957-480B-9133-39B44EDBFF1E}"/>
    <dgm:cxn modelId="{9CAA3F06-233C-4EAC-9C6A-7B3FADE79DCE}" type="presOf" srcId="{CA33DEC3-3A23-44BA-B726-EB51BE1FE811}" destId="{4D455498-5A87-4E5E-B1B5-FC4E53779DD6}" srcOrd="0" destOrd="0" presId="urn:microsoft.com/office/officeart/2005/8/layout/lProcess1"/>
    <dgm:cxn modelId="{11D94CC5-AD46-4BEF-96C6-BEB037E75246}" type="presOf" srcId="{9152A8F0-605E-429F-BC09-0BBBF2AA98C6}" destId="{D5421FF0-28F7-44E9-9368-5EADBA5E8F14}" srcOrd="0" destOrd="0" presId="urn:microsoft.com/office/officeart/2005/8/layout/lProcess1"/>
    <dgm:cxn modelId="{307D66BB-C11F-4339-AB8A-8CC4A3CFCF30}" type="presOf" srcId="{D66057BE-7FAF-4551-83FC-0400D9B56EDC}" destId="{ADD1FC7D-85E1-4941-AF48-C2204DA9948E}" srcOrd="0" destOrd="0" presId="urn:microsoft.com/office/officeart/2005/8/layout/lProcess1"/>
    <dgm:cxn modelId="{2E1DE8B8-77BD-401C-9D56-1BF912B943EC}" type="presOf" srcId="{F99431B3-0582-470F-8ECD-44F80D36A623}" destId="{F3B08039-7261-4F53-8D2C-1889D5CED558}" srcOrd="0" destOrd="0" presId="urn:microsoft.com/office/officeart/2005/8/layout/lProcess1"/>
    <dgm:cxn modelId="{78BE7504-57FB-4CD1-A284-5BFD6B13606C}" type="presOf" srcId="{B72061DA-3744-4AF1-B8BC-47C8B3F4F933}" destId="{72C9B5D3-28B8-4B01-86A0-472AC985EAA6}" srcOrd="0" destOrd="0" presId="urn:microsoft.com/office/officeart/2005/8/layout/lProcess1"/>
    <dgm:cxn modelId="{55506E26-5FE1-4C1C-9E53-C53E4B6CFBB9}" type="presOf" srcId="{F825D465-A1A8-4FC0-B0A0-4B234FFD579D}" destId="{36626BAE-DF16-49A9-876D-756C1807C86D}" srcOrd="0" destOrd="0" presId="urn:microsoft.com/office/officeart/2005/8/layout/lProcess1"/>
    <dgm:cxn modelId="{A27BE3D3-A3C5-424C-8288-48222A7AD101}" srcId="{91933142-3288-4A4B-92E8-43865134F1C1}" destId="{27C604AD-E89F-42E4-ABC1-550DA6AF6D24}" srcOrd="2" destOrd="0" parTransId="{A8515D44-2D7D-4177-A673-75C53D4F8539}" sibTransId="{F99431B3-0582-470F-8ECD-44F80D36A623}"/>
    <dgm:cxn modelId="{DAC7088A-8656-482E-9B4C-D00E31EF4501}" type="presParOf" srcId="{36626BAE-DF16-49A9-876D-756C1807C86D}" destId="{EDF5AC3B-FF1A-4E01-8E06-E9AFF1881CC9}" srcOrd="0" destOrd="0" presId="urn:microsoft.com/office/officeart/2005/8/layout/lProcess1"/>
    <dgm:cxn modelId="{2C2D8E7C-0426-4E5B-816F-0721350F11B3}" type="presParOf" srcId="{EDF5AC3B-FF1A-4E01-8E06-E9AFF1881CC9}" destId="{F7B1128D-F52B-4318-AA3B-ADD05C914055}" srcOrd="0" destOrd="0" presId="urn:microsoft.com/office/officeart/2005/8/layout/lProcess1"/>
    <dgm:cxn modelId="{595FFD73-9C5F-42D3-B665-FF4B148691CF}" type="presParOf" srcId="{EDF5AC3B-FF1A-4E01-8E06-E9AFF1881CC9}" destId="{C3D3E50E-92D2-4106-B948-346E23F6D649}" srcOrd="1" destOrd="0" presId="urn:microsoft.com/office/officeart/2005/8/layout/lProcess1"/>
    <dgm:cxn modelId="{643A5ECA-99E2-4F16-8A96-01DA4472F0AD}" type="presParOf" srcId="{EDF5AC3B-FF1A-4E01-8E06-E9AFF1881CC9}" destId="{D5421FF0-28F7-44E9-9368-5EADBA5E8F14}" srcOrd="2" destOrd="0" presId="urn:microsoft.com/office/officeart/2005/8/layout/lProcess1"/>
    <dgm:cxn modelId="{A64B299C-0E9B-4B40-B214-498F23323D7B}" type="presParOf" srcId="{EDF5AC3B-FF1A-4E01-8E06-E9AFF1881CC9}" destId="{EE1B4CDD-5D35-4485-BB0E-1944B0C558E6}" srcOrd="3" destOrd="0" presId="urn:microsoft.com/office/officeart/2005/8/layout/lProcess1"/>
    <dgm:cxn modelId="{6B4DB36B-108A-4E53-8E61-BC95FDC80BC7}" type="presParOf" srcId="{EDF5AC3B-FF1A-4E01-8E06-E9AFF1881CC9}" destId="{72C9B5D3-28B8-4B01-86A0-472AC985EAA6}" srcOrd="4" destOrd="0" presId="urn:microsoft.com/office/officeart/2005/8/layout/lProcess1"/>
    <dgm:cxn modelId="{F6812213-CD6C-4294-BA56-358EE71F91CC}" type="presParOf" srcId="{EDF5AC3B-FF1A-4E01-8E06-E9AFF1881CC9}" destId="{F6C3E3FA-2DD1-4362-AEB8-E2D149D137BF}" srcOrd="5" destOrd="0" presId="urn:microsoft.com/office/officeart/2005/8/layout/lProcess1"/>
    <dgm:cxn modelId="{BC870EC6-CBB5-4D20-92EA-4A20B580027F}" type="presParOf" srcId="{EDF5AC3B-FF1A-4E01-8E06-E9AFF1881CC9}" destId="{221342B8-4A1F-4D21-A29A-7C80AB5D39EC}" srcOrd="6" destOrd="0" presId="urn:microsoft.com/office/officeart/2005/8/layout/lProcess1"/>
    <dgm:cxn modelId="{525983BF-1699-4238-B44A-AA74AB4ADE6C}" type="presParOf" srcId="{EDF5AC3B-FF1A-4E01-8E06-E9AFF1881CC9}" destId="{F3B08039-7261-4F53-8D2C-1889D5CED558}" srcOrd="7" destOrd="0" presId="urn:microsoft.com/office/officeart/2005/8/layout/lProcess1"/>
    <dgm:cxn modelId="{0554311E-7EC1-43DA-A5FB-404D2B180CD5}" type="presParOf" srcId="{EDF5AC3B-FF1A-4E01-8E06-E9AFF1881CC9}" destId="{FA4BBF9D-48F4-41BE-A7E4-883BB10A2664}" srcOrd="8" destOrd="0" presId="urn:microsoft.com/office/officeart/2005/8/layout/lProcess1"/>
    <dgm:cxn modelId="{C6B578EA-9041-4858-A913-082AE4DF90A3}" type="presParOf" srcId="{36626BAE-DF16-49A9-876D-756C1807C86D}" destId="{FEBA4829-0539-40D4-9338-6529CEEAFAE3}" srcOrd="1" destOrd="0" presId="urn:microsoft.com/office/officeart/2005/8/layout/lProcess1"/>
    <dgm:cxn modelId="{B6A6E373-0B74-4694-8FF7-BAE966F8C89E}" type="presParOf" srcId="{36626BAE-DF16-49A9-876D-756C1807C86D}" destId="{391F7F48-2255-4D41-9FFE-930880C61732}" srcOrd="2" destOrd="0" presId="urn:microsoft.com/office/officeart/2005/8/layout/lProcess1"/>
    <dgm:cxn modelId="{2A7058BD-F4B6-4364-878E-C65893DEF2DC}" type="presParOf" srcId="{391F7F48-2255-4D41-9FFE-930880C61732}" destId="{ADD1FC7D-85E1-4941-AF48-C2204DA9948E}" srcOrd="0" destOrd="0" presId="urn:microsoft.com/office/officeart/2005/8/layout/lProcess1"/>
    <dgm:cxn modelId="{0EC37029-B91F-403F-A76C-B6026DF5C7B6}" type="presParOf" srcId="{391F7F48-2255-4D41-9FFE-930880C61732}" destId="{CA4869D3-F6EB-4287-BDD7-A072E0FAEA13}" srcOrd="1" destOrd="0" presId="urn:microsoft.com/office/officeart/2005/8/layout/lProcess1"/>
    <dgm:cxn modelId="{A4BFEE63-F233-4646-9447-E65B432C1CA3}" type="presParOf" srcId="{391F7F48-2255-4D41-9FFE-930880C61732}" destId="{2D706A99-DCB3-430D-8389-A2C4096DF6F5}" srcOrd="2" destOrd="0" presId="urn:microsoft.com/office/officeart/2005/8/layout/lProcess1"/>
    <dgm:cxn modelId="{FCD457EA-001E-4062-ABEE-27BC41749932}" type="presParOf" srcId="{391F7F48-2255-4D41-9FFE-930880C61732}" destId="{9242CD6A-5E63-40D7-B781-3E903EF73868}" srcOrd="3" destOrd="0" presId="urn:microsoft.com/office/officeart/2005/8/layout/lProcess1"/>
    <dgm:cxn modelId="{3BABBF49-2F18-4655-A6BF-CFC4F79854A6}" type="presParOf" srcId="{391F7F48-2255-4D41-9FFE-930880C61732}" destId="{138A45A2-914A-4B3A-B180-213B5CF34DD1}" srcOrd="4" destOrd="0" presId="urn:microsoft.com/office/officeart/2005/8/layout/lProcess1"/>
    <dgm:cxn modelId="{11855870-A2A7-45A2-B6E4-4A6DDB0E7A97}" type="presParOf" srcId="{391F7F48-2255-4D41-9FFE-930880C61732}" destId="{C92BB4CD-DC93-4F89-8AF7-5281819A4A80}" srcOrd="5" destOrd="0" presId="urn:microsoft.com/office/officeart/2005/8/layout/lProcess1"/>
    <dgm:cxn modelId="{6545D038-AE5B-4B2F-89EF-5D93CA1E3F90}" type="presParOf" srcId="{391F7F48-2255-4D41-9FFE-930880C61732}" destId="{32793126-7333-4534-B552-BAAC854FE5E2}" srcOrd="6" destOrd="0" presId="urn:microsoft.com/office/officeart/2005/8/layout/lProcess1"/>
    <dgm:cxn modelId="{033A2701-06F4-4A33-80A3-D95B511A7D5F}" type="presParOf" srcId="{391F7F48-2255-4D41-9FFE-930880C61732}" destId="{4054F363-255C-41FB-891D-5E82625D6F48}" srcOrd="7" destOrd="0" presId="urn:microsoft.com/office/officeart/2005/8/layout/lProcess1"/>
    <dgm:cxn modelId="{3EBE4AA6-15D5-43F4-88FB-C63788CC7468}" type="presParOf" srcId="{391F7F48-2255-4D41-9FFE-930880C61732}" destId="{4D455498-5A87-4E5E-B1B5-FC4E53779DD6}" srcOrd="8" destOrd="0" presId="urn:microsoft.com/office/officeart/2005/8/layout/l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25D465-A1A8-4FC0-B0A0-4B234FFD579D}"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zh-CN" altLang="en-US"/>
        </a:p>
      </dgm:t>
    </dgm:pt>
    <dgm:pt modelId="{91933142-3288-4A4B-92E8-43865134F1C1}">
      <dgm:prSet phldrT="[文本]"/>
      <dgm:spPr/>
      <dgm:t>
        <a:bodyPr/>
        <a:lstStyle/>
        <a:p>
          <a:r>
            <a:rPr lang="zh-CN" altLang="en-US" dirty="0" smtClean="0">
              <a:sym typeface="Symbol" pitchFamily="18" charset="2"/>
            </a:rPr>
            <a:t>所用依赖</a:t>
          </a:r>
          <a:endParaRPr lang="zh-CN" altLang="en-US" dirty="0"/>
        </a:p>
      </dgm:t>
    </dgm:pt>
    <dgm:pt modelId="{69FC2556-3782-4DB5-869C-F11CBEF29F64}" type="parTrans" cxnId="{45783C18-A87E-4D6B-A7AD-8161819BEC87}">
      <dgm:prSet/>
      <dgm:spPr/>
      <dgm:t>
        <a:bodyPr/>
        <a:lstStyle/>
        <a:p>
          <a:endParaRPr lang="zh-CN" altLang="en-US"/>
        </a:p>
      </dgm:t>
    </dgm:pt>
    <dgm:pt modelId="{171CD909-0B9F-4B9D-865F-B54895FB1750}" type="sibTrans" cxnId="{45783C18-A87E-4D6B-A7AD-8161819BEC87}">
      <dgm:prSet/>
      <dgm:spPr/>
      <dgm:t>
        <a:bodyPr/>
        <a:lstStyle/>
        <a:p>
          <a:endParaRPr lang="zh-CN" altLang="en-US"/>
        </a:p>
      </dgm:t>
    </dgm:pt>
    <dgm:pt modelId="{9152A8F0-605E-429F-BC09-0BBBF2AA98C6}">
      <dgm:prSet phldrT="[文本]" custT="1"/>
      <dgm:spPr/>
      <dgm:t>
        <a:bodyPr/>
        <a:lstStyle/>
        <a:p>
          <a:r>
            <a:rPr lang="en-US" altLang="zh-CN" sz="2000" dirty="0" smtClean="0"/>
            <a:t>A</a:t>
          </a:r>
          <a:r>
            <a:rPr lang="en-US" altLang="zh-CN" sz="2000" dirty="0" smtClean="0">
              <a:sym typeface="Symbol" pitchFamily="18" charset="2"/>
            </a:rPr>
            <a:t></a:t>
          </a:r>
          <a:r>
            <a:rPr lang="en-US" altLang="zh-CN" sz="2000" dirty="0" smtClean="0"/>
            <a:t>B</a:t>
          </a:r>
          <a:endParaRPr lang="zh-CN" altLang="en-US" sz="2000" dirty="0"/>
        </a:p>
      </dgm:t>
    </dgm:pt>
    <dgm:pt modelId="{667AD2A7-3FCF-40D5-B623-18870C5C44E4}" type="parTrans" cxnId="{0372F19A-F677-4E5F-A976-AECEB6C678E8}">
      <dgm:prSet/>
      <dgm:spPr/>
      <dgm:t>
        <a:bodyPr/>
        <a:lstStyle/>
        <a:p>
          <a:endParaRPr lang="zh-CN" altLang="en-US"/>
        </a:p>
      </dgm:t>
    </dgm:pt>
    <dgm:pt modelId="{67C7CC24-BDCA-46AF-904A-7FA7BB87E4CC}" type="sibTrans" cxnId="{0372F19A-F677-4E5F-A976-AECEB6C678E8}">
      <dgm:prSet/>
      <dgm:spPr/>
      <dgm:t>
        <a:bodyPr/>
        <a:lstStyle/>
        <a:p>
          <a:endParaRPr lang="zh-CN" altLang="en-US"/>
        </a:p>
      </dgm:t>
    </dgm:pt>
    <dgm:pt modelId="{B72061DA-3744-4AF1-B8BC-47C8B3F4F933}">
      <dgm:prSet phldrT="[文本]" custT="1"/>
      <dgm:spPr/>
      <dgm:t>
        <a:bodyPr/>
        <a:lstStyle/>
        <a:p>
          <a:r>
            <a:rPr lang="en-US" altLang="zh-CN" sz="2000" dirty="0" smtClean="0"/>
            <a:t>A</a:t>
          </a:r>
          <a:r>
            <a:rPr lang="en-US" altLang="zh-CN" sz="2000" dirty="0" smtClean="0">
              <a:sym typeface="Symbol" pitchFamily="18" charset="2"/>
            </a:rPr>
            <a:t>C</a:t>
          </a:r>
          <a:endParaRPr lang="zh-CN" altLang="en-US" sz="2000" dirty="0"/>
        </a:p>
      </dgm:t>
    </dgm:pt>
    <dgm:pt modelId="{DAC497B8-BBBF-4005-A35E-7880CF5C9ED5}" type="parTrans" cxnId="{6C356386-DC00-4D2C-8E64-F1921BC88727}">
      <dgm:prSet/>
      <dgm:spPr/>
      <dgm:t>
        <a:bodyPr/>
        <a:lstStyle/>
        <a:p>
          <a:endParaRPr lang="zh-CN" altLang="en-US"/>
        </a:p>
      </dgm:t>
    </dgm:pt>
    <dgm:pt modelId="{9D35C8B7-B8AE-49D4-8870-5D6F5074AF94}" type="sibTrans" cxnId="{6C356386-DC00-4D2C-8E64-F1921BC88727}">
      <dgm:prSet/>
      <dgm:spPr/>
      <dgm:t>
        <a:bodyPr/>
        <a:lstStyle/>
        <a:p>
          <a:endParaRPr lang="zh-CN" altLang="en-US"/>
        </a:p>
      </dgm:t>
    </dgm:pt>
    <dgm:pt modelId="{D66057BE-7FAF-4551-83FC-0400D9B56EDC}">
      <dgm:prSet phldrT="[文本]" custT="1"/>
      <dgm:spPr>
        <a:blipFill>
          <a:blip xmlns:r="http://schemas.openxmlformats.org/officeDocument/2006/relationships" r:embed="rId1"/>
          <a:stretch>
            <a:fillRect/>
          </a:stretch>
        </a:blipFill>
      </dgm:spPr>
      <dgm:t>
        <a:bodyPr/>
        <a:lstStyle/>
        <a:p>
          <a:r>
            <a:rPr lang="zh-CN" altLang="en-US">
              <a:noFill/>
            </a:rPr>
            <a:t> </a:t>
          </a:r>
        </a:p>
      </dgm:t>
    </dgm:pt>
    <dgm:pt modelId="{246DFC35-4460-4147-9D32-578AA06B2C17}" type="parTrans" cxnId="{74F29761-4B3D-459E-833F-97382AE65FBA}">
      <dgm:prSet/>
      <dgm:spPr/>
      <dgm:t>
        <a:bodyPr/>
        <a:lstStyle/>
        <a:p>
          <a:endParaRPr lang="zh-CN" altLang="en-US"/>
        </a:p>
      </dgm:t>
    </dgm:pt>
    <dgm:pt modelId="{88F2136F-31BF-43C4-8DEC-FE299143FD13}" type="sibTrans" cxnId="{74F29761-4B3D-459E-833F-97382AE65FBA}">
      <dgm:prSet/>
      <dgm:spPr/>
      <dgm:t>
        <a:bodyPr/>
        <a:lstStyle/>
        <a:p>
          <a:endParaRPr lang="zh-CN" altLang="en-US"/>
        </a:p>
      </dgm:t>
    </dgm:pt>
    <dgm:pt modelId="{01697F69-AC1C-45AE-B3DB-E83E939EEBCE}">
      <dgm:prSet phldrT="[文本]" custT="1"/>
      <dgm:spPr/>
      <dgm:t>
        <a:bodyPr/>
        <a:lstStyle/>
        <a:p>
          <a:r>
            <a:rPr lang="en-US" altLang="zh-CN" sz="2000" dirty="0" smtClean="0"/>
            <a:t>AGB</a:t>
          </a:r>
          <a:endParaRPr lang="zh-CN" altLang="en-US" sz="2000" dirty="0"/>
        </a:p>
      </dgm:t>
    </dgm:pt>
    <dgm:pt modelId="{8945E90F-AFB4-4556-825C-FCC145C55C49}" type="parTrans" cxnId="{A2561F8C-C857-4787-A31B-83F9637B7DD5}">
      <dgm:prSet/>
      <dgm:spPr/>
      <dgm:t>
        <a:bodyPr/>
        <a:lstStyle/>
        <a:p>
          <a:endParaRPr lang="zh-CN" altLang="en-US"/>
        </a:p>
      </dgm:t>
    </dgm:pt>
    <dgm:pt modelId="{7A5BC5E8-CF56-496D-9A08-2E32C0479DEA}" type="sibTrans" cxnId="{A2561F8C-C857-4787-A31B-83F9637B7DD5}">
      <dgm:prSet/>
      <dgm:spPr/>
      <dgm:t>
        <a:bodyPr/>
        <a:lstStyle/>
        <a:p>
          <a:endParaRPr lang="zh-CN" altLang="en-US"/>
        </a:p>
      </dgm:t>
    </dgm:pt>
    <dgm:pt modelId="{36E0E8C6-925F-49D7-A518-4023944DEA8A}">
      <dgm:prSet phldrT="[文本]" custT="1"/>
      <dgm:spPr/>
      <dgm:t>
        <a:bodyPr/>
        <a:lstStyle/>
        <a:p>
          <a:r>
            <a:rPr lang="en-US" altLang="zh-CN" sz="2000" dirty="0" smtClean="0">
              <a:sym typeface="Symbol" pitchFamily="18" charset="2"/>
            </a:rPr>
            <a:t>AGBC</a:t>
          </a:r>
          <a:endParaRPr lang="zh-CN" altLang="en-US" sz="2000" dirty="0"/>
        </a:p>
      </dgm:t>
    </dgm:pt>
    <dgm:pt modelId="{9CED9C90-9D50-4E7E-AAB1-E109D3815C1F}" type="parTrans" cxnId="{3BA665AC-CCF6-477F-B029-175F3C320F68}">
      <dgm:prSet/>
      <dgm:spPr/>
      <dgm:t>
        <a:bodyPr/>
        <a:lstStyle/>
        <a:p>
          <a:endParaRPr lang="zh-CN" altLang="en-US"/>
        </a:p>
      </dgm:t>
    </dgm:pt>
    <dgm:pt modelId="{07047FD7-7509-4E32-836C-A1CA8CE829D2}" type="sibTrans" cxnId="{3BA665AC-CCF6-477F-B029-175F3C320F68}">
      <dgm:prSet/>
      <dgm:spPr/>
      <dgm:t>
        <a:bodyPr/>
        <a:lstStyle/>
        <a:p>
          <a:endParaRPr lang="zh-CN" altLang="en-US"/>
        </a:p>
      </dgm:t>
    </dgm:pt>
    <dgm:pt modelId="{27C604AD-E89F-42E4-ABC1-550DA6AF6D24}">
      <dgm:prSet phldrT="[文本]" custT="1"/>
      <dgm:spPr/>
      <dgm:t>
        <a:bodyPr/>
        <a:lstStyle/>
        <a:p>
          <a:r>
            <a:rPr lang="en-US" altLang="zh-CN" sz="2000" dirty="0" smtClean="0">
              <a:sym typeface="Symbol" pitchFamily="18" charset="2"/>
            </a:rPr>
            <a:t>CGH</a:t>
          </a:r>
          <a:endParaRPr lang="zh-CN" altLang="en-US" sz="2000" dirty="0"/>
        </a:p>
      </dgm:t>
    </dgm:pt>
    <dgm:pt modelId="{A8515D44-2D7D-4177-A673-75C53D4F8539}" type="parTrans" cxnId="{A27BE3D3-A3C5-424C-8288-48222A7AD101}">
      <dgm:prSet/>
      <dgm:spPr/>
      <dgm:t>
        <a:bodyPr/>
        <a:lstStyle/>
        <a:p>
          <a:endParaRPr lang="zh-CN" altLang="en-US"/>
        </a:p>
      </dgm:t>
    </dgm:pt>
    <dgm:pt modelId="{F99431B3-0582-470F-8ECD-44F80D36A623}" type="sibTrans" cxnId="{A27BE3D3-A3C5-424C-8288-48222A7AD101}">
      <dgm:prSet/>
      <dgm:spPr/>
      <dgm:t>
        <a:bodyPr/>
        <a:lstStyle/>
        <a:p>
          <a:endParaRPr lang="zh-CN" altLang="en-US"/>
        </a:p>
      </dgm:t>
    </dgm:pt>
    <dgm:pt modelId="{E714C167-6898-4FC4-A1D9-49B82219B888}">
      <dgm:prSet phldrT="[文本]" custT="1"/>
      <dgm:spPr/>
      <dgm:t>
        <a:bodyPr/>
        <a:lstStyle/>
        <a:p>
          <a:r>
            <a:rPr lang="en-US" altLang="zh-CN" sz="2000" dirty="0" smtClean="0">
              <a:sym typeface="Symbol" pitchFamily="18" charset="2"/>
            </a:rPr>
            <a:t>CGI</a:t>
          </a:r>
          <a:endParaRPr lang="zh-CN" altLang="en-US" sz="2000" dirty="0"/>
        </a:p>
      </dgm:t>
    </dgm:pt>
    <dgm:pt modelId="{C48BA021-8B0F-4C22-A9C6-8EE9AF253F38}" type="parTrans" cxnId="{A4F17E61-780D-48DE-92B8-FA7EC3362884}">
      <dgm:prSet/>
      <dgm:spPr/>
      <dgm:t>
        <a:bodyPr/>
        <a:lstStyle/>
        <a:p>
          <a:endParaRPr lang="zh-CN" altLang="en-US"/>
        </a:p>
      </dgm:t>
    </dgm:pt>
    <dgm:pt modelId="{DD732E63-8957-480B-9133-39B44EDBFF1E}" type="sibTrans" cxnId="{A4F17E61-780D-48DE-92B8-FA7EC3362884}">
      <dgm:prSet/>
      <dgm:spPr/>
      <dgm:t>
        <a:bodyPr/>
        <a:lstStyle/>
        <a:p>
          <a:endParaRPr lang="zh-CN" altLang="en-US"/>
        </a:p>
      </dgm:t>
    </dgm:pt>
    <dgm:pt modelId="{F9520484-FEC5-4875-B528-EBC4786718E9}">
      <dgm:prSet phldrT="[文本]" custT="1"/>
      <dgm:spPr/>
      <dgm:t>
        <a:bodyPr/>
        <a:lstStyle/>
        <a:p>
          <a:r>
            <a:rPr lang="en-US" altLang="zh-CN" sz="2000" dirty="0" smtClean="0">
              <a:sym typeface="Symbol" pitchFamily="18" charset="2"/>
            </a:rPr>
            <a:t>AGBCH</a:t>
          </a:r>
          <a:endParaRPr lang="zh-CN" altLang="en-US" sz="2000" dirty="0"/>
        </a:p>
      </dgm:t>
    </dgm:pt>
    <dgm:pt modelId="{DDA75B59-7AF7-49FF-A894-535FC12A64FE}" type="parTrans" cxnId="{B8A4DD42-13DB-4D2A-9DD6-7A97F060DD9D}">
      <dgm:prSet/>
      <dgm:spPr/>
      <dgm:t>
        <a:bodyPr/>
        <a:lstStyle/>
        <a:p>
          <a:endParaRPr lang="zh-CN" altLang="en-US"/>
        </a:p>
      </dgm:t>
    </dgm:pt>
    <dgm:pt modelId="{48AEDCCE-1C93-470B-9DDF-8E38EAAC0BC8}" type="sibTrans" cxnId="{B8A4DD42-13DB-4D2A-9DD6-7A97F060DD9D}">
      <dgm:prSet/>
      <dgm:spPr/>
      <dgm:t>
        <a:bodyPr/>
        <a:lstStyle/>
        <a:p>
          <a:endParaRPr lang="zh-CN" altLang="en-US"/>
        </a:p>
      </dgm:t>
    </dgm:pt>
    <dgm:pt modelId="{CA33DEC3-3A23-44BA-B726-EB51BE1FE811}">
      <dgm:prSet phldrT="[文本]" custT="1"/>
      <dgm:spPr/>
      <dgm:t>
        <a:bodyPr/>
        <a:lstStyle/>
        <a:p>
          <a:r>
            <a:rPr lang="en-US" altLang="zh-CN" sz="2000" dirty="0" smtClean="0">
              <a:sym typeface="Symbol" pitchFamily="18" charset="2"/>
            </a:rPr>
            <a:t>AGBCHI</a:t>
          </a:r>
          <a:endParaRPr lang="zh-CN" altLang="en-US" sz="2000" dirty="0"/>
        </a:p>
      </dgm:t>
    </dgm:pt>
    <dgm:pt modelId="{8D3B1799-F73E-48EB-A7DC-160E78D86487}" type="parTrans" cxnId="{9871D2E6-6A6D-4FC0-859F-2A7BC1836F46}">
      <dgm:prSet/>
      <dgm:spPr/>
      <dgm:t>
        <a:bodyPr/>
        <a:lstStyle/>
        <a:p>
          <a:endParaRPr lang="zh-CN" altLang="en-US"/>
        </a:p>
      </dgm:t>
    </dgm:pt>
    <dgm:pt modelId="{04EA3133-BE2A-49D4-8BD7-28941CC5F217}" type="sibTrans" cxnId="{9871D2E6-6A6D-4FC0-859F-2A7BC1836F46}">
      <dgm:prSet/>
      <dgm:spPr/>
      <dgm:t>
        <a:bodyPr/>
        <a:lstStyle/>
        <a:p>
          <a:endParaRPr lang="zh-CN" altLang="en-US"/>
        </a:p>
      </dgm:t>
    </dgm:pt>
    <dgm:pt modelId="{36626BAE-DF16-49A9-876D-756C1807C86D}" type="pres">
      <dgm:prSet presAssocID="{F825D465-A1A8-4FC0-B0A0-4B234FFD579D}" presName="Name0" presStyleCnt="0">
        <dgm:presLayoutVars>
          <dgm:dir/>
          <dgm:animLvl val="lvl"/>
          <dgm:resizeHandles val="exact"/>
        </dgm:presLayoutVars>
      </dgm:prSet>
      <dgm:spPr/>
    </dgm:pt>
    <dgm:pt modelId="{EDF5AC3B-FF1A-4E01-8E06-E9AFF1881CC9}" type="pres">
      <dgm:prSet presAssocID="{91933142-3288-4A4B-92E8-43865134F1C1}" presName="vertFlow" presStyleCnt="0"/>
      <dgm:spPr/>
    </dgm:pt>
    <dgm:pt modelId="{F7B1128D-F52B-4318-AA3B-ADD05C914055}" type="pres">
      <dgm:prSet presAssocID="{91933142-3288-4A4B-92E8-43865134F1C1}" presName="header" presStyleLbl="node1" presStyleIdx="0" presStyleCnt="2"/>
      <dgm:spPr/>
      <dgm:t>
        <a:bodyPr/>
        <a:lstStyle/>
        <a:p>
          <a:endParaRPr lang="zh-CN" altLang="en-US"/>
        </a:p>
      </dgm:t>
    </dgm:pt>
    <dgm:pt modelId="{C3D3E50E-92D2-4106-B948-346E23F6D649}" type="pres">
      <dgm:prSet presAssocID="{667AD2A7-3FCF-40D5-B623-18870C5C44E4}" presName="parTrans" presStyleLbl="sibTrans2D1" presStyleIdx="0" presStyleCnt="8"/>
      <dgm:spPr/>
    </dgm:pt>
    <dgm:pt modelId="{D5421FF0-28F7-44E9-9368-5EADBA5E8F14}" type="pres">
      <dgm:prSet presAssocID="{9152A8F0-605E-429F-BC09-0BBBF2AA98C6}" presName="child" presStyleLbl="alignAccFollowNode1" presStyleIdx="0" presStyleCnt="8">
        <dgm:presLayoutVars>
          <dgm:chMax val="0"/>
          <dgm:bulletEnabled val="1"/>
        </dgm:presLayoutVars>
      </dgm:prSet>
      <dgm:spPr/>
      <dgm:t>
        <a:bodyPr/>
        <a:lstStyle/>
        <a:p>
          <a:endParaRPr lang="zh-CN" altLang="en-US"/>
        </a:p>
      </dgm:t>
    </dgm:pt>
    <dgm:pt modelId="{EE1B4CDD-5D35-4485-BB0E-1944B0C558E6}" type="pres">
      <dgm:prSet presAssocID="{67C7CC24-BDCA-46AF-904A-7FA7BB87E4CC}" presName="sibTrans" presStyleLbl="sibTrans2D1" presStyleIdx="1" presStyleCnt="8"/>
      <dgm:spPr/>
    </dgm:pt>
    <dgm:pt modelId="{72C9B5D3-28B8-4B01-86A0-472AC985EAA6}" type="pres">
      <dgm:prSet presAssocID="{B72061DA-3744-4AF1-B8BC-47C8B3F4F933}" presName="child" presStyleLbl="alignAccFollowNode1" presStyleIdx="1" presStyleCnt="8">
        <dgm:presLayoutVars>
          <dgm:chMax val="0"/>
          <dgm:bulletEnabled val="1"/>
        </dgm:presLayoutVars>
      </dgm:prSet>
      <dgm:spPr/>
      <dgm:t>
        <a:bodyPr/>
        <a:lstStyle/>
        <a:p>
          <a:endParaRPr lang="zh-CN" altLang="en-US"/>
        </a:p>
      </dgm:t>
    </dgm:pt>
    <dgm:pt modelId="{F6C3E3FA-2DD1-4362-AEB8-E2D149D137BF}" type="pres">
      <dgm:prSet presAssocID="{9D35C8B7-B8AE-49D4-8870-5D6F5074AF94}" presName="sibTrans" presStyleLbl="sibTrans2D1" presStyleIdx="2" presStyleCnt="8"/>
      <dgm:spPr/>
    </dgm:pt>
    <dgm:pt modelId="{221342B8-4A1F-4D21-A29A-7C80AB5D39EC}" type="pres">
      <dgm:prSet presAssocID="{27C604AD-E89F-42E4-ABC1-550DA6AF6D24}" presName="child" presStyleLbl="alignAccFollowNode1" presStyleIdx="2" presStyleCnt="8">
        <dgm:presLayoutVars>
          <dgm:chMax val="0"/>
          <dgm:bulletEnabled val="1"/>
        </dgm:presLayoutVars>
      </dgm:prSet>
      <dgm:spPr/>
      <dgm:t>
        <a:bodyPr/>
        <a:lstStyle/>
        <a:p>
          <a:endParaRPr lang="zh-CN" altLang="en-US"/>
        </a:p>
      </dgm:t>
    </dgm:pt>
    <dgm:pt modelId="{F3B08039-7261-4F53-8D2C-1889D5CED558}" type="pres">
      <dgm:prSet presAssocID="{F99431B3-0582-470F-8ECD-44F80D36A623}" presName="sibTrans" presStyleLbl="sibTrans2D1" presStyleIdx="3" presStyleCnt="8"/>
      <dgm:spPr/>
    </dgm:pt>
    <dgm:pt modelId="{FA4BBF9D-48F4-41BE-A7E4-883BB10A2664}" type="pres">
      <dgm:prSet presAssocID="{E714C167-6898-4FC4-A1D9-49B82219B888}" presName="child" presStyleLbl="alignAccFollowNode1" presStyleIdx="3" presStyleCnt="8">
        <dgm:presLayoutVars>
          <dgm:chMax val="0"/>
          <dgm:bulletEnabled val="1"/>
        </dgm:presLayoutVars>
      </dgm:prSet>
      <dgm:spPr/>
      <dgm:t>
        <a:bodyPr/>
        <a:lstStyle/>
        <a:p>
          <a:endParaRPr lang="zh-CN" altLang="en-US"/>
        </a:p>
      </dgm:t>
    </dgm:pt>
    <dgm:pt modelId="{FEBA4829-0539-40D4-9338-6529CEEAFAE3}" type="pres">
      <dgm:prSet presAssocID="{91933142-3288-4A4B-92E8-43865134F1C1}" presName="hSp" presStyleCnt="0"/>
      <dgm:spPr/>
    </dgm:pt>
    <dgm:pt modelId="{391F7F48-2255-4D41-9FFE-930880C61732}" type="pres">
      <dgm:prSet presAssocID="{D66057BE-7FAF-4551-83FC-0400D9B56EDC}" presName="vertFlow" presStyleCnt="0"/>
      <dgm:spPr/>
    </dgm:pt>
    <dgm:pt modelId="{ADD1FC7D-85E1-4941-AF48-C2204DA9948E}" type="pres">
      <dgm:prSet presAssocID="{D66057BE-7FAF-4551-83FC-0400D9B56EDC}" presName="header" presStyleLbl="node1" presStyleIdx="1" presStyleCnt="2"/>
      <dgm:spPr/>
      <dgm:t>
        <a:bodyPr/>
        <a:lstStyle/>
        <a:p>
          <a:endParaRPr lang="zh-CN" altLang="en-US"/>
        </a:p>
      </dgm:t>
    </dgm:pt>
    <dgm:pt modelId="{CA4869D3-F6EB-4287-BDD7-A072E0FAEA13}" type="pres">
      <dgm:prSet presAssocID="{8945E90F-AFB4-4556-825C-FCC145C55C49}" presName="parTrans" presStyleLbl="sibTrans2D1" presStyleIdx="4" presStyleCnt="8"/>
      <dgm:spPr/>
    </dgm:pt>
    <dgm:pt modelId="{2D706A99-DCB3-430D-8389-A2C4096DF6F5}" type="pres">
      <dgm:prSet presAssocID="{01697F69-AC1C-45AE-B3DB-E83E939EEBCE}" presName="child" presStyleLbl="alignAccFollowNode1" presStyleIdx="4" presStyleCnt="8">
        <dgm:presLayoutVars>
          <dgm:chMax val="0"/>
          <dgm:bulletEnabled val="1"/>
        </dgm:presLayoutVars>
      </dgm:prSet>
      <dgm:spPr/>
      <dgm:t>
        <a:bodyPr/>
        <a:lstStyle/>
        <a:p>
          <a:endParaRPr lang="zh-CN" altLang="en-US"/>
        </a:p>
      </dgm:t>
    </dgm:pt>
    <dgm:pt modelId="{9242CD6A-5E63-40D7-B781-3E903EF73868}" type="pres">
      <dgm:prSet presAssocID="{7A5BC5E8-CF56-496D-9A08-2E32C0479DEA}" presName="sibTrans" presStyleLbl="sibTrans2D1" presStyleIdx="5" presStyleCnt="8"/>
      <dgm:spPr/>
    </dgm:pt>
    <dgm:pt modelId="{138A45A2-914A-4B3A-B180-213B5CF34DD1}" type="pres">
      <dgm:prSet presAssocID="{36E0E8C6-925F-49D7-A518-4023944DEA8A}" presName="child" presStyleLbl="alignAccFollowNode1" presStyleIdx="5" presStyleCnt="8">
        <dgm:presLayoutVars>
          <dgm:chMax val="0"/>
          <dgm:bulletEnabled val="1"/>
        </dgm:presLayoutVars>
      </dgm:prSet>
      <dgm:spPr/>
      <dgm:t>
        <a:bodyPr/>
        <a:lstStyle/>
        <a:p>
          <a:endParaRPr lang="zh-CN" altLang="en-US"/>
        </a:p>
      </dgm:t>
    </dgm:pt>
    <dgm:pt modelId="{C92BB4CD-DC93-4F89-8AF7-5281819A4A80}" type="pres">
      <dgm:prSet presAssocID="{07047FD7-7509-4E32-836C-A1CA8CE829D2}" presName="sibTrans" presStyleLbl="sibTrans2D1" presStyleIdx="6" presStyleCnt="8"/>
      <dgm:spPr/>
    </dgm:pt>
    <dgm:pt modelId="{32793126-7333-4534-B552-BAAC854FE5E2}" type="pres">
      <dgm:prSet presAssocID="{F9520484-FEC5-4875-B528-EBC4786718E9}" presName="child" presStyleLbl="alignAccFollowNode1" presStyleIdx="6" presStyleCnt="8">
        <dgm:presLayoutVars>
          <dgm:chMax val="0"/>
          <dgm:bulletEnabled val="1"/>
        </dgm:presLayoutVars>
      </dgm:prSet>
      <dgm:spPr/>
      <dgm:t>
        <a:bodyPr/>
        <a:lstStyle/>
        <a:p>
          <a:endParaRPr lang="zh-CN" altLang="en-US"/>
        </a:p>
      </dgm:t>
    </dgm:pt>
    <dgm:pt modelId="{4054F363-255C-41FB-891D-5E82625D6F48}" type="pres">
      <dgm:prSet presAssocID="{48AEDCCE-1C93-470B-9DDF-8E38EAAC0BC8}" presName="sibTrans" presStyleLbl="sibTrans2D1" presStyleIdx="7" presStyleCnt="8"/>
      <dgm:spPr/>
    </dgm:pt>
    <dgm:pt modelId="{4D455498-5A87-4E5E-B1B5-FC4E53779DD6}" type="pres">
      <dgm:prSet presAssocID="{CA33DEC3-3A23-44BA-B726-EB51BE1FE811}" presName="child" presStyleLbl="alignAccFollowNode1" presStyleIdx="7" presStyleCnt="8">
        <dgm:presLayoutVars>
          <dgm:chMax val="0"/>
          <dgm:bulletEnabled val="1"/>
        </dgm:presLayoutVars>
      </dgm:prSet>
      <dgm:spPr/>
      <dgm:t>
        <a:bodyPr/>
        <a:lstStyle/>
        <a:p>
          <a:endParaRPr lang="zh-CN" altLang="en-US"/>
        </a:p>
      </dgm:t>
    </dgm:pt>
  </dgm:ptLst>
  <dgm:cxnLst>
    <dgm:cxn modelId="{B8A4DD42-13DB-4D2A-9DD6-7A97F060DD9D}" srcId="{D66057BE-7FAF-4551-83FC-0400D9B56EDC}" destId="{F9520484-FEC5-4875-B528-EBC4786718E9}" srcOrd="2" destOrd="0" parTransId="{DDA75B59-7AF7-49FF-A894-535FC12A64FE}" sibTransId="{48AEDCCE-1C93-470B-9DDF-8E38EAAC0BC8}"/>
    <dgm:cxn modelId="{825DB8B0-817F-44F8-A073-0A1D105336B2}" type="presOf" srcId="{07047FD7-7509-4E32-836C-A1CA8CE829D2}" destId="{C92BB4CD-DC93-4F89-8AF7-5281819A4A80}" srcOrd="0" destOrd="0" presId="urn:microsoft.com/office/officeart/2005/8/layout/lProcess1"/>
    <dgm:cxn modelId="{347BF853-E9A0-4B8A-9522-6C5A53E53753}" type="presOf" srcId="{9D35C8B7-B8AE-49D4-8870-5D6F5074AF94}" destId="{F6C3E3FA-2DD1-4362-AEB8-E2D149D137BF}" srcOrd="0" destOrd="0" presId="urn:microsoft.com/office/officeart/2005/8/layout/lProcess1"/>
    <dgm:cxn modelId="{72C3E357-010D-4FD2-B617-41A8046A0896}" type="presOf" srcId="{8945E90F-AFB4-4556-825C-FCC145C55C49}" destId="{CA4869D3-F6EB-4287-BDD7-A072E0FAEA13}" srcOrd="0" destOrd="0" presId="urn:microsoft.com/office/officeart/2005/8/layout/lProcess1"/>
    <dgm:cxn modelId="{45783C18-A87E-4D6B-A7AD-8161819BEC87}" srcId="{F825D465-A1A8-4FC0-B0A0-4B234FFD579D}" destId="{91933142-3288-4A4B-92E8-43865134F1C1}" srcOrd="0" destOrd="0" parTransId="{69FC2556-3782-4DB5-869C-F11CBEF29F64}" sibTransId="{171CD909-0B9F-4B9D-865F-B54895FB1750}"/>
    <dgm:cxn modelId="{CE731E85-B077-419F-8BB3-8D2C2622D315}" type="presOf" srcId="{36E0E8C6-925F-49D7-A518-4023944DEA8A}" destId="{138A45A2-914A-4B3A-B180-213B5CF34DD1}" srcOrd="0" destOrd="0" presId="urn:microsoft.com/office/officeart/2005/8/layout/lProcess1"/>
    <dgm:cxn modelId="{91ADEA32-1263-485E-A282-4D15EC316AE2}" type="presOf" srcId="{67C7CC24-BDCA-46AF-904A-7FA7BB87E4CC}" destId="{EE1B4CDD-5D35-4485-BB0E-1944B0C558E6}" srcOrd="0" destOrd="0" presId="urn:microsoft.com/office/officeart/2005/8/layout/lProcess1"/>
    <dgm:cxn modelId="{86AF838E-743F-4AE5-A904-A4883EBD39E6}" type="presOf" srcId="{7A5BC5E8-CF56-496D-9A08-2E32C0479DEA}" destId="{9242CD6A-5E63-40D7-B781-3E903EF73868}" srcOrd="0" destOrd="0" presId="urn:microsoft.com/office/officeart/2005/8/layout/lProcess1"/>
    <dgm:cxn modelId="{99125E70-9AEF-47EB-AA03-D47351E5740B}" type="presOf" srcId="{01697F69-AC1C-45AE-B3DB-E83E939EEBCE}" destId="{2D706A99-DCB3-430D-8389-A2C4096DF6F5}" srcOrd="0" destOrd="0" presId="urn:microsoft.com/office/officeart/2005/8/layout/lProcess1"/>
    <dgm:cxn modelId="{CA685F19-458D-414D-A4F5-C966A011FB40}" type="presOf" srcId="{91933142-3288-4A4B-92E8-43865134F1C1}" destId="{F7B1128D-F52B-4318-AA3B-ADD05C914055}" srcOrd="0" destOrd="0" presId="urn:microsoft.com/office/officeart/2005/8/layout/lProcess1"/>
    <dgm:cxn modelId="{6C356386-DC00-4D2C-8E64-F1921BC88727}" srcId="{91933142-3288-4A4B-92E8-43865134F1C1}" destId="{B72061DA-3744-4AF1-B8BC-47C8B3F4F933}" srcOrd="1" destOrd="0" parTransId="{DAC497B8-BBBF-4005-A35E-7880CF5C9ED5}" sibTransId="{9D35C8B7-B8AE-49D4-8870-5D6F5074AF94}"/>
    <dgm:cxn modelId="{9871D2E6-6A6D-4FC0-859F-2A7BC1836F46}" srcId="{D66057BE-7FAF-4551-83FC-0400D9B56EDC}" destId="{CA33DEC3-3A23-44BA-B726-EB51BE1FE811}" srcOrd="3" destOrd="0" parTransId="{8D3B1799-F73E-48EB-A7DC-160E78D86487}" sibTransId="{04EA3133-BE2A-49D4-8BD7-28941CC5F217}"/>
    <dgm:cxn modelId="{0372F19A-F677-4E5F-A976-AECEB6C678E8}" srcId="{91933142-3288-4A4B-92E8-43865134F1C1}" destId="{9152A8F0-605E-429F-BC09-0BBBF2AA98C6}" srcOrd="0" destOrd="0" parTransId="{667AD2A7-3FCF-40D5-B623-18870C5C44E4}" sibTransId="{67C7CC24-BDCA-46AF-904A-7FA7BB87E4CC}"/>
    <dgm:cxn modelId="{8B3FC46A-60EA-4AB1-A7D5-298FDBEE82D1}" type="presOf" srcId="{48AEDCCE-1C93-470B-9DDF-8E38EAAC0BC8}" destId="{4054F363-255C-41FB-891D-5E82625D6F48}" srcOrd="0" destOrd="0" presId="urn:microsoft.com/office/officeart/2005/8/layout/lProcess1"/>
    <dgm:cxn modelId="{6D55F991-C7F4-4DD9-8D0C-6FBB70D4E7C0}" type="presOf" srcId="{667AD2A7-3FCF-40D5-B623-18870C5C44E4}" destId="{C3D3E50E-92D2-4106-B948-346E23F6D649}" srcOrd="0" destOrd="0" presId="urn:microsoft.com/office/officeart/2005/8/layout/lProcess1"/>
    <dgm:cxn modelId="{5659CC04-AB6A-4685-ACAA-CC64FF8512DC}" type="presOf" srcId="{F9520484-FEC5-4875-B528-EBC4786718E9}" destId="{32793126-7333-4534-B552-BAAC854FE5E2}" srcOrd="0" destOrd="0" presId="urn:microsoft.com/office/officeart/2005/8/layout/lProcess1"/>
    <dgm:cxn modelId="{22336C5F-A533-40B7-A242-5FB436EE37C9}" type="presOf" srcId="{E714C167-6898-4FC4-A1D9-49B82219B888}" destId="{FA4BBF9D-48F4-41BE-A7E4-883BB10A2664}" srcOrd="0" destOrd="0" presId="urn:microsoft.com/office/officeart/2005/8/layout/lProcess1"/>
    <dgm:cxn modelId="{A2561F8C-C857-4787-A31B-83F9637B7DD5}" srcId="{D66057BE-7FAF-4551-83FC-0400D9B56EDC}" destId="{01697F69-AC1C-45AE-B3DB-E83E939EEBCE}" srcOrd="0" destOrd="0" parTransId="{8945E90F-AFB4-4556-825C-FCC145C55C49}" sibTransId="{7A5BC5E8-CF56-496D-9A08-2E32C0479DEA}"/>
    <dgm:cxn modelId="{F4B63E0D-9F03-45EF-946E-A4663615DF82}" type="presOf" srcId="{27C604AD-E89F-42E4-ABC1-550DA6AF6D24}" destId="{221342B8-4A1F-4D21-A29A-7C80AB5D39EC}" srcOrd="0" destOrd="0" presId="urn:microsoft.com/office/officeart/2005/8/layout/lProcess1"/>
    <dgm:cxn modelId="{74F29761-4B3D-459E-833F-97382AE65FBA}" srcId="{F825D465-A1A8-4FC0-B0A0-4B234FFD579D}" destId="{D66057BE-7FAF-4551-83FC-0400D9B56EDC}" srcOrd="1" destOrd="0" parTransId="{246DFC35-4460-4147-9D32-578AA06B2C17}" sibTransId="{88F2136F-31BF-43C4-8DEC-FE299143FD13}"/>
    <dgm:cxn modelId="{3BA665AC-CCF6-477F-B029-175F3C320F68}" srcId="{D66057BE-7FAF-4551-83FC-0400D9B56EDC}" destId="{36E0E8C6-925F-49D7-A518-4023944DEA8A}" srcOrd="1" destOrd="0" parTransId="{9CED9C90-9D50-4E7E-AAB1-E109D3815C1F}" sibTransId="{07047FD7-7509-4E32-836C-A1CA8CE829D2}"/>
    <dgm:cxn modelId="{A4F17E61-780D-48DE-92B8-FA7EC3362884}" srcId="{91933142-3288-4A4B-92E8-43865134F1C1}" destId="{E714C167-6898-4FC4-A1D9-49B82219B888}" srcOrd="3" destOrd="0" parTransId="{C48BA021-8B0F-4C22-A9C6-8EE9AF253F38}" sibTransId="{DD732E63-8957-480B-9133-39B44EDBFF1E}"/>
    <dgm:cxn modelId="{11D94CC5-AD46-4BEF-96C6-BEB037E75246}" type="presOf" srcId="{9152A8F0-605E-429F-BC09-0BBBF2AA98C6}" destId="{D5421FF0-28F7-44E9-9368-5EADBA5E8F14}" srcOrd="0" destOrd="0" presId="urn:microsoft.com/office/officeart/2005/8/layout/lProcess1"/>
    <dgm:cxn modelId="{9CAA3F06-233C-4EAC-9C6A-7B3FADE79DCE}" type="presOf" srcId="{CA33DEC3-3A23-44BA-B726-EB51BE1FE811}" destId="{4D455498-5A87-4E5E-B1B5-FC4E53779DD6}" srcOrd="0" destOrd="0" presId="urn:microsoft.com/office/officeart/2005/8/layout/lProcess1"/>
    <dgm:cxn modelId="{307D66BB-C11F-4339-AB8A-8CC4A3CFCF30}" type="presOf" srcId="{D66057BE-7FAF-4551-83FC-0400D9B56EDC}" destId="{ADD1FC7D-85E1-4941-AF48-C2204DA9948E}" srcOrd="0" destOrd="0" presId="urn:microsoft.com/office/officeart/2005/8/layout/lProcess1"/>
    <dgm:cxn modelId="{2E1DE8B8-77BD-401C-9D56-1BF912B943EC}" type="presOf" srcId="{F99431B3-0582-470F-8ECD-44F80D36A623}" destId="{F3B08039-7261-4F53-8D2C-1889D5CED558}" srcOrd="0" destOrd="0" presId="urn:microsoft.com/office/officeart/2005/8/layout/lProcess1"/>
    <dgm:cxn modelId="{78BE7504-57FB-4CD1-A284-5BFD6B13606C}" type="presOf" srcId="{B72061DA-3744-4AF1-B8BC-47C8B3F4F933}" destId="{72C9B5D3-28B8-4B01-86A0-472AC985EAA6}" srcOrd="0" destOrd="0" presId="urn:microsoft.com/office/officeart/2005/8/layout/lProcess1"/>
    <dgm:cxn modelId="{55506E26-5FE1-4C1C-9E53-C53E4B6CFBB9}" type="presOf" srcId="{F825D465-A1A8-4FC0-B0A0-4B234FFD579D}" destId="{36626BAE-DF16-49A9-876D-756C1807C86D}" srcOrd="0" destOrd="0" presId="urn:microsoft.com/office/officeart/2005/8/layout/lProcess1"/>
    <dgm:cxn modelId="{A27BE3D3-A3C5-424C-8288-48222A7AD101}" srcId="{91933142-3288-4A4B-92E8-43865134F1C1}" destId="{27C604AD-E89F-42E4-ABC1-550DA6AF6D24}" srcOrd="2" destOrd="0" parTransId="{A8515D44-2D7D-4177-A673-75C53D4F8539}" sibTransId="{F99431B3-0582-470F-8ECD-44F80D36A623}"/>
    <dgm:cxn modelId="{DAC7088A-8656-482E-9B4C-D00E31EF4501}" type="presParOf" srcId="{36626BAE-DF16-49A9-876D-756C1807C86D}" destId="{EDF5AC3B-FF1A-4E01-8E06-E9AFF1881CC9}" srcOrd="0" destOrd="0" presId="urn:microsoft.com/office/officeart/2005/8/layout/lProcess1"/>
    <dgm:cxn modelId="{2C2D8E7C-0426-4E5B-816F-0721350F11B3}" type="presParOf" srcId="{EDF5AC3B-FF1A-4E01-8E06-E9AFF1881CC9}" destId="{F7B1128D-F52B-4318-AA3B-ADD05C914055}" srcOrd="0" destOrd="0" presId="urn:microsoft.com/office/officeart/2005/8/layout/lProcess1"/>
    <dgm:cxn modelId="{595FFD73-9C5F-42D3-B665-FF4B148691CF}" type="presParOf" srcId="{EDF5AC3B-FF1A-4E01-8E06-E9AFF1881CC9}" destId="{C3D3E50E-92D2-4106-B948-346E23F6D649}" srcOrd="1" destOrd="0" presId="urn:microsoft.com/office/officeart/2005/8/layout/lProcess1"/>
    <dgm:cxn modelId="{643A5ECA-99E2-4F16-8A96-01DA4472F0AD}" type="presParOf" srcId="{EDF5AC3B-FF1A-4E01-8E06-E9AFF1881CC9}" destId="{D5421FF0-28F7-44E9-9368-5EADBA5E8F14}" srcOrd="2" destOrd="0" presId="urn:microsoft.com/office/officeart/2005/8/layout/lProcess1"/>
    <dgm:cxn modelId="{A64B299C-0E9B-4B40-B214-498F23323D7B}" type="presParOf" srcId="{EDF5AC3B-FF1A-4E01-8E06-E9AFF1881CC9}" destId="{EE1B4CDD-5D35-4485-BB0E-1944B0C558E6}" srcOrd="3" destOrd="0" presId="urn:microsoft.com/office/officeart/2005/8/layout/lProcess1"/>
    <dgm:cxn modelId="{6B4DB36B-108A-4E53-8E61-BC95FDC80BC7}" type="presParOf" srcId="{EDF5AC3B-FF1A-4E01-8E06-E9AFF1881CC9}" destId="{72C9B5D3-28B8-4B01-86A0-472AC985EAA6}" srcOrd="4" destOrd="0" presId="urn:microsoft.com/office/officeart/2005/8/layout/lProcess1"/>
    <dgm:cxn modelId="{F6812213-CD6C-4294-BA56-358EE71F91CC}" type="presParOf" srcId="{EDF5AC3B-FF1A-4E01-8E06-E9AFF1881CC9}" destId="{F6C3E3FA-2DD1-4362-AEB8-E2D149D137BF}" srcOrd="5" destOrd="0" presId="urn:microsoft.com/office/officeart/2005/8/layout/lProcess1"/>
    <dgm:cxn modelId="{BC870EC6-CBB5-4D20-92EA-4A20B580027F}" type="presParOf" srcId="{EDF5AC3B-FF1A-4E01-8E06-E9AFF1881CC9}" destId="{221342B8-4A1F-4D21-A29A-7C80AB5D39EC}" srcOrd="6" destOrd="0" presId="urn:microsoft.com/office/officeart/2005/8/layout/lProcess1"/>
    <dgm:cxn modelId="{525983BF-1699-4238-B44A-AA74AB4ADE6C}" type="presParOf" srcId="{EDF5AC3B-FF1A-4E01-8E06-E9AFF1881CC9}" destId="{F3B08039-7261-4F53-8D2C-1889D5CED558}" srcOrd="7" destOrd="0" presId="urn:microsoft.com/office/officeart/2005/8/layout/lProcess1"/>
    <dgm:cxn modelId="{0554311E-7EC1-43DA-A5FB-404D2B180CD5}" type="presParOf" srcId="{EDF5AC3B-FF1A-4E01-8E06-E9AFF1881CC9}" destId="{FA4BBF9D-48F4-41BE-A7E4-883BB10A2664}" srcOrd="8" destOrd="0" presId="urn:microsoft.com/office/officeart/2005/8/layout/lProcess1"/>
    <dgm:cxn modelId="{C6B578EA-9041-4858-A913-082AE4DF90A3}" type="presParOf" srcId="{36626BAE-DF16-49A9-876D-756C1807C86D}" destId="{FEBA4829-0539-40D4-9338-6529CEEAFAE3}" srcOrd="1" destOrd="0" presId="urn:microsoft.com/office/officeart/2005/8/layout/lProcess1"/>
    <dgm:cxn modelId="{B6A6E373-0B74-4694-8FF7-BAE966F8C89E}" type="presParOf" srcId="{36626BAE-DF16-49A9-876D-756C1807C86D}" destId="{391F7F48-2255-4D41-9FFE-930880C61732}" srcOrd="2" destOrd="0" presId="urn:microsoft.com/office/officeart/2005/8/layout/lProcess1"/>
    <dgm:cxn modelId="{2A7058BD-F4B6-4364-878E-C65893DEF2DC}" type="presParOf" srcId="{391F7F48-2255-4D41-9FFE-930880C61732}" destId="{ADD1FC7D-85E1-4941-AF48-C2204DA9948E}" srcOrd="0" destOrd="0" presId="urn:microsoft.com/office/officeart/2005/8/layout/lProcess1"/>
    <dgm:cxn modelId="{0EC37029-B91F-403F-A76C-B6026DF5C7B6}" type="presParOf" srcId="{391F7F48-2255-4D41-9FFE-930880C61732}" destId="{CA4869D3-F6EB-4287-BDD7-A072E0FAEA13}" srcOrd="1" destOrd="0" presId="urn:microsoft.com/office/officeart/2005/8/layout/lProcess1"/>
    <dgm:cxn modelId="{A4BFEE63-F233-4646-9447-E65B432C1CA3}" type="presParOf" srcId="{391F7F48-2255-4D41-9FFE-930880C61732}" destId="{2D706A99-DCB3-430D-8389-A2C4096DF6F5}" srcOrd="2" destOrd="0" presId="urn:microsoft.com/office/officeart/2005/8/layout/lProcess1"/>
    <dgm:cxn modelId="{FCD457EA-001E-4062-ABEE-27BC41749932}" type="presParOf" srcId="{391F7F48-2255-4D41-9FFE-930880C61732}" destId="{9242CD6A-5E63-40D7-B781-3E903EF73868}" srcOrd="3" destOrd="0" presId="urn:microsoft.com/office/officeart/2005/8/layout/lProcess1"/>
    <dgm:cxn modelId="{3BABBF49-2F18-4655-A6BF-CFC4F79854A6}" type="presParOf" srcId="{391F7F48-2255-4D41-9FFE-930880C61732}" destId="{138A45A2-914A-4B3A-B180-213B5CF34DD1}" srcOrd="4" destOrd="0" presId="urn:microsoft.com/office/officeart/2005/8/layout/lProcess1"/>
    <dgm:cxn modelId="{11855870-A2A7-45A2-B6E4-4A6DDB0E7A97}" type="presParOf" srcId="{391F7F48-2255-4D41-9FFE-930880C61732}" destId="{C92BB4CD-DC93-4F89-8AF7-5281819A4A80}" srcOrd="5" destOrd="0" presId="urn:microsoft.com/office/officeart/2005/8/layout/lProcess1"/>
    <dgm:cxn modelId="{6545D038-AE5B-4B2F-89EF-5D93CA1E3F90}" type="presParOf" srcId="{391F7F48-2255-4D41-9FFE-930880C61732}" destId="{32793126-7333-4534-B552-BAAC854FE5E2}" srcOrd="6" destOrd="0" presId="urn:microsoft.com/office/officeart/2005/8/layout/lProcess1"/>
    <dgm:cxn modelId="{033A2701-06F4-4A33-80A3-D95B511A7D5F}" type="presParOf" srcId="{391F7F48-2255-4D41-9FFE-930880C61732}" destId="{4054F363-255C-41FB-891D-5E82625D6F48}" srcOrd="7" destOrd="0" presId="urn:microsoft.com/office/officeart/2005/8/layout/lProcess1"/>
    <dgm:cxn modelId="{3EBE4AA6-15D5-43F4-88FB-C63788CC7468}" type="presParOf" srcId="{391F7F48-2255-4D41-9FFE-930880C61732}" destId="{4D455498-5A87-4E5E-B1B5-FC4E53779DD6}" srcOrd="8" destOrd="0" presId="urn:microsoft.com/office/officeart/2005/8/layout/l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25D465-A1A8-4FC0-B0A0-4B234FFD579D}"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zh-CN" altLang="en-US"/>
        </a:p>
      </dgm:t>
    </dgm:pt>
    <dgm:pt modelId="{91933142-3288-4A4B-92E8-43865134F1C1}">
      <dgm:prSet phldrT="[文本]" custT="1"/>
      <dgm:spPr/>
      <dgm:t>
        <a:bodyPr/>
        <a:lstStyle/>
        <a:p>
          <a:r>
            <a:rPr lang="zh-CN" altLang="en-US" sz="3200" dirty="0" smtClean="0">
              <a:sym typeface="Symbol" pitchFamily="18" charset="2"/>
            </a:rPr>
            <a:t>所用依赖</a:t>
          </a:r>
          <a:endParaRPr lang="zh-CN" altLang="en-US" sz="3200" dirty="0"/>
        </a:p>
      </dgm:t>
    </dgm:pt>
    <dgm:pt modelId="{69FC2556-3782-4DB5-869C-F11CBEF29F64}" type="parTrans" cxnId="{45783C18-A87E-4D6B-A7AD-8161819BEC87}">
      <dgm:prSet/>
      <dgm:spPr/>
      <dgm:t>
        <a:bodyPr/>
        <a:lstStyle/>
        <a:p>
          <a:endParaRPr lang="zh-CN" altLang="en-US"/>
        </a:p>
      </dgm:t>
    </dgm:pt>
    <dgm:pt modelId="{171CD909-0B9F-4B9D-865F-B54895FB1750}" type="sibTrans" cxnId="{45783C18-A87E-4D6B-A7AD-8161819BEC87}">
      <dgm:prSet/>
      <dgm:spPr/>
      <dgm:t>
        <a:bodyPr/>
        <a:lstStyle/>
        <a:p>
          <a:endParaRPr lang="zh-CN" altLang="en-US"/>
        </a:p>
      </dgm:t>
    </dgm:pt>
    <dgm:pt modelId="{9152A8F0-605E-429F-BC09-0BBBF2AA98C6}">
      <dgm:prSet phldrT="[文本]" custT="1"/>
      <dgm:spPr/>
      <dgm:t>
        <a:bodyPr/>
        <a:lstStyle/>
        <a:p>
          <a:r>
            <a:rPr lang="en-US" altLang="zh-CN" sz="2000" dirty="0" smtClean="0"/>
            <a:t>AB</a:t>
          </a:r>
          <a:r>
            <a:rPr lang="en-US" altLang="zh-CN" sz="2000" dirty="0" smtClean="0">
              <a:sym typeface="Symbol" pitchFamily="18" charset="2"/>
            </a:rPr>
            <a:t>C</a:t>
          </a:r>
          <a:endParaRPr lang="zh-CN" altLang="en-US" sz="2000" dirty="0"/>
        </a:p>
      </dgm:t>
    </dgm:pt>
    <dgm:pt modelId="{667AD2A7-3FCF-40D5-B623-18870C5C44E4}" type="parTrans" cxnId="{0372F19A-F677-4E5F-A976-AECEB6C678E8}">
      <dgm:prSet/>
      <dgm:spPr/>
      <dgm:t>
        <a:bodyPr/>
        <a:lstStyle/>
        <a:p>
          <a:endParaRPr lang="zh-CN" altLang="en-US"/>
        </a:p>
      </dgm:t>
    </dgm:pt>
    <dgm:pt modelId="{67C7CC24-BDCA-46AF-904A-7FA7BB87E4CC}" type="sibTrans" cxnId="{0372F19A-F677-4E5F-A976-AECEB6C678E8}">
      <dgm:prSet/>
      <dgm:spPr/>
      <dgm:t>
        <a:bodyPr/>
        <a:lstStyle/>
        <a:p>
          <a:endParaRPr lang="zh-CN" altLang="en-US"/>
        </a:p>
      </dgm:t>
    </dgm:pt>
    <dgm:pt modelId="{B72061DA-3744-4AF1-B8BC-47C8B3F4F933}">
      <dgm:prSet phldrT="[文本]" custT="1"/>
      <dgm:spPr/>
      <dgm:t>
        <a:bodyPr/>
        <a:lstStyle/>
        <a:p>
          <a:r>
            <a:rPr lang="en-US" altLang="zh-CN" sz="2000" dirty="0" smtClean="0"/>
            <a:t>B</a:t>
          </a:r>
          <a:r>
            <a:rPr lang="en-US" altLang="zh-CN" sz="2000" dirty="0" smtClean="0">
              <a:sym typeface="Symbol" pitchFamily="18" charset="2"/>
            </a:rPr>
            <a:t>D</a:t>
          </a:r>
          <a:endParaRPr lang="zh-CN" altLang="en-US" sz="2000" dirty="0"/>
        </a:p>
      </dgm:t>
    </dgm:pt>
    <dgm:pt modelId="{DAC497B8-BBBF-4005-A35E-7880CF5C9ED5}" type="parTrans" cxnId="{6C356386-DC00-4D2C-8E64-F1921BC88727}">
      <dgm:prSet/>
      <dgm:spPr/>
      <dgm:t>
        <a:bodyPr/>
        <a:lstStyle/>
        <a:p>
          <a:endParaRPr lang="zh-CN" altLang="en-US"/>
        </a:p>
      </dgm:t>
    </dgm:pt>
    <dgm:pt modelId="{9D35C8B7-B8AE-49D4-8870-5D6F5074AF94}" type="sibTrans" cxnId="{6C356386-DC00-4D2C-8E64-F1921BC88727}">
      <dgm:prSet/>
      <dgm:spPr/>
      <dgm:t>
        <a:bodyPr/>
        <a:lstStyle/>
        <a:p>
          <a:endParaRPr lang="zh-CN" altLang="en-US"/>
        </a:p>
      </dgm:t>
    </dgm:pt>
    <mc:AlternateContent xmlns:mc="http://schemas.openxmlformats.org/markup-compatibility/2006" xmlns:a14="http://schemas.microsoft.com/office/drawing/2010/main">
      <mc:Choice Requires="a14">
        <dgm:pt modelId="{D66057BE-7FAF-4551-83FC-0400D9B56EDC}">
          <dgm:prSet phldrT="[文本]" custT="1"/>
          <dgm:spPr/>
          <dgm:t>
            <a:bodyPr/>
            <a:lstStyle/>
            <a:p>
              <a:pPr/>
              <a14:m>
                <m:oMathPara xmlns:m="http://schemas.openxmlformats.org/officeDocument/2006/math">
                  <m:oMathParaPr>
                    <m:jc m:val="centerGroup"/>
                  </m:oMathParaPr>
                  <m:oMath xmlns:m="http://schemas.openxmlformats.org/officeDocument/2006/math">
                    <m:sSubSup>
                      <m:sSubSupPr>
                        <m:ctrlPr>
                          <a:rPr lang="en-US" altLang="zh-CN" sz="3200" i="1" smtClean="0">
                            <a:latin typeface="Cambria Math" panose="02040503050406030204" pitchFamily="18" charset="0"/>
                            <a:ea typeface="Cambria Math" panose="02040503050406030204" pitchFamily="18" charset="0"/>
                          </a:rPr>
                        </m:ctrlPr>
                      </m:sSubSupPr>
                      <m:e>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𝐴𝐵</m:t>
                        </m:r>
                        <m:r>
                          <a:rPr lang="en-US" altLang="zh-CN" sz="3200" b="0" i="1" smtClean="0">
                            <a:latin typeface="Cambria Math" panose="02040503050406030204" pitchFamily="18" charset="0"/>
                            <a:ea typeface="Cambria Math" panose="02040503050406030204" pitchFamily="18" charset="0"/>
                          </a:rPr>
                          <m:t>)</m:t>
                        </m:r>
                      </m:e>
                      <m:sub>
                        <m:r>
                          <a:rPr lang="en-US" altLang="zh-CN" sz="3200" i="1">
                            <a:latin typeface="Cambria Math" panose="02040503050406030204" pitchFamily="18" charset="0"/>
                            <a:ea typeface="Cambria Math" panose="02040503050406030204" pitchFamily="18" charset="0"/>
                          </a:rPr>
                          <m:t>𝐹</m:t>
                        </m:r>
                      </m:sub>
                      <m:sup>
                        <m:r>
                          <a:rPr lang="en-US" altLang="zh-CN" sz="3200" i="1">
                            <a:latin typeface="Cambria Math" panose="02040503050406030204" pitchFamily="18" charset="0"/>
                            <a:ea typeface="Cambria Math" panose="02040503050406030204" pitchFamily="18" charset="0"/>
                          </a:rPr>
                          <m:t>+</m:t>
                        </m:r>
                      </m:sup>
                    </m:sSubSup>
                  </m:oMath>
                </m:oMathPara>
              </a14:m>
              <a:endParaRPr lang="zh-CN" altLang="en-US" sz="3200" dirty="0"/>
            </a:p>
          </dgm:t>
        </dgm:pt>
      </mc:Choice>
      <mc:Fallback xmlns="">
        <dgm:pt modelId="{D66057BE-7FAF-4551-83FC-0400D9B56EDC}">
          <dgm:prSet phldrT="[文本]" custT="1"/>
          <dgm:spPr/>
          <dgm:t>
            <a:bodyPr/>
            <a:lstStyle/>
            <a:p>
              <a:r>
                <a:rPr lang="en-US" altLang="zh-CN" sz="3200" i="0" smtClean="0">
                  <a:latin typeface="Cambria Math" panose="02040503050406030204" pitchFamily="18" charset="0"/>
                  <a:ea typeface="Cambria Math" panose="02040503050406030204" pitchFamily="18" charset="0"/>
                </a:rPr>
                <a:t>〖</a:t>
              </a:r>
              <a:r>
                <a:rPr lang="en-US" altLang="zh-CN" sz="3200" b="0" i="0" smtClean="0">
                  <a:latin typeface="Cambria Math" panose="02040503050406030204" pitchFamily="18" charset="0"/>
                  <a:ea typeface="Cambria Math" panose="02040503050406030204" pitchFamily="18" charset="0"/>
                </a:rPr>
                <a:t>(𝐴</a:t>
              </a:r>
              <a:r>
                <a:rPr lang="en-US" altLang="zh-CN" sz="3200" b="0" i="0" smtClean="0">
                  <a:latin typeface="Cambria Math" panose="02040503050406030204" pitchFamily="18" charset="0"/>
                  <a:ea typeface="Cambria Math" panose="02040503050406030204" pitchFamily="18" charset="0"/>
                </a:rPr>
                <a:t>𝐵</a:t>
              </a:r>
              <a:r>
                <a:rPr lang="en-US" altLang="zh-CN" sz="3200" b="0" i="0" smtClean="0">
                  <a:latin typeface="Cambria Math" panose="02040503050406030204" pitchFamily="18" charset="0"/>
                  <a:ea typeface="Cambria Math" panose="02040503050406030204" pitchFamily="18" charset="0"/>
                </a:rPr>
                <a:t>)</a:t>
              </a:r>
              <a:r>
                <a:rPr lang="en-US" altLang="zh-CN" sz="3200" b="0" i="0" smtClean="0">
                  <a:latin typeface="Cambria Math" panose="02040503050406030204" pitchFamily="18" charset="0"/>
                  <a:ea typeface="Cambria Math" panose="02040503050406030204" pitchFamily="18" charset="0"/>
                </a:rPr>
                <a:t>〗_</a:t>
              </a:r>
              <a:r>
                <a:rPr lang="en-US" altLang="zh-CN" sz="3200" i="0">
                  <a:latin typeface="Cambria Math" panose="02040503050406030204" pitchFamily="18" charset="0"/>
                  <a:ea typeface="Cambria Math" panose="02040503050406030204" pitchFamily="18" charset="0"/>
                </a:rPr>
                <a:t>𝐹^+</a:t>
              </a:r>
              <a:endParaRPr lang="zh-CN" altLang="en-US" sz="3200" dirty="0"/>
            </a:p>
          </dgm:t>
        </dgm:pt>
      </mc:Fallback>
    </mc:AlternateContent>
    <dgm:pt modelId="{246DFC35-4460-4147-9D32-578AA06B2C17}" type="parTrans" cxnId="{74F29761-4B3D-459E-833F-97382AE65FBA}">
      <dgm:prSet/>
      <dgm:spPr/>
      <dgm:t>
        <a:bodyPr/>
        <a:lstStyle/>
        <a:p>
          <a:endParaRPr lang="zh-CN" altLang="en-US"/>
        </a:p>
      </dgm:t>
    </dgm:pt>
    <dgm:pt modelId="{88F2136F-31BF-43C4-8DEC-FE299143FD13}" type="sibTrans" cxnId="{74F29761-4B3D-459E-833F-97382AE65FBA}">
      <dgm:prSet/>
      <dgm:spPr/>
      <dgm:t>
        <a:bodyPr/>
        <a:lstStyle/>
        <a:p>
          <a:endParaRPr lang="zh-CN" altLang="en-US"/>
        </a:p>
      </dgm:t>
    </dgm:pt>
    <dgm:pt modelId="{01697F69-AC1C-45AE-B3DB-E83E939EEBCE}">
      <dgm:prSet phldrT="[文本]" custT="1"/>
      <dgm:spPr/>
      <dgm:t>
        <a:bodyPr/>
        <a:lstStyle/>
        <a:p>
          <a:r>
            <a:rPr lang="en-US" altLang="zh-CN" sz="2000" dirty="0" smtClean="0"/>
            <a:t>ABC</a:t>
          </a:r>
          <a:endParaRPr lang="zh-CN" altLang="en-US" sz="2000" dirty="0"/>
        </a:p>
      </dgm:t>
    </dgm:pt>
    <dgm:pt modelId="{8945E90F-AFB4-4556-825C-FCC145C55C49}" type="parTrans" cxnId="{A2561F8C-C857-4787-A31B-83F9637B7DD5}">
      <dgm:prSet/>
      <dgm:spPr/>
      <dgm:t>
        <a:bodyPr/>
        <a:lstStyle/>
        <a:p>
          <a:endParaRPr lang="zh-CN" altLang="en-US"/>
        </a:p>
      </dgm:t>
    </dgm:pt>
    <dgm:pt modelId="{7A5BC5E8-CF56-496D-9A08-2E32C0479DEA}" type="sibTrans" cxnId="{A2561F8C-C857-4787-A31B-83F9637B7DD5}">
      <dgm:prSet/>
      <dgm:spPr/>
      <dgm:t>
        <a:bodyPr/>
        <a:lstStyle/>
        <a:p>
          <a:endParaRPr lang="zh-CN" altLang="en-US"/>
        </a:p>
      </dgm:t>
    </dgm:pt>
    <dgm:pt modelId="{36E0E8C6-925F-49D7-A518-4023944DEA8A}">
      <dgm:prSet phldrT="[文本]" custT="1"/>
      <dgm:spPr/>
      <dgm:t>
        <a:bodyPr/>
        <a:lstStyle/>
        <a:p>
          <a:r>
            <a:rPr lang="en-US" altLang="zh-CN" sz="2000" dirty="0" smtClean="0">
              <a:sym typeface="Symbol" pitchFamily="18" charset="2"/>
            </a:rPr>
            <a:t>ABCD</a:t>
          </a:r>
          <a:endParaRPr lang="zh-CN" altLang="en-US" sz="2000" dirty="0"/>
        </a:p>
      </dgm:t>
    </dgm:pt>
    <dgm:pt modelId="{9CED9C90-9D50-4E7E-AAB1-E109D3815C1F}" type="parTrans" cxnId="{3BA665AC-CCF6-477F-B029-175F3C320F68}">
      <dgm:prSet/>
      <dgm:spPr/>
      <dgm:t>
        <a:bodyPr/>
        <a:lstStyle/>
        <a:p>
          <a:endParaRPr lang="zh-CN" altLang="en-US"/>
        </a:p>
      </dgm:t>
    </dgm:pt>
    <dgm:pt modelId="{07047FD7-7509-4E32-836C-A1CA8CE829D2}" type="sibTrans" cxnId="{3BA665AC-CCF6-477F-B029-175F3C320F68}">
      <dgm:prSet/>
      <dgm:spPr/>
      <dgm:t>
        <a:bodyPr/>
        <a:lstStyle/>
        <a:p>
          <a:endParaRPr lang="zh-CN" altLang="en-US"/>
        </a:p>
      </dgm:t>
    </dgm:pt>
    <dgm:pt modelId="{27C604AD-E89F-42E4-ABC1-550DA6AF6D24}">
      <dgm:prSet phldrT="[文本]" custT="1"/>
      <dgm:spPr/>
      <dgm:t>
        <a:bodyPr/>
        <a:lstStyle/>
        <a:p>
          <a:r>
            <a:rPr lang="en-US" altLang="zh-CN" sz="2000" dirty="0" smtClean="0">
              <a:sym typeface="Symbol" pitchFamily="18" charset="2"/>
            </a:rPr>
            <a:t>CE</a:t>
          </a:r>
          <a:endParaRPr lang="zh-CN" altLang="en-US" sz="2000" dirty="0"/>
        </a:p>
      </dgm:t>
    </dgm:pt>
    <dgm:pt modelId="{A8515D44-2D7D-4177-A673-75C53D4F8539}" type="parTrans" cxnId="{A27BE3D3-A3C5-424C-8288-48222A7AD101}">
      <dgm:prSet/>
      <dgm:spPr/>
      <dgm:t>
        <a:bodyPr/>
        <a:lstStyle/>
        <a:p>
          <a:endParaRPr lang="zh-CN" altLang="en-US"/>
        </a:p>
      </dgm:t>
    </dgm:pt>
    <dgm:pt modelId="{F99431B3-0582-470F-8ECD-44F80D36A623}" type="sibTrans" cxnId="{A27BE3D3-A3C5-424C-8288-48222A7AD101}">
      <dgm:prSet/>
      <dgm:spPr/>
      <dgm:t>
        <a:bodyPr/>
        <a:lstStyle/>
        <a:p>
          <a:endParaRPr lang="zh-CN" altLang="en-US"/>
        </a:p>
      </dgm:t>
    </dgm:pt>
    <dgm:pt modelId="{F9520484-FEC5-4875-B528-EBC4786718E9}">
      <dgm:prSet phldrT="[文本]" custT="1"/>
      <dgm:spPr/>
      <dgm:t>
        <a:bodyPr/>
        <a:lstStyle/>
        <a:p>
          <a:r>
            <a:rPr lang="en-US" altLang="zh-CN" sz="2000" dirty="0" smtClean="0">
              <a:sym typeface="Symbol" pitchFamily="18" charset="2"/>
            </a:rPr>
            <a:t>ABCDE</a:t>
          </a:r>
          <a:endParaRPr lang="zh-CN" altLang="en-US" sz="2000" dirty="0"/>
        </a:p>
      </dgm:t>
    </dgm:pt>
    <dgm:pt modelId="{DDA75B59-7AF7-49FF-A894-535FC12A64FE}" type="parTrans" cxnId="{B8A4DD42-13DB-4D2A-9DD6-7A97F060DD9D}">
      <dgm:prSet/>
      <dgm:spPr/>
      <dgm:t>
        <a:bodyPr/>
        <a:lstStyle/>
        <a:p>
          <a:endParaRPr lang="zh-CN" altLang="en-US"/>
        </a:p>
      </dgm:t>
    </dgm:pt>
    <dgm:pt modelId="{48AEDCCE-1C93-470B-9DDF-8E38EAAC0BC8}" type="sibTrans" cxnId="{B8A4DD42-13DB-4D2A-9DD6-7A97F060DD9D}">
      <dgm:prSet/>
      <dgm:spPr/>
      <dgm:t>
        <a:bodyPr/>
        <a:lstStyle/>
        <a:p>
          <a:endParaRPr lang="zh-CN" altLang="en-US"/>
        </a:p>
      </dgm:t>
    </dgm:pt>
    <dgm:pt modelId="{36626BAE-DF16-49A9-876D-756C1807C86D}" type="pres">
      <dgm:prSet presAssocID="{F825D465-A1A8-4FC0-B0A0-4B234FFD579D}" presName="Name0" presStyleCnt="0">
        <dgm:presLayoutVars>
          <dgm:dir/>
          <dgm:animLvl val="lvl"/>
          <dgm:resizeHandles val="exact"/>
        </dgm:presLayoutVars>
      </dgm:prSet>
      <dgm:spPr/>
      <dgm:t>
        <a:bodyPr/>
        <a:lstStyle/>
        <a:p>
          <a:endParaRPr lang="zh-CN" altLang="en-US"/>
        </a:p>
      </dgm:t>
    </dgm:pt>
    <dgm:pt modelId="{EDF5AC3B-FF1A-4E01-8E06-E9AFF1881CC9}" type="pres">
      <dgm:prSet presAssocID="{91933142-3288-4A4B-92E8-43865134F1C1}" presName="vertFlow" presStyleCnt="0"/>
      <dgm:spPr/>
    </dgm:pt>
    <dgm:pt modelId="{F7B1128D-F52B-4318-AA3B-ADD05C914055}" type="pres">
      <dgm:prSet presAssocID="{91933142-3288-4A4B-92E8-43865134F1C1}" presName="header" presStyleLbl="node1" presStyleIdx="0" presStyleCnt="2"/>
      <dgm:spPr/>
      <dgm:t>
        <a:bodyPr/>
        <a:lstStyle/>
        <a:p>
          <a:endParaRPr lang="zh-CN" altLang="en-US"/>
        </a:p>
      </dgm:t>
    </dgm:pt>
    <dgm:pt modelId="{C3D3E50E-92D2-4106-B948-346E23F6D649}" type="pres">
      <dgm:prSet presAssocID="{667AD2A7-3FCF-40D5-B623-18870C5C44E4}" presName="parTrans" presStyleLbl="sibTrans2D1" presStyleIdx="0" presStyleCnt="6"/>
      <dgm:spPr/>
      <dgm:t>
        <a:bodyPr/>
        <a:lstStyle/>
        <a:p>
          <a:endParaRPr lang="zh-CN" altLang="en-US"/>
        </a:p>
      </dgm:t>
    </dgm:pt>
    <dgm:pt modelId="{D5421FF0-28F7-44E9-9368-5EADBA5E8F14}" type="pres">
      <dgm:prSet presAssocID="{9152A8F0-605E-429F-BC09-0BBBF2AA98C6}" presName="child" presStyleLbl="alignAccFollowNode1" presStyleIdx="0" presStyleCnt="6">
        <dgm:presLayoutVars>
          <dgm:chMax val="0"/>
          <dgm:bulletEnabled val="1"/>
        </dgm:presLayoutVars>
      </dgm:prSet>
      <dgm:spPr/>
      <dgm:t>
        <a:bodyPr/>
        <a:lstStyle/>
        <a:p>
          <a:endParaRPr lang="zh-CN" altLang="en-US"/>
        </a:p>
      </dgm:t>
    </dgm:pt>
    <dgm:pt modelId="{EE1B4CDD-5D35-4485-BB0E-1944B0C558E6}" type="pres">
      <dgm:prSet presAssocID="{67C7CC24-BDCA-46AF-904A-7FA7BB87E4CC}" presName="sibTrans" presStyleLbl="sibTrans2D1" presStyleIdx="1" presStyleCnt="6"/>
      <dgm:spPr/>
      <dgm:t>
        <a:bodyPr/>
        <a:lstStyle/>
        <a:p>
          <a:endParaRPr lang="zh-CN" altLang="en-US"/>
        </a:p>
      </dgm:t>
    </dgm:pt>
    <dgm:pt modelId="{72C9B5D3-28B8-4B01-86A0-472AC985EAA6}" type="pres">
      <dgm:prSet presAssocID="{B72061DA-3744-4AF1-B8BC-47C8B3F4F933}" presName="child" presStyleLbl="alignAccFollowNode1" presStyleIdx="1" presStyleCnt="6">
        <dgm:presLayoutVars>
          <dgm:chMax val="0"/>
          <dgm:bulletEnabled val="1"/>
        </dgm:presLayoutVars>
      </dgm:prSet>
      <dgm:spPr/>
      <dgm:t>
        <a:bodyPr/>
        <a:lstStyle/>
        <a:p>
          <a:endParaRPr lang="zh-CN" altLang="en-US"/>
        </a:p>
      </dgm:t>
    </dgm:pt>
    <dgm:pt modelId="{F6C3E3FA-2DD1-4362-AEB8-E2D149D137BF}" type="pres">
      <dgm:prSet presAssocID="{9D35C8B7-B8AE-49D4-8870-5D6F5074AF94}" presName="sibTrans" presStyleLbl="sibTrans2D1" presStyleIdx="2" presStyleCnt="6"/>
      <dgm:spPr/>
      <dgm:t>
        <a:bodyPr/>
        <a:lstStyle/>
        <a:p>
          <a:endParaRPr lang="zh-CN" altLang="en-US"/>
        </a:p>
      </dgm:t>
    </dgm:pt>
    <dgm:pt modelId="{221342B8-4A1F-4D21-A29A-7C80AB5D39EC}" type="pres">
      <dgm:prSet presAssocID="{27C604AD-E89F-42E4-ABC1-550DA6AF6D24}" presName="child" presStyleLbl="alignAccFollowNode1" presStyleIdx="2" presStyleCnt="6">
        <dgm:presLayoutVars>
          <dgm:chMax val="0"/>
          <dgm:bulletEnabled val="1"/>
        </dgm:presLayoutVars>
      </dgm:prSet>
      <dgm:spPr/>
      <dgm:t>
        <a:bodyPr/>
        <a:lstStyle/>
        <a:p>
          <a:endParaRPr lang="zh-CN" altLang="en-US"/>
        </a:p>
      </dgm:t>
    </dgm:pt>
    <dgm:pt modelId="{FEBA4829-0539-40D4-9338-6529CEEAFAE3}" type="pres">
      <dgm:prSet presAssocID="{91933142-3288-4A4B-92E8-43865134F1C1}" presName="hSp" presStyleCnt="0"/>
      <dgm:spPr/>
    </dgm:pt>
    <dgm:pt modelId="{391F7F48-2255-4D41-9FFE-930880C61732}" type="pres">
      <dgm:prSet presAssocID="{D66057BE-7FAF-4551-83FC-0400D9B56EDC}" presName="vertFlow" presStyleCnt="0"/>
      <dgm:spPr/>
    </dgm:pt>
    <dgm:pt modelId="{ADD1FC7D-85E1-4941-AF48-C2204DA9948E}" type="pres">
      <dgm:prSet presAssocID="{D66057BE-7FAF-4551-83FC-0400D9B56EDC}" presName="header" presStyleLbl="node1" presStyleIdx="1" presStyleCnt="2"/>
      <dgm:spPr/>
      <dgm:t>
        <a:bodyPr/>
        <a:lstStyle/>
        <a:p>
          <a:endParaRPr lang="zh-CN" altLang="en-US"/>
        </a:p>
      </dgm:t>
    </dgm:pt>
    <dgm:pt modelId="{CA4869D3-F6EB-4287-BDD7-A072E0FAEA13}" type="pres">
      <dgm:prSet presAssocID="{8945E90F-AFB4-4556-825C-FCC145C55C49}" presName="parTrans" presStyleLbl="sibTrans2D1" presStyleIdx="3" presStyleCnt="6"/>
      <dgm:spPr/>
      <dgm:t>
        <a:bodyPr/>
        <a:lstStyle/>
        <a:p>
          <a:endParaRPr lang="zh-CN" altLang="en-US"/>
        </a:p>
      </dgm:t>
    </dgm:pt>
    <dgm:pt modelId="{2D706A99-DCB3-430D-8389-A2C4096DF6F5}" type="pres">
      <dgm:prSet presAssocID="{01697F69-AC1C-45AE-B3DB-E83E939EEBCE}" presName="child" presStyleLbl="alignAccFollowNode1" presStyleIdx="3" presStyleCnt="6">
        <dgm:presLayoutVars>
          <dgm:chMax val="0"/>
          <dgm:bulletEnabled val="1"/>
        </dgm:presLayoutVars>
      </dgm:prSet>
      <dgm:spPr/>
      <dgm:t>
        <a:bodyPr/>
        <a:lstStyle/>
        <a:p>
          <a:endParaRPr lang="zh-CN" altLang="en-US"/>
        </a:p>
      </dgm:t>
    </dgm:pt>
    <dgm:pt modelId="{9242CD6A-5E63-40D7-B781-3E903EF73868}" type="pres">
      <dgm:prSet presAssocID="{7A5BC5E8-CF56-496D-9A08-2E32C0479DEA}" presName="sibTrans" presStyleLbl="sibTrans2D1" presStyleIdx="4" presStyleCnt="6"/>
      <dgm:spPr/>
      <dgm:t>
        <a:bodyPr/>
        <a:lstStyle/>
        <a:p>
          <a:endParaRPr lang="zh-CN" altLang="en-US"/>
        </a:p>
      </dgm:t>
    </dgm:pt>
    <dgm:pt modelId="{138A45A2-914A-4B3A-B180-213B5CF34DD1}" type="pres">
      <dgm:prSet presAssocID="{36E0E8C6-925F-49D7-A518-4023944DEA8A}" presName="child" presStyleLbl="alignAccFollowNode1" presStyleIdx="4" presStyleCnt="6">
        <dgm:presLayoutVars>
          <dgm:chMax val="0"/>
          <dgm:bulletEnabled val="1"/>
        </dgm:presLayoutVars>
      </dgm:prSet>
      <dgm:spPr/>
      <dgm:t>
        <a:bodyPr/>
        <a:lstStyle/>
        <a:p>
          <a:endParaRPr lang="zh-CN" altLang="en-US"/>
        </a:p>
      </dgm:t>
    </dgm:pt>
    <dgm:pt modelId="{C92BB4CD-DC93-4F89-8AF7-5281819A4A80}" type="pres">
      <dgm:prSet presAssocID="{07047FD7-7509-4E32-836C-A1CA8CE829D2}" presName="sibTrans" presStyleLbl="sibTrans2D1" presStyleIdx="5" presStyleCnt="6"/>
      <dgm:spPr/>
      <dgm:t>
        <a:bodyPr/>
        <a:lstStyle/>
        <a:p>
          <a:endParaRPr lang="zh-CN" altLang="en-US"/>
        </a:p>
      </dgm:t>
    </dgm:pt>
    <dgm:pt modelId="{32793126-7333-4534-B552-BAAC854FE5E2}" type="pres">
      <dgm:prSet presAssocID="{F9520484-FEC5-4875-B528-EBC4786718E9}" presName="child" presStyleLbl="alignAccFollowNode1" presStyleIdx="5" presStyleCnt="6">
        <dgm:presLayoutVars>
          <dgm:chMax val="0"/>
          <dgm:bulletEnabled val="1"/>
        </dgm:presLayoutVars>
      </dgm:prSet>
      <dgm:spPr/>
      <dgm:t>
        <a:bodyPr/>
        <a:lstStyle/>
        <a:p>
          <a:endParaRPr lang="zh-CN" altLang="en-US"/>
        </a:p>
      </dgm:t>
    </dgm:pt>
  </dgm:ptLst>
  <dgm:cxnLst>
    <dgm:cxn modelId="{825DB8B0-817F-44F8-A073-0A1D105336B2}" type="presOf" srcId="{07047FD7-7509-4E32-836C-A1CA8CE829D2}" destId="{C92BB4CD-DC93-4F89-8AF7-5281819A4A80}" srcOrd="0" destOrd="0" presId="urn:microsoft.com/office/officeart/2005/8/layout/lProcess1"/>
    <dgm:cxn modelId="{78BE7504-57FB-4CD1-A284-5BFD6B13606C}" type="presOf" srcId="{B72061DA-3744-4AF1-B8BC-47C8B3F4F933}" destId="{72C9B5D3-28B8-4B01-86A0-472AC985EAA6}" srcOrd="0" destOrd="0" presId="urn:microsoft.com/office/officeart/2005/8/layout/lProcess1"/>
    <dgm:cxn modelId="{11D94CC5-AD46-4BEF-96C6-BEB037E75246}" type="presOf" srcId="{9152A8F0-605E-429F-BC09-0BBBF2AA98C6}" destId="{D5421FF0-28F7-44E9-9368-5EADBA5E8F14}" srcOrd="0" destOrd="0" presId="urn:microsoft.com/office/officeart/2005/8/layout/lProcess1"/>
    <dgm:cxn modelId="{CE731E85-B077-419F-8BB3-8D2C2622D315}" type="presOf" srcId="{36E0E8C6-925F-49D7-A518-4023944DEA8A}" destId="{138A45A2-914A-4B3A-B180-213B5CF34DD1}" srcOrd="0" destOrd="0" presId="urn:microsoft.com/office/officeart/2005/8/layout/lProcess1"/>
    <dgm:cxn modelId="{45783C18-A87E-4D6B-A7AD-8161819BEC87}" srcId="{F825D465-A1A8-4FC0-B0A0-4B234FFD579D}" destId="{91933142-3288-4A4B-92E8-43865134F1C1}" srcOrd="0" destOrd="0" parTransId="{69FC2556-3782-4DB5-869C-F11CBEF29F64}" sibTransId="{171CD909-0B9F-4B9D-865F-B54895FB1750}"/>
    <dgm:cxn modelId="{347BF853-E9A0-4B8A-9522-6C5A53E53753}" type="presOf" srcId="{9D35C8B7-B8AE-49D4-8870-5D6F5074AF94}" destId="{F6C3E3FA-2DD1-4362-AEB8-E2D149D137BF}" srcOrd="0" destOrd="0" presId="urn:microsoft.com/office/officeart/2005/8/layout/lProcess1"/>
    <dgm:cxn modelId="{74F29761-4B3D-459E-833F-97382AE65FBA}" srcId="{F825D465-A1A8-4FC0-B0A0-4B234FFD579D}" destId="{D66057BE-7FAF-4551-83FC-0400D9B56EDC}" srcOrd="1" destOrd="0" parTransId="{246DFC35-4460-4147-9D32-578AA06B2C17}" sibTransId="{88F2136F-31BF-43C4-8DEC-FE299143FD13}"/>
    <dgm:cxn modelId="{CA685F19-458D-414D-A4F5-C966A011FB40}" type="presOf" srcId="{91933142-3288-4A4B-92E8-43865134F1C1}" destId="{F7B1128D-F52B-4318-AA3B-ADD05C914055}" srcOrd="0" destOrd="0" presId="urn:microsoft.com/office/officeart/2005/8/layout/lProcess1"/>
    <dgm:cxn modelId="{B8A4DD42-13DB-4D2A-9DD6-7A97F060DD9D}" srcId="{D66057BE-7FAF-4551-83FC-0400D9B56EDC}" destId="{F9520484-FEC5-4875-B528-EBC4786718E9}" srcOrd="2" destOrd="0" parTransId="{DDA75B59-7AF7-49FF-A894-535FC12A64FE}" sibTransId="{48AEDCCE-1C93-470B-9DDF-8E38EAAC0BC8}"/>
    <dgm:cxn modelId="{307D66BB-C11F-4339-AB8A-8CC4A3CFCF30}" type="presOf" srcId="{D66057BE-7FAF-4551-83FC-0400D9B56EDC}" destId="{ADD1FC7D-85E1-4941-AF48-C2204DA9948E}" srcOrd="0" destOrd="0" presId="urn:microsoft.com/office/officeart/2005/8/layout/lProcess1"/>
    <dgm:cxn modelId="{6C356386-DC00-4D2C-8E64-F1921BC88727}" srcId="{91933142-3288-4A4B-92E8-43865134F1C1}" destId="{B72061DA-3744-4AF1-B8BC-47C8B3F4F933}" srcOrd="1" destOrd="0" parTransId="{DAC497B8-BBBF-4005-A35E-7880CF5C9ED5}" sibTransId="{9D35C8B7-B8AE-49D4-8870-5D6F5074AF94}"/>
    <dgm:cxn modelId="{72C3E357-010D-4FD2-B617-41A8046A0896}" type="presOf" srcId="{8945E90F-AFB4-4556-825C-FCC145C55C49}" destId="{CA4869D3-F6EB-4287-BDD7-A072E0FAEA13}" srcOrd="0" destOrd="0" presId="urn:microsoft.com/office/officeart/2005/8/layout/lProcess1"/>
    <dgm:cxn modelId="{91ADEA32-1263-485E-A282-4D15EC316AE2}" type="presOf" srcId="{67C7CC24-BDCA-46AF-904A-7FA7BB87E4CC}" destId="{EE1B4CDD-5D35-4485-BB0E-1944B0C558E6}" srcOrd="0" destOrd="0" presId="urn:microsoft.com/office/officeart/2005/8/layout/lProcess1"/>
    <dgm:cxn modelId="{55506E26-5FE1-4C1C-9E53-C53E4B6CFBB9}" type="presOf" srcId="{F825D465-A1A8-4FC0-B0A0-4B234FFD579D}" destId="{36626BAE-DF16-49A9-876D-756C1807C86D}" srcOrd="0" destOrd="0" presId="urn:microsoft.com/office/officeart/2005/8/layout/lProcess1"/>
    <dgm:cxn modelId="{0372F19A-F677-4E5F-A976-AECEB6C678E8}" srcId="{91933142-3288-4A4B-92E8-43865134F1C1}" destId="{9152A8F0-605E-429F-BC09-0BBBF2AA98C6}" srcOrd="0" destOrd="0" parTransId="{667AD2A7-3FCF-40D5-B623-18870C5C44E4}" sibTransId="{67C7CC24-BDCA-46AF-904A-7FA7BB87E4CC}"/>
    <dgm:cxn modelId="{6D55F991-C7F4-4DD9-8D0C-6FBB70D4E7C0}" type="presOf" srcId="{667AD2A7-3FCF-40D5-B623-18870C5C44E4}" destId="{C3D3E50E-92D2-4106-B948-346E23F6D649}" srcOrd="0" destOrd="0" presId="urn:microsoft.com/office/officeart/2005/8/layout/lProcess1"/>
    <dgm:cxn modelId="{99125E70-9AEF-47EB-AA03-D47351E5740B}" type="presOf" srcId="{01697F69-AC1C-45AE-B3DB-E83E939EEBCE}" destId="{2D706A99-DCB3-430D-8389-A2C4096DF6F5}" srcOrd="0" destOrd="0" presId="urn:microsoft.com/office/officeart/2005/8/layout/lProcess1"/>
    <dgm:cxn modelId="{86AF838E-743F-4AE5-A904-A4883EBD39E6}" type="presOf" srcId="{7A5BC5E8-CF56-496D-9A08-2E32C0479DEA}" destId="{9242CD6A-5E63-40D7-B781-3E903EF73868}" srcOrd="0" destOrd="0" presId="urn:microsoft.com/office/officeart/2005/8/layout/lProcess1"/>
    <dgm:cxn modelId="{A27BE3D3-A3C5-424C-8288-48222A7AD101}" srcId="{91933142-3288-4A4B-92E8-43865134F1C1}" destId="{27C604AD-E89F-42E4-ABC1-550DA6AF6D24}" srcOrd="2" destOrd="0" parTransId="{A8515D44-2D7D-4177-A673-75C53D4F8539}" sibTransId="{F99431B3-0582-470F-8ECD-44F80D36A623}"/>
    <dgm:cxn modelId="{A2561F8C-C857-4787-A31B-83F9637B7DD5}" srcId="{D66057BE-7FAF-4551-83FC-0400D9B56EDC}" destId="{01697F69-AC1C-45AE-B3DB-E83E939EEBCE}" srcOrd="0" destOrd="0" parTransId="{8945E90F-AFB4-4556-825C-FCC145C55C49}" sibTransId="{7A5BC5E8-CF56-496D-9A08-2E32C0479DEA}"/>
    <dgm:cxn modelId="{3BA665AC-CCF6-477F-B029-175F3C320F68}" srcId="{D66057BE-7FAF-4551-83FC-0400D9B56EDC}" destId="{36E0E8C6-925F-49D7-A518-4023944DEA8A}" srcOrd="1" destOrd="0" parTransId="{9CED9C90-9D50-4E7E-AAB1-E109D3815C1F}" sibTransId="{07047FD7-7509-4E32-836C-A1CA8CE829D2}"/>
    <dgm:cxn modelId="{5659CC04-AB6A-4685-ACAA-CC64FF8512DC}" type="presOf" srcId="{F9520484-FEC5-4875-B528-EBC4786718E9}" destId="{32793126-7333-4534-B552-BAAC854FE5E2}" srcOrd="0" destOrd="0" presId="urn:microsoft.com/office/officeart/2005/8/layout/lProcess1"/>
    <dgm:cxn modelId="{F4B63E0D-9F03-45EF-946E-A4663615DF82}" type="presOf" srcId="{27C604AD-E89F-42E4-ABC1-550DA6AF6D24}" destId="{221342B8-4A1F-4D21-A29A-7C80AB5D39EC}" srcOrd="0" destOrd="0" presId="urn:microsoft.com/office/officeart/2005/8/layout/lProcess1"/>
    <dgm:cxn modelId="{DAC7088A-8656-482E-9B4C-D00E31EF4501}" type="presParOf" srcId="{36626BAE-DF16-49A9-876D-756C1807C86D}" destId="{EDF5AC3B-FF1A-4E01-8E06-E9AFF1881CC9}" srcOrd="0" destOrd="0" presId="urn:microsoft.com/office/officeart/2005/8/layout/lProcess1"/>
    <dgm:cxn modelId="{2C2D8E7C-0426-4E5B-816F-0721350F11B3}" type="presParOf" srcId="{EDF5AC3B-FF1A-4E01-8E06-E9AFF1881CC9}" destId="{F7B1128D-F52B-4318-AA3B-ADD05C914055}" srcOrd="0" destOrd="0" presId="urn:microsoft.com/office/officeart/2005/8/layout/lProcess1"/>
    <dgm:cxn modelId="{595FFD73-9C5F-42D3-B665-FF4B148691CF}" type="presParOf" srcId="{EDF5AC3B-FF1A-4E01-8E06-E9AFF1881CC9}" destId="{C3D3E50E-92D2-4106-B948-346E23F6D649}" srcOrd="1" destOrd="0" presId="urn:microsoft.com/office/officeart/2005/8/layout/lProcess1"/>
    <dgm:cxn modelId="{643A5ECA-99E2-4F16-8A96-01DA4472F0AD}" type="presParOf" srcId="{EDF5AC3B-FF1A-4E01-8E06-E9AFF1881CC9}" destId="{D5421FF0-28F7-44E9-9368-5EADBA5E8F14}" srcOrd="2" destOrd="0" presId="urn:microsoft.com/office/officeart/2005/8/layout/lProcess1"/>
    <dgm:cxn modelId="{A64B299C-0E9B-4B40-B214-498F23323D7B}" type="presParOf" srcId="{EDF5AC3B-FF1A-4E01-8E06-E9AFF1881CC9}" destId="{EE1B4CDD-5D35-4485-BB0E-1944B0C558E6}" srcOrd="3" destOrd="0" presId="urn:microsoft.com/office/officeart/2005/8/layout/lProcess1"/>
    <dgm:cxn modelId="{6B4DB36B-108A-4E53-8E61-BC95FDC80BC7}" type="presParOf" srcId="{EDF5AC3B-FF1A-4E01-8E06-E9AFF1881CC9}" destId="{72C9B5D3-28B8-4B01-86A0-472AC985EAA6}" srcOrd="4" destOrd="0" presId="urn:microsoft.com/office/officeart/2005/8/layout/lProcess1"/>
    <dgm:cxn modelId="{F6812213-CD6C-4294-BA56-358EE71F91CC}" type="presParOf" srcId="{EDF5AC3B-FF1A-4E01-8E06-E9AFF1881CC9}" destId="{F6C3E3FA-2DD1-4362-AEB8-E2D149D137BF}" srcOrd="5" destOrd="0" presId="urn:microsoft.com/office/officeart/2005/8/layout/lProcess1"/>
    <dgm:cxn modelId="{BC870EC6-CBB5-4D20-92EA-4A20B580027F}" type="presParOf" srcId="{EDF5AC3B-FF1A-4E01-8E06-E9AFF1881CC9}" destId="{221342B8-4A1F-4D21-A29A-7C80AB5D39EC}" srcOrd="6" destOrd="0" presId="urn:microsoft.com/office/officeart/2005/8/layout/lProcess1"/>
    <dgm:cxn modelId="{C6B578EA-9041-4858-A913-082AE4DF90A3}" type="presParOf" srcId="{36626BAE-DF16-49A9-876D-756C1807C86D}" destId="{FEBA4829-0539-40D4-9338-6529CEEAFAE3}" srcOrd="1" destOrd="0" presId="urn:microsoft.com/office/officeart/2005/8/layout/lProcess1"/>
    <dgm:cxn modelId="{B6A6E373-0B74-4694-8FF7-BAE966F8C89E}" type="presParOf" srcId="{36626BAE-DF16-49A9-876D-756C1807C86D}" destId="{391F7F48-2255-4D41-9FFE-930880C61732}" srcOrd="2" destOrd="0" presId="urn:microsoft.com/office/officeart/2005/8/layout/lProcess1"/>
    <dgm:cxn modelId="{2A7058BD-F4B6-4364-878E-C65893DEF2DC}" type="presParOf" srcId="{391F7F48-2255-4D41-9FFE-930880C61732}" destId="{ADD1FC7D-85E1-4941-AF48-C2204DA9948E}" srcOrd="0" destOrd="0" presId="urn:microsoft.com/office/officeart/2005/8/layout/lProcess1"/>
    <dgm:cxn modelId="{0EC37029-B91F-403F-A76C-B6026DF5C7B6}" type="presParOf" srcId="{391F7F48-2255-4D41-9FFE-930880C61732}" destId="{CA4869D3-F6EB-4287-BDD7-A072E0FAEA13}" srcOrd="1" destOrd="0" presId="urn:microsoft.com/office/officeart/2005/8/layout/lProcess1"/>
    <dgm:cxn modelId="{A4BFEE63-F233-4646-9447-E65B432C1CA3}" type="presParOf" srcId="{391F7F48-2255-4D41-9FFE-930880C61732}" destId="{2D706A99-DCB3-430D-8389-A2C4096DF6F5}" srcOrd="2" destOrd="0" presId="urn:microsoft.com/office/officeart/2005/8/layout/lProcess1"/>
    <dgm:cxn modelId="{FCD457EA-001E-4062-ABEE-27BC41749932}" type="presParOf" srcId="{391F7F48-2255-4D41-9FFE-930880C61732}" destId="{9242CD6A-5E63-40D7-B781-3E903EF73868}" srcOrd="3" destOrd="0" presId="urn:microsoft.com/office/officeart/2005/8/layout/lProcess1"/>
    <dgm:cxn modelId="{3BABBF49-2F18-4655-A6BF-CFC4F79854A6}" type="presParOf" srcId="{391F7F48-2255-4D41-9FFE-930880C61732}" destId="{138A45A2-914A-4B3A-B180-213B5CF34DD1}" srcOrd="4" destOrd="0" presId="urn:microsoft.com/office/officeart/2005/8/layout/lProcess1"/>
    <dgm:cxn modelId="{11855870-A2A7-45A2-B6E4-4A6DDB0E7A97}" type="presParOf" srcId="{391F7F48-2255-4D41-9FFE-930880C61732}" destId="{C92BB4CD-DC93-4F89-8AF7-5281819A4A80}" srcOrd="5" destOrd="0" presId="urn:microsoft.com/office/officeart/2005/8/layout/lProcess1"/>
    <dgm:cxn modelId="{6545D038-AE5B-4B2F-89EF-5D93CA1E3F90}" type="presParOf" srcId="{391F7F48-2255-4D41-9FFE-930880C61732}" destId="{32793126-7333-4534-B552-BAAC854FE5E2}" srcOrd="6" destOrd="0" presId="urn:microsoft.com/office/officeart/2005/8/layout/l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25D465-A1A8-4FC0-B0A0-4B234FFD579D}"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zh-CN" altLang="en-US"/>
        </a:p>
      </dgm:t>
    </dgm:pt>
    <dgm:pt modelId="{91933142-3288-4A4B-92E8-43865134F1C1}">
      <dgm:prSet phldrT="[文本]" custT="1"/>
      <dgm:spPr/>
      <dgm:t>
        <a:bodyPr/>
        <a:lstStyle/>
        <a:p>
          <a:r>
            <a:rPr lang="zh-CN" altLang="en-US" sz="3200" dirty="0" smtClean="0">
              <a:sym typeface="Symbol" pitchFamily="18" charset="2"/>
            </a:rPr>
            <a:t>所用依赖</a:t>
          </a:r>
          <a:endParaRPr lang="zh-CN" altLang="en-US" sz="3200" dirty="0"/>
        </a:p>
      </dgm:t>
    </dgm:pt>
    <dgm:pt modelId="{69FC2556-3782-4DB5-869C-F11CBEF29F64}" type="parTrans" cxnId="{45783C18-A87E-4D6B-A7AD-8161819BEC87}">
      <dgm:prSet/>
      <dgm:spPr/>
      <dgm:t>
        <a:bodyPr/>
        <a:lstStyle/>
        <a:p>
          <a:endParaRPr lang="zh-CN" altLang="en-US"/>
        </a:p>
      </dgm:t>
    </dgm:pt>
    <dgm:pt modelId="{171CD909-0B9F-4B9D-865F-B54895FB1750}" type="sibTrans" cxnId="{45783C18-A87E-4D6B-A7AD-8161819BEC87}">
      <dgm:prSet/>
      <dgm:spPr/>
      <dgm:t>
        <a:bodyPr/>
        <a:lstStyle/>
        <a:p>
          <a:endParaRPr lang="zh-CN" altLang="en-US"/>
        </a:p>
      </dgm:t>
    </dgm:pt>
    <dgm:pt modelId="{9152A8F0-605E-429F-BC09-0BBBF2AA98C6}">
      <dgm:prSet phldrT="[文本]" custT="1"/>
      <dgm:spPr/>
      <dgm:t>
        <a:bodyPr/>
        <a:lstStyle/>
        <a:p>
          <a:r>
            <a:rPr lang="en-US" altLang="zh-CN" sz="2000" dirty="0" smtClean="0"/>
            <a:t>AB</a:t>
          </a:r>
          <a:r>
            <a:rPr lang="en-US" altLang="zh-CN" sz="2000" dirty="0" smtClean="0">
              <a:sym typeface="Symbol" pitchFamily="18" charset="2"/>
            </a:rPr>
            <a:t>C</a:t>
          </a:r>
          <a:endParaRPr lang="zh-CN" altLang="en-US" sz="2000" dirty="0"/>
        </a:p>
      </dgm:t>
    </dgm:pt>
    <dgm:pt modelId="{667AD2A7-3FCF-40D5-B623-18870C5C44E4}" type="parTrans" cxnId="{0372F19A-F677-4E5F-A976-AECEB6C678E8}">
      <dgm:prSet/>
      <dgm:spPr/>
      <dgm:t>
        <a:bodyPr/>
        <a:lstStyle/>
        <a:p>
          <a:endParaRPr lang="zh-CN" altLang="en-US"/>
        </a:p>
      </dgm:t>
    </dgm:pt>
    <dgm:pt modelId="{67C7CC24-BDCA-46AF-904A-7FA7BB87E4CC}" type="sibTrans" cxnId="{0372F19A-F677-4E5F-A976-AECEB6C678E8}">
      <dgm:prSet/>
      <dgm:spPr/>
      <dgm:t>
        <a:bodyPr/>
        <a:lstStyle/>
        <a:p>
          <a:endParaRPr lang="zh-CN" altLang="en-US"/>
        </a:p>
      </dgm:t>
    </dgm:pt>
    <dgm:pt modelId="{B72061DA-3744-4AF1-B8BC-47C8B3F4F933}">
      <dgm:prSet phldrT="[文本]" custT="1"/>
      <dgm:spPr/>
      <dgm:t>
        <a:bodyPr/>
        <a:lstStyle/>
        <a:p>
          <a:r>
            <a:rPr lang="en-US" altLang="zh-CN" sz="2000" dirty="0" smtClean="0"/>
            <a:t>B</a:t>
          </a:r>
          <a:r>
            <a:rPr lang="en-US" altLang="zh-CN" sz="2000" dirty="0" smtClean="0">
              <a:sym typeface="Symbol" pitchFamily="18" charset="2"/>
            </a:rPr>
            <a:t>D</a:t>
          </a:r>
          <a:endParaRPr lang="zh-CN" altLang="en-US" sz="2000" dirty="0"/>
        </a:p>
      </dgm:t>
    </dgm:pt>
    <dgm:pt modelId="{DAC497B8-BBBF-4005-A35E-7880CF5C9ED5}" type="parTrans" cxnId="{6C356386-DC00-4D2C-8E64-F1921BC88727}">
      <dgm:prSet/>
      <dgm:spPr/>
      <dgm:t>
        <a:bodyPr/>
        <a:lstStyle/>
        <a:p>
          <a:endParaRPr lang="zh-CN" altLang="en-US"/>
        </a:p>
      </dgm:t>
    </dgm:pt>
    <dgm:pt modelId="{9D35C8B7-B8AE-49D4-8870-5D6F5074AF94}" type="sibTrans" cxnId="{6C356386-DC00-4D2C-8E64-F1921BC88727}">
      <dgm:prSet/>
      <dgm:spPr/>
      <dgm:t>
        <a:bodyPr/>
        <a:lstStyle/>
        <a:p>
          <a:endParaRPr lang="zh-CN" altLang="en-US"/>
        </a:p>
      </dgm:t>
    </dgm:pt>
    <dgm:pt modelId="{D66057BE-7FAF-4551-83FC-0400D9B56EDC}">
      <dgm:prSet phldrT="[文本]" custT="1"/>
      <dgm:spPr>
        <a:blipFill>
          <a:blip xmlns:r="http://schemas.openxmlformats.org/officeDocument/2006/relationships" r:embed="rId1"/>
          <a:stretch>
            <a:fillRect/>
          </a:stretch>
        </a:blipFill>
      </dgm:spPr>
      <dgm:t>
        <a:bodyPr/>
        <a:lstStyle/>
        <a:p>
          <a:r>
            <a:rPr lang="zh-CN" altLang="en-US">
              <a:noFill/>
            </a:rPr>
            <a:t> </a:t>
          </a:r>
        </a:p>
      </dgm:t>
    </dgm:pt>
    <dgm:pt modelId="{246DFC35-4460-4147-9D32-578AA06B2C17}" type="parTrans" cxnId="{74F29761-4B3D-459E-833F-97382AE65FBA}">
      <dgm:prSet/>
      <dgm:spPr/>
      <dgm:t>
        <a:bodyPr/>
        <a:lstStyle/>
        <a:p>
          <a:endParaRPr lang="zh-CN" altLang="en-US"/>
        </a:p>
      </dgm:t>
    </dgm:pt>
    <dgm:pt modelId="{88F2136F-31BF-43C4-8DEC-FE299143FD13}" type="sibTrans" cxnId="{74F29761-4B3D-459E-833F-97382AE65FBA}">
      <dgm:prSet/>
      <dgm:spPr/>
      <dgm:t>
        <a:bodyPr/>
        <a:lstStyle/>
        <a:p>
          <a:endParaRPr lang="zh-CN" altLang="en-US"/>
        </a:p>
      </dgm:t>
    </dgm:pt>
    <dgm:pt modelId="{01697F69-AC1C-45AE-B3DB-E83E939EEBCE}">
      <dgm:prSet phldrT="[文本]" custT="1"/>
      <dgm:spPr/>
      <dgm:t>
        <a:bodyPr/>
        <a:lstStyle/>
        <a:p>
          <a:r>
            <a:rPr lang="en-US" altLang="zh-CN" sz="2000" dirty="0" smtClean="0"/>
            <a:t>ABC</a:t>
          </a:r>
          <a:endParaRPr lang="zh-CN" altLang="en-US" sz="2000" dirty="0"/>
        </a:p>
      </dgm:t>
    </dgm:pt>
    <dgm:pt modelId="{8945E90F-AFB4-4556-825C-FCC145C55C49}" type="parTrans" cxnId="{A2561F8C-C857-4787-A31B-83F9637B7DD5}">
      <dgm:prSet/>
      <dgm:spPr/>
      <dgm:t>
        <a:bodyPr/>
        <a:lstStyle/>
        <a:p>
          <a:endParaRPr lang="zh-CN" altLang="en-US"/>
        </a:p>
      </dgm:t>
    </dgm:pt>
    <dgm:pt modelId="{7A5BC5E8-CF56-496D-9A08-2E32C0479DEA}" type="sibTrans" cxnId="{A2561F8C-C857-4787-A31B-83F9637B7DD5}">
      <dgm:prSet/>
      <dgm:spPr/>
      <dgm:t>
        <a:bodyPr/>
        <a:lstStyle/>
        <a:p>
          <a:endParaRPr lang="zh-CN" altLang="en-US"/>
        </a:p>
      </dgm:t>
    </dgm:pt>
    <dgm:pt modelId="{36E0E8C6-925F-49D7-A518-4023944DEA8A}">
      <dgm:prSet phldrT="[文本]" custT="1"/>
      <dgm:spPr/>
      <dgm:t>
        <a:bodyPr/>
        <a:lstStyle/>
        <a:p>
          <a:r>
            <a:rPr lang="en-US" altLang="zh-CN" sz="2000" dirty="0" smtClean="0">
              <a:sym typeface="Symbol" pitchFamily="18" charset="2"/>
            </a:rPr>
            <a:t>ABCD</a:t>
          </a:r>
          <a:endParaRPr lang="zh-CN" altLang="en-US" sz="2000" dirty="0"/>
        </a:p>
      </dgm:t>
    </dgm:pt>
    <dgm:pt modelId="{9CED9C90-9D50-4E7E-AAB1-E109D3815C1F}" type="parTrans" cxnId="{3BA665AC-CCF6-477F-B029-175F3C320F68}">
      <dgm:prSet/>
      <dgm:spPr/>
      <dgm:t>
        <a:bodyPr/>
        <a:lstStyle/>
        <a:p>
          <a:endParaRPr lang="zh-CN" altLang="en-US"/>
        </a:p>
      </dgm:t>
    </dgm:pt>
    <dgm:pt modelId="{07047FD7-7509-4E32-836C-A1CA8CE829D2}" type="sibTrans" cxnId="{3BA665AC-CCF6-477F-B029-175F3C320F68}">
      <dgm:prSet/>
      <dgm:spPr/>
      <dgm:t>
        <a:bodyPr/>
        <a:lstStyle/>
        <a:p>
          <a:endParaRPr lang="zh-CN" altLang="en-US"/>
        </a:p>
      </dgm:t>
    </dgm:pt>
    <dgm:pt modelId="{27C604AD-E89F-42E4-ABC1-550DA6AF6D24}">
      <dgm:prSet phldrT="[文本]" custT="1"/>
      <dgm:spPr/>
      <dgm:t>
        <a:bodyPr/>
        <a:lstStyle/>
        <a:p>
          <a:r>
            <a:rPr lang="en-US" altLang="zh-CN" sz="2000" dirty="0" smtClean="0">
              <a:sym typeface="Symbol" pitchFamily="18" charset="2"/>
            </a:rPr>
            <a:t>CE</a:t>
          </a:r>
          <a:endParaRPr lang="zh-CN" altLang="en-US" sz="2000" dirty="0"/>
        </a:p>
      </dgm:t>
    </dgm:pt>
    <dgm:pt modelId="{A8515D44-2D7D-4177-A673-75C53D4F8539}" type="parTrans" cxnId="{A27BE3D3-A3C5-424C-8288-48222A7AD101}">
      <dgm:prSet/>
      <dgm:spPr/>
      <dgm:t>
        <a:bodyPr/>
        <a:lstStyle/>
        <a:p>
          <a:endParaRPr lang="zh-CN" altLang="en-US"/>
        </a:p>
      </dgm:t>
    </dgm:pt>
    <dgm:pt modelId="{F99431B3-0582-470F-8ECD-44F80D36A623}" type="sibTrans" cxnId="{A27BE3D3-A3C5-424C-8288-48222A7AD101}">
      <dgm:prSet/>
      <dgm:spPr/>
      <dgm:t>
        <a:bodyPr/>
        <a:lstStyle/>
        <a:p>
          <a:endParaRPr lang="zh-CN" altLang="en-US"/>
        </a:p>
      </dgm:t>
    </dgm:pt>
    <dgm:pt modelId="{F9520484-FEC5-4875-B528-EBC4786718E9}">
      <dgm:prSet phldrT="[文本]" custT="1"/>
      <dgm:spPr/>
      <dgm:t>
        <a:bodyPr/>
        <a:lstStyle/>
        <a:p>
          <a:r>
            <a:rPr lang="en-US" altLang="zh-CN" sz="2000" dirty="0" smtClean="0">
              <a:sym typeface="Symbol" pitchFamily="18" charset="2"/>
            </a:rPr>
            <a:t>ABCDE</a:t>
          </a:r>
          <a:endParaRPr lang="zh-CN" altLang="en-US" sz="2000" dirty="0"/>
        </a:p>
      </dgm:t>
    </dgm:pt>
    <dgm:pt modelId="{DDA75B59-7AF7-49FF-A894-535FC12A64FE}" type="parTrans" cxnId="{B8A4DD42-13DB-4D2A-9DD6-7A97F060DD9D}">
      <dgm:prSet/>
      <dgm:spPr/>
      <dgm:t>
        <a:bodyPr/>
        <a:lstStyle/>
        <a:p>
          <a:endParaRPr lang="zh-CN" altLang="en-US"/>
        </a:p>
      </dgm:t>
    </dgm:pt>
    <dgm:pt modelId="{48AEDCCE-1C93-470B-9DDF-8E38EAAC0BC8}" type="sibTrans" cxnId="{B8A4DD42-13DB-4D2A-9DD6-7A97F060DD9D}">
      <dgm:prSet/>
      <dgm:spPr/>
      <dgm:t>
        <a:bodyPr/>
        <a:lstStyle/>
        <a:p>
          <a:endParaRPr lang="zh-CN" altLang="en-US"/>
        </a:p>
      </dgm:t>
    </dgm:pt>
    <dgm:pt modelId="{36626BAE-DF16-49A9-876D-756C1807C86D}" type="pres">
      <dgm:prSet presAssocID="{F825D465-A1A8-4FC0-B0A0-4B234FFD579D}" presName="Name0" presStyleCnt="0">
        <dgm:presLayoutVars>
          <dgm:dir/>
          <dgm:animLvl val="lvl"/>
          <dgm:resizeHandles val="exact"/>
        </dgm:presLayoutVars>
      </dgm:prSet>
      <dgm:spPr/>
    </dgm:pt>
    <dgm:pt modelId="{EDF5AC3B-FF1A-4E01-8E06-E9AFF1881CC9}" type="pres">
      <dgm:prSet presAssocID="{91933142-3288-4A4B-92E8-43865134F1C1}" presName="vertFlow" presStyleCnt="0"/>
      <dgm:spPr/>
    </dgm:pt>
    <dgm:pt modelId="{F7B1128D-F52B-4318-AA3B-ADD05C914055}" type="pres">
      <dgm:prSet presAssocID="{91933142-3288-4A4B-92E8-43865134F1C1}" presName="header" presStyleLbl="node1" presStyleIdx="0" presStyleCnt="2"/>
      <dgm:spPr/>
      <dgm:t>
        <a:bodyPr/>
        <a:lstStyle/>
        <a:p>
          <a:endParaRPr lang="zh-CN" altLang="en-US"/>
        </a:p>
      </dgm:t>
    </dgm:pt>
    <dgm:pt modelId="{C3D3E50E-92D2-4106-B948-346E23F6D649}" type="pres">
      <dgm:prSet presAssocID="{667AD2A7-3FCF-40D5-B623-18870C5C44E4}" presName="parTrans" presStyleLbl="sibTrans2D1" presStyleIdx="0" presStyleCnt="6"/>
      <dgm:spPr/>
    </dgm:pt>
    <dgm:pt modelId="{D5421FF0-28F7-44E9-9368-5EADBA5E8F14}" type="pres">
      <dgm:prSet presAssocID="{9152A8F0-605E-429F-BC09-0BBBF2AA98C6}" presName="child" presStyleLbl="alignAccFollowNode1" presStyleIdx="0" presStyleCnt="6">
        <dgm:presLayoutVars>
          <dgm:chMax val="0"/>
          <dgm:bulletEnabled val="1"/>
        </dgm:presLayoutVars>
      </dgm:prSet>
      <dgm:spPr/>
      <dgm:t>
        <a:bodyPr/>
        <a:lstStyle/>
        <a:p>
          <a:endParaRPr lang="zh-CN" altLang="en-US"/>
        </a:p>
      </dgm:t>
    </dgm:pt>
    <dgm:pt modelId="{EE1B4CDD-5D35-4485-BB0E-1944B0C558E6}" type="pres">
      <dgm:prSet presAssocID="{67C7CC24-BDCA-46AF-904A-7FA7BB87E4CC}" presName="sibTrans" presStyleLbl="sibTrans2D1" presStyleIdx="1" presStyleCnt="6"/>
      <dgm:spPr/>
    </dgm:pt>
    <dgm:pt modelId="{72C9B5D3-28B8-4B01-86A0-472AC985EAA6}" type="pres">
      <dgm:prSet presAssocID="{B72061DA-3744-4AF1-B8BC-47C8B3F4F933}" presName="child" presStyleLbl="alignAccFollowNode1" presStyleIdx="1" presStyleCnt="6">
        <dgm:presLayoutVars>
          <dgm:chMax val="0"/>
          <dgm:bulletEnabled val="1"/>
        </dgm:presLayoutVars>
      </dgm:prSet>
      <dgm:spPr/>
      <dgm:t>
        <a:bodyPr/>
        <a:lstStyle/>
        <a:p>
          <a:endParaRPr lang="zh-CN" altLang="en-US"/>
        </a:p>
      </dgm:t>
    </dgm:pt>
    <dgm:pt modelId="{F6C3E3FA-2DD1-4362-AEB8-E2D149D137BF}" type="pres">
      <dgm:prSet presAssocID="{9D35C8B7-B8AE-49D4-8870-5D6F5074AF94}" presName="sibTrans" presStyleLbl="sibTrans2D1" presStyleIdx="2" presStyleCnt="6"/>
      <dgm:spPr/>
    </dgm:pt>
    <dgm:pt modelId="{221342B8-4A1F-4D21-A29A-7C80AB5D39EC}" type="pres">
      <dgm:prSet presAssocID="{27C604AD-E89F-42E4-ABC1-550DA6AF6D24}" presName="child" presStyleLbl="alignAccFollowNode1" presStyleIdx="2" presStyleCnt="6">
        <dgm:presLayoutVars>
          <dgm:chMax val="0"/>
          <dgm:bulletEnabled val="1"/>
        </dgm:presLayoutVars>
      </dgm:prSet>
      <dgm:spPr/>
      <dgm:t>
        <a:bodyPr/>
        <a:lstStyle/>
        <a:p>
          <a:endParaRPr lang="zh-CN" altLang="en-US"/>
        </a:p>
      </dgm:t>
    </dgm:pt>
    <dgm:pt modelId="{FEBA4829-0539-40D4-9338-6529CEEAFAE3}" type="pres">
      <dgm:prSet presAssocID="{91933142-3288-4A4B-92E8-43865134F1C1}" presName="hSp" presStyleCnt="0"/>
      <dgm:spPr/>
    </dgm:pt>
    <dgm:pt modelId="{391F7F48-2255-4D41-9FFE-930880C61732}" type="pres">
      <dgm:prSet presAssocID="{D66057BE-7FAF-4551-83FC-0400D9B56EDC}" presName="vertFlow" presStyleCnt="0"/>
      <dgm:spPr/>
    </dgm:pt>
    <dgm:pt modelId="{ADD1FC7D-85E1-4941-AF48-C2204DA9948E}" type="pres">
      <dgm:prSet presAssocID="{D66057BE-7FAF-4551-83FC-0400D9B56EDC}" presName="header" presStyleLbl="node1" presStyleIdx="1" presStyleCnt="2"/>
      <dgm:spPr/>
      <dgm:t>
        <a:bodyPr/>
        <a:lstStyle/>
        <a:p>
          <a:endParaRPr lang="zh-CN" altLang="en-US"/>
        </a:p>
      </dgm:t>
    </dgm:pt>
    <dgm:pt modelId="{CA4869D3-F6EB-4287-BDD7-A072E0FAEA13}" type="pres">
      <dgm:prSet presAssocID="{8945E90F-AFB4-4556-825C-FCC145C55C49}" presName="parTrans" presStyleLbl="sibTrans2D1" presStyleIdx="3" presStyleCnt="6"/>
      <dgm:spPr/>
    </dgm:pt>
    <dgm:pt modelId="{2D706A99-DCB3-430D-8389-A2C4096DF6F5}" type="pres">
      <dgm:prSet presAssocID="{01697F69-AC1C-45AE-B3DB-E83E939EEBCE}" presName="child" presStyleLbl="alignAccFollowNode1" presStyleIdx="3" presStyleCnt="6">
        <dgm:presLayoutVars>
          <dgm:chMax val="0"/>
          <dgm:bulletEnabled val="1"/>
        </dgm:presLayoutVars>
      </dgm:prSet>
      <dgm:spPr/>
      <dgm:t>
        <a:bodyPr/>
        <a:lstStyle/>
        <a:p>
          <a:endParaRPr lang="zh-CN" altLang="en-US"/>
        </a:p>
      </dgm:t>
    </dgm:pt>
    <dgm:pt modelId="{9242CD6A-5E63-40D7-B781-3E903EF73868}" type="pres">
      <dgm:prSet presAssocID="{7A5BC5E8-CF56-496D-9A08-2E32C0479DEA}" presName="sibTrans" presStyleLbl="sibTrans2D1" presStyleIdx="4" presStyleCnt="6"/>
      <dgm:spPr/>
    </dgm:pt>
    <dgm:pt modelId="{138A45A2-914A-4B3A-B180-213B5CF34DD1}" type="pres">
      <dgm:prSet presAssocID="{36E0E8C6-925F-49D7-A518-4023944DEA8A}" presName="child" presStyleLbl="alignAccFollowNode1" presStyleIdx="4" presStyleCnt="6">
        <dgm:presLayoutVars>
          <dgm:chMax val="0"/>
          <dgm:bulletEnabled val="1"/>
        </dgm:presLayoutVars>
      </dgm:prSet>
      <dgm:spPr/>
      <dgm:t>
        <a:bodyPr/>
        <a:lstStyle/>
        <a:p>
          <a:endParaRPr lang="zh-CN" altLang="en-US"/>
        </a:p>
      </dgm:t>
    </dgm:pt>
    <dgm:pt modelId="{C92BB4CD-DC93-4F89-8AF7-5281819A4A80}" type="pres">
      <dgm:prSet presAssocID="{07047FD7-7509-4E32-836C-A1CA8CE829D2}" presName="sibTrans" presStyleLbl="sibTrans2D1" presStyleIdx="5" presStyleCnt="6"/>
      <dgm:spPr/>
    </dgm:pt>
    <dgm:pt modelId="{32793126-7333-4534-B552-BAAC854FE5E2}" type="pres">
      <dgm:prSet presAssocID="{F9520484-FEC5-4875-B528-EBC4786718E9}" presName="child" presStyleLbl="alignAccFollowNode1" presStyleIdx="5" presStyleCnt="6">
        <dgm:presLayoutVars>
          <dgm:chMax val="0"/>
          <dgm:bulletEnabled val="1"/>
        </dgm:presLayoutVars>
      </dgm:prSet>
      <dgm:spPr/>
      <dgm:t>
        <a:bodyPr/>
        <a:lstStyle/>
        <a:p>
          <a:endParaRPr lang="zh-CN" altLang="en-US"/>
        </a:p>
      </dgm:t>
    </dgm:pt>
  </dgm:ptLst>
  <dgm:cxnLst>
    <dgm:cxn modelId="{B8A4DD42-13DB-4D2A-9DD6-7A97F060DD9D}" srcId="{D66057BE-7FAF-4551-83FC-0400D9B56EDC}" destId="{F9520484-FEC5-4875-B528-EBC4786718E9}" srcOrd="2" destOrd="0" parTransId="{DDA75B59-7AF7-49FF-A894-535FC12A64FE}" sibTransId="{48AEDCCE-1C93-470B-9DDF-8E38EAAC0BC8}"/>
    <dgm:cxn modelId="{825DB8B0-817F-44F8-A073-0A1D105336B2}" type="presOf" srcId="{07047FD7-7509-4E32-836C-A1CA8CE829D2}" destId="{C92BB4CD-DC93-4F89-8AF7-5281819A4A80}" srcOrd="0" destOrd="0" presId="urn:microsoft.com/office/officeart/2005/8/layout/lProcess1"/>
    <dgm:cxn modelId="{347BF853-E9A0-4B8A-9522-6C5A53E53753}" type="presOf" srcId="{9D35C8B7-B8AE-49D4-8870-5D6F5074AF94}" destId="{F6C3E3FA-2DD1-4362-AEB8-E2D149D137BF}" srcOrd="0" destOrd="0" presId="urn:microsoft.com/office/officeart/2005/8/layout/lProcess1"/>
    <dgm:cxn modelId="{72C3E357-010D-4FD2-B617-41A8046A0896}" type="presOf" srcId="{8945E90F-AFB4-4556-825C-FCC145C55C49}" destId="{CA4869D3-F6EB-4287-BDD7-A072E0FAEA13}" srcOrd="0" destOrd="0" presId="urn:microsoft.com/office/officeart/2005/8/layout/lProcess1"/>
    <dgm:cxn modelId="{45783C18-A87E-4D6B-A7AD-8161819BEC87}" srcId="{F825D465-A1A8-4FC0-B0A0-4B234FFD579D}" destId="{91933142-3288-4A4B-92E8-43865134F1C1}" srcOrd="0" destOrd="0" parTransId="{69FC2556-3782-4DB5-869C-F11CBEF29F64}" sibTransId="{171CD909-0B9F-4B9D-865F-B54895FB1750}"/>
    <dgm:cxn modelId="{CE731E85-B077-419F-8BB3-8D2C2622D315}" type="presOf" srcId="{36E0E8C6-925F-49D7-A518-4023944DEA8A}" destId="{138A45A2-914A-4B3A-B180-213B5CF34DD1}" srcOrd="0" destOrd="0" presId="urn:microsoft.com/office/officeart/2005/8/layout/lProcess1"/>
    <dgm:cxn modelId="{91ADEA32-1263-485E-A282-4D15EC316AE2}" type="presOf" srcId="{67C7CC24-BDCA-46AF-904A-7FA7BB87E4CC}" destId="{EE1B4CDD-5D35-4485-BB0E-1944B0C558E6}" srcOrd="0" destOrd="0" presId="urn:microsoft.com/office/officeart/2005/8/layout/lProcess1"/>
    <dgm:cxn modelId="{86AF838E-743F-4AE5-A904-A4883EBD39E6}" type="presOf" srcId="{7A5BC5E8-CF56-496D-9A08-2E32C0479DEA}" destId="{9242CD6A-5E63-40D7-B781-3E903EF73868}" srcOrd="0" destOrd="0" presId="urn:microsoft.com/office/officeart/2005/8/layout/lProcess1"/>
    <dgm:cxn modelId="{99125E70-9AEF-47EB-AA03-D47351E5740B}" type="presOf" srcId="{01697F69-AC1C-45AE-B3DB-E83E939EEBCE}" destId="{2D706A99-DCB3-430D-8389-A2C4096DF6F5}" srcOrd="0" destOrd="0" presId="urn:microsoft.com/office/officeart/2005/8/layout/lProcess1"/>
    <dgm:cxn modelId="{CA685F19-458D-414D-A4F5-C966A011FB40}" type="presOf" srcId="{91933142-3288-4A4B-92E8-43865134F1C1}" destId="{F7B1128D-F52B-4318-AA3B-ADD05C914055}" srcOrd="0" destOrd="0" presId="urn:microsoft.com/office/officeart/2005/8/layout/lProcess1"/>
    <dgm:cxn modelId="{6C356386-DC00-4D2C-8E64-F1921BC88727}" srcId="{91933142-3288-4A4B-92E8-43865134F1C1}" destId="{B72061DA-3744-4AF1-B8BC-47C8B3F4F933}" srcOrd="1" destOrd="0" parTransId="{DAC497B8-BBBF-4005-A35E-7880CF5C9ED5}" sibTransId="{9D35C8B7-B8AE-49D4-8870-5D6F5074AF94}"/>
    <dgm:cxn modelId="{0372F19A-F677-4E5F-A976-AECEB6C678E8}" srcId="{91933142-3288-4A4B-92E8-43865134F1C1}" destId="{9152A8F0-605E-429F-BC09-0BBBF2AA98C6}" srcOrd="0" destOrd="0" parTransId="{667AD2A7-3FCF-40D5-B623-18870C5C44E4}" sibTransId="{67C7CC24-BDCA-46AF-904A-7FA7BB87E4CC}"/>
    <dgm:cxn modelId="{6D55F991-C7F4-4DD9-8D0C-6FBB70D4E7C0}" type="presOf" srcId="{667AD2A7-3FCF-40D5-B623-18870C5C44E4}" destId="{C3D3E50E-92D2-4106-B948-346E23F6D649}" srcOrd="0" destOrd="0" presId="urn:microsoft.com/office/officeart/2005/8/layout/lProcess1"/>
    <dgm:cxn modelId="{5659CC04-AB6A-4685-ACAA-CC64FF8512DC}" type="presOf" srcId="{F9520484-FEC5-4875-B528-EBC4786718E9}" destId="{32793126-7333-4534-B552-BAAC854FE5E2}" srcOrd="0" destOrd="0" presId="urn:microsoft.com/office/officeart/2005/8/layout/lProcess1"/>
    <dgm:cxn modelId="{A2561F8C-C857-4787-A31B-83F9637B7DD5}" srcId="{D66057BE-7FAF-4551-83FC-0400D9B56EDC}" destId="{01697F69-AC1C-45AE-B3DB-E83E939EEBCE}" srcOrd="0" destOrd="0" parTransId="{8945E90F-AFB4-4556-825C-FCC145C55C49}" sibTransId="{7A5BC5E8-CF56-496D-9A08-2E32C0479DEA}"/>
    <dgm:cxn modelId="{F4B63E0D-9F03-45EF-946E-A4663615DF82}" type="presOf" srcId="{27C604AD-E89F-42E4-ABC1-550DA6AF6D24}" destId="{221342B8-4A1F-4D21-A29A-7C80AB5D39EC}" srcOrd="0" destOrd="0" presId="urn:microsoft.com/office/officeart/2005/8/layout/lProcess1"/>
    <dgm:cxn modelId="{74F29761-4B3D-459E-833F-97382AE65FBA}" srcId="{F825D465-A1A8-4FC0-B0A0-4B234FFD579D}" destId="{D66057BE-7FAF-4551-83FC-0400D9B56EDC}" srcOrd="1" destOrd="0" parTransId="{246DFC35-4460-4147-9D32-578AA06B2C17}" sibTransId="{88F2136F-31BF-43C4-8DEC-FE299143FD13}"/>
    <dgm:cxn modelId="{3BA665AC-CCF6-477F-B029-175F3C320F68}" srcId="{D66057BE-7FAF-4551-83FC-0400D9B56EDC}" destId="{36E0E8C6-925F-49D7-A518-4023944DEA8A}" srcOrd="1" destOrd="0" parTransId="{9CED9C90-9D50-4E7E-AAB1-E109D3815C1F}" sibTransId="{07047FD7-7509-4E32-836C-A1CA8CE829D2}"/>
    <dgm:cxn modelId="{11D94CC5-AD46-4BEF-96C6-BEB037E75246}" type="presOf" srcId="{9152A8F0-605E-429F-BC09-0BBBF2AA98C6}" destId="{D5421FF0-28F7-44E9-9368-5EADBA5E8F14}" srcOrd="0" destOrd="0" presId="urn:microsoft.com/office/officeart/2005/8/layout/lProcess1"/>
    <dgm:cxn modelId="{307D66BB-C11F-4339-AB8A-8CC4A3CFCF30}" type="presOf" srcId="{D66057BE-7FAF-4551-83FC-0400D9B56EDC}" destId="{ADD1FC7D-85E1-4941-AF48-C2204DA9948E}" srcOrd="0" destOrd="0" presId="urn:microsoft.com/office/officeart/2005/8/layout/lProcess1"/>
    <dgm:cxn modelId="{78BE7504-57FB-4CD1-A284-5BFD6B13606C}" type="presOf" srcId="{B72061DA-3744-4AF1-B8BC-47C8B3F4F933}" destId="{72C9B5D3-28B8-4B01-86A0-472AC985EAA6}" srcOrd="0" destOrd="0" presId="urn:microsoft.com/office/officeart/2005/8/layout/lProcess1"/>
    <dgm:cxn modelId="{55506E26-5FE1-4C1C-9E53-C53E4B6CFBB9}" type="presOf" srcId="{F825D465-A1A8-4FC0-B0A0-4B234FFD579D}" destId="{36626BAE-DF16-49A9-876D-756C1807C86D}" srcOrd="0" destOrd="0" presId="urn:microsoft.com/office/officeart/2005/8/layout/lProcess1"/>
    <dgm:cxn modelId="{A27BE3D3-A3C5-424C-8288-48222A7AD101}" srcId="{91933142-3288-4A4B-92E8-43865134F1C1}" destId="{27C604AD-E89F-42E4-ABC1-550DA6AF6D24}" srcOrd="2" destOrd="0" parTransId="{A8515D44-2D7D-4177-A673-75C53D4F8539}" sibTransId="{F99431B3-0582-470F-8ECD-44F80D36A623}"/>
    <dgm:cxn modelId="{DAC7088A-8656-482E-9B4C-D00E31EF4501}" type="presParOf" srcId="{36626BAE-DF16-49A9-876D-756C1807C86D}" destId="{EDF5AC3B-FF1A-4E01-8E06-E9AFF1881CC9}" srcOrd="0" destOrd="0" presId="urn:microsoft.com/office/officeart/2005/8/layout/lProcess1"/>
    <dgm:cxn modelId="{2C2D8E7C-0426-4E5B-816F-0721350F11B3}" type="presParOf" srcId="{EDF5AC3B-FF1A-4E01-8E06-E9AFF1881CC9}" destId="{F7B1128D-F52B-4318-AA3B-ADD05C914055}" srcOrd="0" destOrd="0" presId="urn:microsoft.com/office/officeart/2005/8/layout/lProcess1"/>
    <dgm:cxn modelId="{595FFD73-9C5F-42D3-B665-FF4B148691CF}" type="presParOf" srcId="{EDF5AC3B-FF1A-4E01-8E06-E9AFF1881CC9}" destId="{C3D3E50E-92D2-4106-B948-346E23F6D649}" srcOrd="1" destOrd="0" presId="urn:microsoft.com/office/officeart/2005/8/layout/lProcess1"/>
    <dgm:cxn modelId="{643A5ECA-99E2-4F16-8A96-01DA4472F0AD}" type="presParOf" srcId="{EDF5AC3B-FF1A-4E01-8E06-E9AFF1881CC9}" destId="{D5421FF0-28F7-44E9-9368-5EADBA5E8F14}" srcOrd="2" destOrd="0" presId="urn:microsoft.com/office/officeart/2005/8/layout/lProcess1"/>
    <dgm:cxn modelId="{A64B299C-0E9B-4B40-B214-498F23323D7B}" type="presParOf" srcId="{EDF5AC3B-FF1A-4E01-8E06-E9AFF1881CC9}" destId="{EE1B4CDD-5D35-4485-BB0E-1944B0C558E6}" srcOrd="3" destOrd="0" presId="urn:microsoft.com/office/officeart/2005/8/layout/lProcess1"/>
    <dgm:cxn modelId="{6B4DB36B-108A-4E53-8E61-BC95FDC80BC7}" type="presParOf" srcId="{EDF5AC3B-FF1A-4E01-8E06-E9AFF1881CC9}" destId="{72C9B5D3-28B8-4B01-86A0-472AC985EAA6}" srcOrd="4" destOrd="0" presId="urn:microsoft.com/office/officeart/2005/8/layout/lProcess1"/>
    <dgm:cxn modelId="{F6812213-CD6C-4294-BA56-358EE71F91CC}" type="presParOf" srcId="{EDF5AC3B-FF1A-4E01-8E06-E9AFF1881CC9}" destId="{F6C3E3FA-2DD1-4362-AEB8-E2D149D137BF}" srcOrd="5" destOrd="0" presId="urn:microsoft.com/office/officeart/2005/8/layout/lProcess1"/>
    <dgm:cxn modelId="{BC870EC6-CBB5-4D20-92EA-4A20B580027F}" type="presParOf" srcId="{EDF5AC3B-FF1A-4E01-8E06-E9AFF1881CC9}" destId="{221342B8-4A1F-4D21-A29A-7C80AB5D39EC}" srcOrd="6" destOrd="0" presId="urn:microsoft.com/office/officeart/2005/8/layout/lProcess1"/>
    <dgm:cxn modelId="{C6B578EA-9041-4858-A913-082AE4DF90A3}" type="presParOf" srcId="{36626BAE-DF16-49A9-876D-756C1807C86D}" destId="{FEBA4829-0539-40D4-9338-6529CEEAFAE3}" srcOrd="1" destOrd="0" presId="urn:microsoft.com/office/officeart/2005/8/layout/lProcess1"/>
    <dgm:cxn modelId="{B6A6E373-0B74-4694-8FF7-BAE966F8C89E}" type="presParOf" srcId="{36626BAE-DF16-49A9-876D-756C1807C86D}" destId="{391F7F48-2255-4D41-9FFE-930880C61732}" srcOrd="2" destOrd="0" presId="urn:microsoft.com/office/officeart/2005/8/layout/lProcess1"/>
    <dgm:cxn modelId="{2A7058BD-F4B6-4364-878E-C65893DEF2DC}" type="presParOf" srcId="{391F7F48-2255-4D41-9FFE-930880C61732}" destId="{ADD1FC7D-85E1-4941-AF48-C2204DA9948E}" srcOrd="0" destOrd="0" presId="urn:microsoft.com/office/officeart/2005/8/layout/lProcess1"/>
    <dgm:cxn modelId="{0EC37029-B91F-403F-A76C-B6026DF5C7B6}" type="presParOf" srcId="{391F7F48-2255-4D41-9FFE-930880C61732}" destId="{CA4869D3-F6EB-4287-BDD7-A072E0FAEA13}" srcOrd="1" destOrd="0" presId="urn:microsoft.com/office/officeart/2005/8/layout/lProcess1"/>
    <dgm:cxn modelId="{A4BFEE63-F233-4646-9447-E65B432C1CA3}" type="presParOf" srcId="{391F7F48-2255-4D41-9FFE-930880C61732}" destId="{2D706A99-DCB3-430D-8389-A2C4096DF6F5}" srcOrd="2" destOrd="0" presId="urn:microsoft.com/office/officeart/2005/8/layout/lProcess1"/>
    <dgm:cxn modelId="{FCD457EA-001E-4062-ABEE-27BC41749932}" type="presParOf" srcId="{391F7F48-2255-4D41-9FFE-930880C61732}" destId="{9242CD6A-5E63-40D7-B781-3E903EF73868}" srcOrd="3" destOrd="0" presId="urn:microsoft.com/office/officeart/2005/8/layout/lProcess1"/>
    <dgm:cxn modelId="{3BABBF49-2F18-4655-A6BF-CFC4F79854A6}" type="presParOf" srcId="{391F7F48-2255-4D41-9FFE-930880C61732}" destId="{138A45A2-914A-4B3A-B180-213B5CF34DD1}" srcOrd="4" destOrd="0" presId="urn:microsoft.com/office/officeart/2005/8/layout/lProcess1"/>
    <dgm:cxn modelId="{11855870-A2A7-45A2-B6E4-4A6DDB0E7A97}" type="presParOf" srcId="{391F7F48-2255-4D41-9FFE-930880C61732}" destId="{C92BB4CD-DC93-4F89-8AF7-5281819A4A80}" srcOrd="5" destOrd="0" presId="urn:microsoft.com/office/officeart/2005/8/layout/lProcess1"/>
    <dgm:cxn modelId="{6545D038-AE5B-4B2F-89EF-5D93CA1E3F90}" type="presParOf" srcId="{391F7F48-2255-4D41-9FFE-930880C61732}" destId="{32793126-7333-4534-B552-BAAC854FE5E2}" srcOrd="6" destOrd="0" presId="urn:microsoft.com/office/officeart/2005/8/layout/l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25D465-A1A8-4FC0-B0A0-4B234FFD579D}"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zh-CN" altLang="en-US"/>
        </a:p>
      </dgm:t>
    </dgm:pt>
    <dgm:pt modelId="{91933142-3288-4A4B-92E8-43865134F1C1}">
      <dgm:prSet phldrT="[文本]" custT="1"/>
      <dgm:spPr/>
      <dgm:t>
        <a:bodyPr/>
        <a:lstStyle/>
        <a:p>
          <a:r>
            <a:rPr lang="zh-CN" altLang="en-US" sz="3200" dirty="0" smtClean="0">
              <a:sym typeface="Symbol" pitchFamily="18" charset="2"/>
            </a:rPr>
            <a:t>所用依赖</a:t>
          </a:r>
          <a:endParaRPr lang="zh-CN" altLang="en-US" sz="3200" dirty="0"/>
        </a:p>
      </dgm:t>
    </dgm:pt>
    <dgm:pt modelId="{69FC2556-3782-4DB5-869C-F11CBEF29F64}" type="parTrans" cxnId="{45783C18-A87E-4D6B-A7AD-8161819BEC87}">
      <dgm:prSet/>
      <dgm:spPr/>
      <dgm:t>
        <a:bodyPr/>
        <a:lstStyle/>
        <a:p>
          <a:endParaRPr lang="zh-CN" altLang="en-US"/>
        </a:p>
      </dgm:t>
    </dgm:pt>
    <dgm:pt modelId="{171CD909-0B9F-4B9D-865F-B54895FB1750}" type="sibTrans" cxnId="{45783C18-A87E-4D6B-A7AD-8161819BEC87}">
      <dgm:prSet/>
      <dgm:spPr/>
      <dgm:t>
        <a:bodyPr/>
        <a:lstStyle/>
        <a:p>
          <a:endParaRPr lang="zh-CN" altLang="en-US"/>
        </a:p>
      </dgm:t>
    </dgm:pt>
    <dgm:pt modelId="{9152A8F0-605E-429F-BC09-0BBBF2AA98C6}">
      <dgm:prSet phldrT="[文本]" custT="1"/>
      <dgm:spPr/>
      <dgm:t>
        <a:bodyPr/>
        <a:lstStyle/>
        <a:p>
          <a:r>
            <a:rPr lang="en-US" altLang="zh-CN" sz="2000" dirty="0" smtClean="0"/>
            <a:t>A</a:t>
          </a:r>
          <a:r>
            <a:rPr lang="en-US" altLang="zh-CN" sz="2000" dirty="0" smtClean="0">
              <a:sym typeface="Symbol" pitchFamily="18" charset="2"/>
            </a:rPr>
            <a:t>E</a:t>
          </a:r>
          <a:endParaRPr lang="zh-CN" altLang="en-US" sz="2000" dirty="0"/>
        </a:p>
      </dgm:t>
    </dgm:pt>
    <dgm:pt modelId="{667AD2A7-3FCF-40D5-B623-18870C5C44E4}" type="parTrans" cxnId="{0372F19A-F677-4E5F-A976-AECEB6C678E8}">
      <dgm:prSet/>
      <dgm:spPr/>
      <dgm:t>
        <a:bodyPr/>
        <a:lstStyle/>
        <a:p>
          <a:endParaRPr lang="zh-CN" altLang="en-US"/>
        </a:p>
      </dgm:t>
    </dgm:pt>
    <dgm:pt modelId="{67C7CC24-BDCA-46AF-904A-7FA7BB87E4CC}" type="sibTrans" cxnId="{0372F19A-F677-4E5F-A976-AECEB6C678E8}">
      <dgm:prSet/>
      <dgm:spPr/>
      <dgm:t>
        <a:bodyPr/>
        <a:lstStyle/>
        <a:p>
          <a:endParaRPr lang="zh-CN" altLang="en-US"/>
        </a:p>
      </dgm:t>
    </dgm:pt>
    <dgm:pt modelId="{B72061DA-3744-4AF1-B8BC-47C8B3F4F933}">
      <dgm:prSet phldrT="[文本]" custT="1"/>
      <dgm:spPr/>
      <dgm:t>
        <a:bodyPr/>
        <a:lstStyle/>
        <a:p>
          <a:r>
            <a:rPr lang="en-US" altLang="zh-CN" sz="2000" dirty="0" smtClean="0"/>
            <a:t>BE</a:t>
          </a:r>
          <a:r>
            <a:rPr lang="en-US" altLang="zh-CN" sz="2000" dirty="0" smtClean="0">
              <a:sym typeface="Symbol" pitchFamily="18" charset="2"/>
            </a:rPr>
            <a:t>AG</a:t>
          </a:r>
          <a:endParaRPr lang="zh-CN" altLang="en-US" sz="2000" dirty="0"/>
        </a:p>
      </dgm:t>
    </dgm:pt>
    <dgm:pt modelId="{DAC497B8-BBBF-4005-A35E-7880CF5C9ED5}" type="parTrans" cxnId="{6C356386-DC00-4D2C-8E64-F1921BC88727}">
      <dgm:prSet/>
      <dgm:spPr/>
      <dgm:t>
        <a:bodyPr/>
        <a:lstStyle/>
        <a:p>
          <a:endParaRPr lang="zh-CN" altLang="en-US"/>
        </a:p>
      </dgm:t>
    </dgm:pt>
    <dgm:pt modelId="{9D35C8B7-B8AE-49D4-8870-5D6F5074AF94}" type="sibTrans" cxnId="{6C356386-DC00-4D2C-8E64-F1921BC88727}">
      <dgm:prSet/>
      <dgm:spPr/>
      <dgm:t>
        <a:bodyPr/>
        <a:lstStyle/>
        <a:p>
          <a:endParaRPr lang="zh-CN" altLang="en-US"/>
        </a:p>
      </dgm:t>
    </dgm:pt>
    <mc:AlternateContent xmlns:mc="http://schemas.openxmlformats.org/markup-compatibility/2006" xmlns:a14="http://schemas.microsoft.com/office/drawing/2010/main">
      <mc:Choice Requires="a14">
        <dgm:pt modelId="{D66057BE-7FAF-4551-83FC-0400D9B56EDC}">
          <dgm:prSet phldrT="[文本]" custT="1"/>
          <dgm:spPr/>
          <dgm:t>
            <a:bodyPr/>
            <a:lstStyle/>
            <a:p>
              <a:pPr/>
              <a14:m>
                <m:oMathPara xmlns:m="http://schemas.openxmlformats.org/officeDocument/2006/math">
                  <m:oMathParaPr>
                    <m:jc m:val="centerGroup"/>
                  </m:oMathParaPr>
                  <m:oMath xmlns:m="http://schemas.openxmlformats.org/officeDocument/2006/math">
                    <m:sSubSup>
                      <m:sSubSupPr>
                        <m:ctrlPr>
                          <a:rPr lang="en-US" altLang="zh-CN" sz="3200" i="1" smtClean="0">
                            <a:latin typeface="Cambria Math" panose="02040503050406030204" pitchFamily="18" charset="0"/>
                            <a:ea typeface="Cambria Math" panose="02040503050406030204" pitchFamily="18" charset="0"/>
                          </a:rPr>
                        </m:ctrlPr>
                      </m:sSubSupPr>
                      <m:e>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𝐴𝐵</m:t>
                        </m:r>
                        <m:r>
                          <a:rPr lang="en-US" altLang="zh-CN" sz="3200" b="0" i="1" smtClean="0">
                            <a:latin typeface="Cambria Math" panose="02040503050406030204" pitchFamily="18" charset="0"/>
                            <a:ea typeface="Cambria Math" panose="02040503050406030204" pitchFamily="18" charset="0"/>
                          </a:rPr>
                          <m:t>)</m:t>
                        </m:r>
                      </m:e>
                      <m:sub>
                        <m:r>
                          <a:rPr lang="en-US" altLang="zh-CN" sz="3200" i="1">
                            <a:latin typeface="Cambria Math" panose="02040503050406030204" pitchFamily="18" charset="0"/>
                            <a:ea typeface="Cambria Math" panose="02040503050406030204" pitchFamily="18" charset="0"/>
                          </a:rPr>
                          <m:t>𝐹</m:t>
                        </m:r>
                      </m:sub>
                      <m:sup>
                        <m:r>
                          <a:rPr lang="en-US" altLang="zh-CN" sz="3200" i="1">
                            <a:latin typeface="Cambria Math" panose="02040503050406030204" pitchFamily="18" charset="0"/>
                            <a:ea typeface="Cambria Math" panose="02040503050406030204" pitchFamily="18" charset="0"/>
                          </a:rPr>
                          <m:t>+</m:t>
                        </m:r>
                      </m:sup>
                    </m:sSubSup>
                  </m:oMath>
                </m:oMathPara>
              </a14:m>
              <a:endParaRPr lang="zh-CN" altLang="en-US" sz="3200" dirty="0"/>
            </a:p>
          </dgm:t>
        </dgm:pt>
      </mc:Choice>
      <mc:Fallback xmlns="">
        <dgm:pt modelId="{D66057BE-7FAF-4551-83FC-0400D9B56EDC}">
          <dgm:prSet phldrT="[文本]" custT="1"/>
          <dgm:spPr/>
          <dgm:t>
            <a:bodyPr/>
            <a:lstStyle/>
            <a:p>
              <a:r>
                <a:rPr lang="en-US" altLang="zh-CN" sz="3200" i="0" smtClean="0">
                  <a:latin typeface="Cambria Math" panose="02040503050406030204" pitchFamily="18" charset="0"/>
                  <a:ea typeface="Cambria Math" panose="02040503050406030204" pitchFamily="18" charset="0"/>
                </a:rPr>
                <a:t>〖</a:t>
              </a:r>
              <a:r>
                <a:rPr lang="en-US" altLang="zh-CN" sz="3200" b="0" i="0" smtClean="0">
                  <a:latin typeface="Cambria Math" panose="02040503050406030204" pitchFamily="18" charset="0"/>
                  <a:ea typeface="Cambria Math" panose="02040503050406030204" pitchFamily="18" charset="0"/>
                </a:rPr>
                <a:t>(𝐴</a:t>
              </a:r>
              <a:r>
                <a:rPr lang="en-US" altLang="zh-CN" sz="3200" b="0" i="0" smtClean="0">
                  <a:latin typeface="Cambria Math" panose="02040503050406030204" pitchFamily="18" charset="0"/>
                  <a:ea typeface="Cambria Math" panose="02040503050406030204" pitchFamily="18" charset="0"/>
                </a:rPr>
                <a:t>𝐵</a:t>
              </a:r>
              <a:r>
                <a:rPr lang="en-US" altLang="zh-CN" sz="3200" b="0" i="0" smtClean="0">
                  <a:latin typeface="Cambria Math" panose="02040503050406030204" pitchFamily="18" charset="0"/>
                  <a:ea typeface="Cambria Math" panose="02040503050406030204" pitchFamily="18" charset="0"/>
                </a:rPr>
                <a:t>)</a:t>
              </a:r>
              <a:r>
                <a:rPr lang="en-US" altLang="zh-CN" sz="3200" b="0" i="0" smtClean="0">
                  <a:latin typeface="Cambria Math" panose="02040503050406030204" pitchFamily="18" charset="0"/>
                  <a:ea typeface="Cambria Math" panose="02040503050406030204" pitchFamily="18" charset="0"/>
                </a:rPr>
                <a:t>〗_</a:t>
              </a:r>
              <a:r>
                <a:rPr lang="en-US" altLang="zh-CN" sz="3200" i="0">
                  <a:latin typeface="Cambria Math" panose="02040503050406030204" pitchFamily="18" charset="0"/>
                  <a:ea typeface="Cambria Math" panose="02040503050406030204" pitchFamily="18" charset="0"/>
                </a:rPr>
                <a:t>𝐹^+</a:t>
              </a:r>
              <a:endParaRPr lang="zh-CN" altLang="en-US" sz="3200" dirty="0"/>
            </a:p>
          </dgm:t>
        </dgm:pt>
      </mc:Fallback>
    </mc:AlternateContent>
    <dgm:pt modelId="{246DFC35-4460-4147-9D32-578AA06B2C17}" type="parTrans" cxnId="{74F29761-4B3D-459E-833F-97382AE65FBA}">
      <dgm:prSet/>
      <dgm:spPr/>
      <dgm:t>
        <a:bodyPr/>
        <a:lstStyle/>
        <a:p>
          <a:endParaRPr lang="zh-CN" altLang="en-US"/>
        </a:p>
      </dgm:t>
    </dgm:pt>
    <dgm:pt modelId="{88F2136F-31BF-43C4-8DEC-FE299143FD13}" type="sibTrans" cxnId="{74F29761-4B3D-459E-833F-97382AE65FBA}">
      <dgm:prSet/>
      <dgm:spPr/>
      <dgm:t>
        <a:bodyPr/>
        <a:lstStyle/>
        <a:p>
          <a:endParaRPr lang="zh-CN" altLang="en-US"/>
        </a:p>
      </dgm:t>
    </dgm:pt>
    <dgm:pt modelId="{01697F69-AC1C-45AE-B3DB-E83E939EEBCE}">
      <dgm:prSet phldrT="[文本]" custT="1"/>
      <dgm:spPr/>
      <dgm:t>
        <a:bodyPr/>
        <a:lstStyle/>
        <a:p>
          <a:r>
            <a:rPr lang="en-US" altLang="zh-CN" sz="2000" dirty="0" smtClean="0"/>
            <a:t>ABE</a:t>
          </a:r>
          <a:endParaRPr lang="zh-CN" altLang="en-US" sz="2000" dirty="0"/>
        </a:p>
      </dgm:t>
    </dgm:pt>
    <dgm:pt modelId="{8945E90F-AFB4-4556-825C-FCC145C55C49}" type="parTrans" cxnId="{A2561F8C-C857-4787-A31B-83F9637B7DD5}">
      <dgm:prSet/>
      <dgm:spPr/>
      <dgm:t>
        <a:bodyPr/>
        <a:lstStyle/>
        <a:p>
          <a:endParaRPr lang="zh-CN" altLang="en-US"/>
        </a:p>
      </dgm:t>
    </dgm:pt>
    <dgm:pt modelId="{7A5BC5E8-CF56-496D-9A08-2E32C0479DEA}" type="sibTrans" cxnId="{A2561F8C-C857-4787-A31B-83F9637B7DD5}">
      <dgm:prSet/>
      <dgm:spPr/>
      <dgm:t>
        <a:bodyPr/>
        <a:lstStyle/>
        <a:p>
          <a:endParaRPr lang="zh-CN" altLang="en-US"/>
        </a:p>
      </dgm:t>
    </dgm:pt>
    <dgm:pt modelId="{36E0E8C6-925F-49D7-A518-4023944DEA8A}">
      <dgm:prSet phldrT="[文本]" custT="1"/>
      <dgm:spPr/>
      <dgm:t>
        <a:bodyPr/>
        <a:lstStyle/>
        <a:p>
          <a:r>
            <a:rPr lang="en-US" altLang="zh-CN" sz="2000" dirty="0" smtClean="0">
              <a:sym typeface="Symbol" pitchFamily="18" charset="2"/>
            </a:rPr>
            <a:t>ABEG</a:t>
          </a:r>
          <a:endParaRPr lang="zh-CN" altLang="en-US" sz="2000" dirty="0"/>
        </a:p>
      </dgm:t>
    </dgm:pt>
    <dgm:pt modelId="{9CED9C90-9D50-4E7E-AAB1-E109D3815C1F}" type="parTrans" cxnId="{3BA665AC-CCF6-477F-B029-175F3C320F68}">
      <dgm:prSet/>
      <dgm:spPr/>
      <dgm:t>
        <a:bodyPr/>
        <a:lstStyle/>
        <a:p>
          <a:endParaRPr lang="zh-CN" altLang="en-US"/>
        </a:p>
      </dgm:t>
    </dgm:pt>
    <dgm:pt modelId="{07047FD7-7509-4E32-836C-A1CA8CE829D2}" type="sibTrans" cxnId="{3BA665AC-CCF6-477F-B029-175F3C320F68}">
      <dgm:prSet/>
      <dgm:spPr/>
      <dgm:t>
        <a:bodyPr/>
        <a:lstStyle/>
        <a:p>
          <a:endParaRPr lang="zh-CN" altLang="en-US"/>
        </a:p>
      </dgm:t>
    </dgm:pt>
    <dgm:pt modelId="{27C604AD-E89F-42E4-ABC1-550DA6AF6D24}">
      <dgm:prSet phldrT="[文本]" custT="1"/>
      <dgm:spPr/>
      <dgm:t>
        <a:bodyPr/>
        <a:lstStyle/>
        <a:p>
          <a:r>
            <a:rPr lang="en-US" altLang="zh-CN" sz="2000" dirty="0" smtClean="0">
              <a:sym typeface="Symbol" pitchFamily="18" charset="2"/>
            </a:rPr>
            <a:t>GD</a:t>
          </a:r>
          <a:endParaRPr lang="zh-CN" altLang="en-US" sz="2000" dirty="0"/>
        </a:p>
      </dgm:t>
    </dgm:pt>
    <dgm:pt modelId="{A8515D44-2D7D-4177-A673-75C53D4F8539}" type="parTrans" cxnId="{A27BE3D3-A3C5-424C-8288-48222A7AD101}">
      <dgm:prSet/>
      <dgm:spPr/>
      <dgm:t>
        <a:bodyPr/>
        <a:lstStyle/>
        <a:p>
          <a:endParaRPr lang="zh-CN" altLang="en-US"/>
        </a:p>
      </dgm:t>
    </dgm:pt>
    <dgm:pt modelId="{F99431B3-0582-470F-8ECD-44F80D36A623}" type="sibTrans" cxnId="{A27BE3D3-A3C5-424C-8288-48222A7AD101}">
      <dgm:prSet/>
      <dgm:spPr/>
      <dgm:t>
        <a:bodyPr/>
        <a:lstStyle/>
        <a:p>
          <a:endParaRPr lang="zh-CN" altLang="en-US"/>
        </a:p>
      </dgm:t>
    </dgm:pt>
    <dgm:pt modelId="{F9520484-FEC5-4875-B528-EBC4786718E9}">
      <dgm:prSet phldrT="[文本]" custT="1"/>
      <dgm:spPr/>
      <dgm:t>
        <a:bodyPr/>
        <a:lstStyle/>
        <a:p>
          <a:r>
            <a:rPr lang="en-US" altLang="zh-CN" sz="2000" dirty="0" smtClean="0">
              <a:sym typeface="Symbol" pitchFamily="18" charset="2"/>
            </a:rPr>
            <a:t>ABEGD</a:t>
          </a:r>
          <a:endParaRPr lang="zh-CN" altLang="en-US" sz="2000" dirty="0"/>
        </a:p>
      </dgm:t>
    </dgm:pt>
    <dgm:pt modelId="{DDA75B59-7AF7-49FF-A894-535FC12A64FE}" type="parTrans" cxnId="{B8A4DD42-13DB-4D2A-9DD6-7A97F060DD9D}">
      <dgm:prSet/>
      <dgm:spPr/>
      <dgm:t>
        <a:bodyPr/>
        <a:lstStyle/>
        <a:p>
          <a:endParaRPr lang="zh-CN" altLang="en-US"/>
        </a:p>
      </dgm:t>
    </dgm:pt>
    <dgm:pt modelId="{48AEDCCE-1C93-470B-9DDF-8E38EAAC0BC8}" type="sibTrans" cxnId="{B8A4DD42-13DB-4D2A-9DD6-7A97F060DD9D}">
      <dgm:prSet/>
      <dgm:spPr/>
      <dgm:t>
        <a:bodyPr/>
        <a:lstStyle/>
        <a:p>
          <a:endParaRPr lang="zh-CN" altLang="en-US"/>
        </a:p>
      </dgm:t>
    </dgm:pt>
    <dgm:pt modelId="{36626BAE-DF16-49A9-876D-756C1807C86D}" type="pres">
      <dgm:prSet presAssocID="{F825D465-A1A8-4FC0-B0A0-4B234FFD579D}" presName="Name0" presStyleCnt="0">
        <dgm:presLayoutVars>
          <dgm:dir/>
          <dgm:animLvl val="lvl"/>
          <dgm:resizeHandles val="exact"/>
        </dgm:presLayoutVars>
      </dgm:prSet>
      <dgm:spPr/>
      <dgm:t>
        <a:bodyPr/>
        <a:lstStyle/>
        <a:p>
          <a:endParaRPr lang="zh-CN" altLang="en-US"/>
        </a:p>
      </dgm:t>
    </dgm:pt>
    <dgm:pt modelId="{EDF5AC3B-FF1A-4E01-8E06-E9AFF1881CC9}" type="pres">
      <dgm:prSet presAssocID="{91933142-3288-4A4B-92E8-43865134F1C1}" presName="vertFlow" presStyleCnt="0"/>
      <dgm:spPr/>
    </dgm:pt>
    <dgm:pt modelId="{F7B1128D-F52B-4318-AA3B-ADD05C914055}" type="pres">
      <dgm:prSet presAssocID="{91933142-3288-4A4B-92E8-43865134F1C1}" presName="header" presStyleLbl="node1" presStyleIdx="0" presStyleCnt="2"/>
      <dgm:spPr/>
      <dgm:t>
        <a:bodyPr/>
        <a:lstStyle/>
        <a:p>
          <a:endParaRPr lang="zh-CN" altLang="en-US"/>
        </a:p>
      </dgm:t>
    </dgm:pt>
    <dgm:pt modelId="{C3D3E50E-92D2-4106-B948-346E23F6D649}" type="pres">
      <dgm:prSet presAssocID="{667AD2A7-3FCF-40D5-B623-18870C5C44E4}" presName="parTrans" presStyleLbl="sibTrans2D1" presStyleIdx="0" presStyleCnt="6"/>
      <dgm:spPr/>
      <dgm:t>
        <a:bodyPr/>
        <a:lstStyle/>
        <a:p>
          <a:endParaRPr lang="zh-CN" altLang="en-US"/>
        </a:p>
      </dgm:t>
    </dgm:pt>
    <dgm:pt modelId="{D5421FF0-28F7-44E9-9368-5EADBA5E8F14}" type="pres">
      <dgm:prSet presAssocID="{9152A8F0-605E-429F-BC09-0BBBF2AA98C6}" presName="child" presStyleLbl="alignAccFollowNode1" presStyleIdx="0" presStyleCnt="6">
        <dgm:presLayoutVars>
          <dgm:chMax val="0"/>
          <dgm:bulletEnabled val="1"/>
        </dgm:presLayoutVars>
      </dgm:prSet>
      <dgm:spPr/>
      <dgm:t>
        <a:bodyPr/>
        <a:lstStyle/>
        <a:p>
          <a:endParaRPr lang="zh-CN" altLang="en-US"/>
        </a:p>
      </dgm:t>
    </dgm:pt>
    <dgm:pt modelId="{EE1B4CDD-5D35-4485-BB0E-1944B0C558E6}" type="pres">
      <dgm:prSet presAssocID="{67C7CC24-BDCA-46AF-904A-7FA7BB87E4CC}" presName="sibTrans" presStyleLbl="sibTrans2D1" presStyleIdx="1" presStyleCnt="6"/>
      <dgm:spPr/>
      <dgm:t>
        <a:bodyPr/>
        <a:lstStyle/>
        <a:p>
          <a:endParaRPr lang="zh-CN" altLang="en-US"/>
        </a:p>
      </dgm:t>
    </dgm:pt>
    <dgm:pt modelId="{72C9B5D3-28B8-4B01-86A0-472AC985EAA6}" type="pres">
      <dgm:prSet presAssocID="{B72061DA-3744-4AF1-B8BC-47C8B3F4F933}" presName="child" presStyleLbl="alignAccFollowNode1" presStyleIdx="1" presStyleCnt="6">
        <dgm:presLayoutVars>
          <dgm:chMax val="0"/>
          <dgm:bulletEnabled val="1"/>
        </dgm:presLayoutVars>
      </dgm:prSet>
      <dgm:spPr/>
      <dgm:t>
        <a:bodyPr/>
        <a:lstStyle/>
        <a:p>
          <a:endParaRPr lang="zh-CN" altLang="en-US"/>
        </a:p>
      </dgm:t>
    </dgm:pt>
    <dgm:pt modelId="{F6C3E3FA-2DD1-4362-AEB8-E2D149D137BF}" type="pres">
      <dgm:prSet presAssocID="{9D35C8B7-B8AE-49D4-8870-5D6F5074AF94}" presName="sibTrans" presStyleLbl="sibTrans2D1" presStyleIdx="2" presStyleCnt="6"/>
      <dgm:spPr/>
      <dgm:t>
        <a:bodyPr/>
        <a:lstStyle/>
        <a:p>
          <a:endParaRPr lang="zh-CN" altLang="en-US"/>
        </a:p>
      </dgm:t>
    </dgm:pt>
    <dgm:pt modelId="{221342B8-4A1F-4D21-A29A-7C80AB5D39EC}" type="pres">
      <dgm:prSet presAssocID="{27C604AD-E89F-42E4-ABC1-550DA6AF6D24}" presName="child" presStyleLbl="alignAccFollowNode1" presStyleIdx="2" presStyleCnt="6">
        <dgm:presLayoutVars>
          <dgm:chMax val="0"/>
          <dgm:bulletEnabled val="1"/>
        </dgm:presLayoutVars>
      </dgm:prSet>
      <dgm:spPr/>
      <dgm:t>
        <a:bodyPr/>
        <a:lstStyle/>
        <a:p>
          <a:endParaRPr lang="zh-CN" altLang="en-US"/>
        </a:p>
      </dgm:t>
    </dgm:pt>
    <dgm:pt modelId="{FEBA4829-0539-40D4-9338-6529CEEAFAE3}" type="pres">
      <dgm:prSet presAssocID="{91933142-3288-4A4B-92E8-43865134F1C1}" presName="hSp" presStyleCnt="0"/>
      <dgm:spPr/>
    </dgm:pt>
    <dgm:pt modelId="{391F7F48-2255-4D41-9FFE-930880C61732}" type="pres">
      <dgm:prSet presAssocID="{D66057BE-7FAF-4551-83FC-0400D9B56EDC}" presName="vertFlow" presStyleCnt="0"/>
      <dgm:spPr/>
    </dgm:pt>
    <dgm:pt modelId="{ADD1FC7D-85E1-4941-AF48-C2204DA9948E}" type="pres">
      <dgm:prSet presAssocID="{D66057BE-7FAF-4551-83FC-0400D9B56EDC}" presName="header" presStyleLbl="node1" presStyleIdx="1" presStyleCnt="2"/>
      <dgm:spPr/>
      <dgm:t>
        <a:bodyPr/>
        <a:lstStyle/>
        <a:p>
          <a:endParaRPr lang="zh-CN" altLang="en-US"/>
        </a:p>
      </dgm:t>
    </dgm:pt>
    <dgm:pt modelId="{CA4869D3-F6EB-4287-BDD7-A072E0FAEA13}" type="pres">
      <dgm:prSet presAssocID="{8945E90F-AFB4-4556-825C-FCC145C55C49}" presName="parTrans" presStyleLbl="sibTrans2D1" presStyleIdx="3" presStyleCnt="6"/>
      <dgm:spPr/>
      <dgm:t>
        <a:bodyPr/>
        <a:lstStyle/>
        <a:p>
          <a:endParaRPr lang="zh-CN" altLang="en-US"/>
        </a:p>
      </dgm:t>
    </dgm:pt>
    <dgm:pt modelId="{2D706A99-DCB3-430D-8389-A2C4096DF6F5}" type="pres">
      <dgm:prSet presAssocID="{01697F69-AC1C-45AE-B3DB-E83E939EEBCE}" presName="child" presStyleLbl="alignAccFollowNode1" presStyleIdx="3" presStyleCnt="6">
        <dgm:presLayoutVars>
          <dgm:chMax val="0"/>
          <dgm:bulletEnabled val="1"/>
        </dgm:presLayoutVars>
      </dgm:prSet>
      <dgm:spPr/>
      <dgm:t>
        <a:bodyPr/>
        <a:lstStyle/>
        <a:p>
          <a:endParaRPr lang="zh-CN" altLang="en-US"/>
        </a:p>
      </dgm:t>
    </dgm:pt>
    <dgm:pt modelId="{9242CD6A-5E63-40D7-B781-3E903EF73868}" type="pres">
      <dgm:prSet presAssocID="{7A5BC5E8-CF56-496D-9A08-2E32C0479DEA}" presName="sibTrans" presStyleLbl="sibTrans2D1" presStyleIdx="4" presStyleCnt="6"/>
      <dgm:spPr/>
      <dgm:t>
        <a:bodyPr/>
        <a:lstStyle/>
        <a:p>
          <a:endParaRPr lang="zh-CN" altLang="en-US"/>
        </a:p>
      </dgm:t>
    </dgm:pt>
    <dgm:pt modelId="{138A45A2-914A-4B3A-B180-213B5CF34DD1}" type="pres">
      <dgm:prSet presAssocID="{36E0E8C6-925F-49D7-A518-4023944DEA8A}" presName="child" presStyleLbl="alignAccFollowNode1" presStyleIdx="4" presStyleCnt="6">
        <dgm:presLayoutVars>
          <dgm:chMax val="0"/>
          <dgm:bulletEnabled val="1"/>
        </dgm:presLayoutVars>
      </dgm:prSet>
      <dgm:spPr/>
      <dgm:t>
        <a:bodyPr/>
        <a:lstStyle/>
        <a:p>
          <a:endParaRPr lang="zh-CN" altLang="en-US"/>
        </a:p>
      </dgm:t>
    </dgm:pt>
    <dgm:pt modelId="{C92BB4CD-DC93-4F89-8AF7-5281819A4A80}" type="pres">
      <dgm:prSet presAssocID="{07047FD7-7509-4E32-836C-A1CA8CE829D2}" presName="sibTrans" presStyleLbl="sibTrans2D1" presStyleIdx="5" presStyleCnt="6"/>
      <dgm:spPr/>
      <dgm:t>
        <a:bodyPr/>
        <a:lstStyle/>
        <a:p>
          <a:endParaRPr lang="zh-CN" altLang="en-US"/>
        </a:p>
      </dgm:t>
    </dgm:pt>
    <dgm:pt modelId="{32793126-7333-4534-B552-BAAC854FE5E2}" type="pres">
      <dgm:prSet presAssocID="{F9520484-FEC5-4875-B528-EBC4786718E9}" presName="child" presStyleLbl="alignAccFollowNode1" presStyleIdx="5" presStyleCnt="6">
        <dgm:presLayoutVars>
          <dgm:chMax val="0"/>
          <dgm:bulletEnabled val="1"/>
        </dgm:presLayoutVars>
      </dgm:prSet>
      <dgm:spPr/>
      <dgm:t>
        <a:bodyPr/>
        <a:lstStyle/>
        <a:p>
          <a:endParaRPr lang="zh-CN" altLang="en-US"/>
        </a:p>
      </dgm:t>
    </dgm:pt>
  </dgm:ptLst>
  <dgm:cxnLst>
    <dgm:cxn modelId="{825DB8B0-817F-44F8-A073-0A1D105336B2}" type="presOf" srcId="{07047FD7-7509-4E32-836C-A1CA8CE829D2}" destId="{C92BB4CD-DC93-4F89-8AF7-5281819A4A80}" srcOrd="0" destOrd="0" presId="urn:microsoft.com/office/officeart/2005/8/layout/lProcess1"/>
    <dgm:cxn modelId="{78BE7504-57FB-4CD1-A284-5BFD6B13606C}" type="presOf" srcId="{B72061DA-3744-4AF1-B8BC-47C8B3F4F933}" destId="{72C9B5D3-28B8-4B01-86A0-472AC985EAA6}" srcOrd="0" destOrd="0" presId="urn:microsoft.com/office/officeart/2005/8/layout/lProcess1"/>
    <dgm:cxn modelId="{11D94CC5-AD46-4BEF-96C6-BEB037E75246}" type="presOf" srcId="{9152A8F0-605E-429F-BC09-0BBBF2AA98C6}" destId="{D5421FF0-28F7-44E9-9368-5EADBA5E8F14}" srcOrd="0" destOrd="0" presId="urn:microsoft.com/office/officeart/2005/8/layout/lProcess1"/>
    <dgm:cxn modelId="{CE731E85-B077-419F-8BB3-8D2C2622D315}" type="presOf" srcId="{36E0E8C6-925F-49D7-A518-4023944DEA8A}" destId="{138A45A2-914A-4B3A-B180-213B5CF34DD1}" srcOrd="0" destOrd="0" presId="urn:microsoft.com/office/officeart/2005/8/layout/lProcess1"/>
    <dgm:cxn modelId="{45783C18-A87E-4D6B-A7AD-8161819BEC87}" srcId="{F825D465-A1A8-4FC0-B0A0-4B234FFD579D}" destId="{91933142-3288-4A4B-92E8-43865134F1C1}" srcOrd="0" destOrd="0" parTransId="{69FC2556-3782-4DB5-869C-F11CBEF29F64}" sibTransId="{171CD909-0B9F-4B9D-865F-B54895FB1750}"/>
    <dgm:cxn modelId="{347BF853-E9A0-4B8A-9522-6C5A53E53753}" type="presOf" srcId="{9D35C8B7-B8AE-49D4-8870-5D6F5074AF94}" destId="{F6C3E3FA-2DD1-4362-AEB8-E2D149D137BF}" srcOrd="0" destOrd="0" presId="urn:microsoft.com/office/officeart/2005/8/layout/lProcess1"/>
    <dgm:cxn modelId="{74F29761-4B3D-459E-833F-97382AE65FBA}" srcId="{F825D465-A1A8-4FC0-B0A0-4B234FFD579D}" destId="{D66057BE-7FAF-4551-83FC-0400D9B56EDC}" srcOrd="1" destOrd="0" parTransId="{246DFC35-4460-4147-9D32-578AA06B2C17}" sibTransId="{88F2136F-31BF-43C4-8DEC-FE299143FD13}"/>
    <dgm:cxn modelId="{CA685F19-458D-414D-A4F5-C966A011FB40}" type="presOf" srcId="{91933142-3288-4A4B-92E8-43865134F1C1}" destId="{F7B1128D-F52B-4318-AA3B-ADD05C914055}" srcOrd="0" destOrd="0" presId="urn:microsoft.com/office/officeart/2005/8/layout/lProcess1"/>
    <dgm:cxn modelId="{B8A4DD42-13DB-4D2A-9DD6-7A97F060DD9D}" srcId="{D66057BE-7FAF-4551-83FC-0400D9B56EDC}" destId="{F9520484-FEC5-4875-B528-EBC4786718E9}" srcOrd="2" destOrd="0" parTransId="{DDA75B59-7AF7-49FF-A894-535FC12A64FE}" sibTransId="{48AEDCCE-1C93-470B-9DDF-8E38EAAC0BC8}"/>
    <dgm:cxn modelId="{307D66BB-C11F-4339-AB8A-8CC4A3CFCF30}" type="presOf" srcId="{D66057BE-7FAF-4551-83FC-0400D9B56EDC}" destId="{ADD1FC7D-85E1-4941-AF48-C2204DA9948E}" srcOrd="0" destOrd="0" presId="urn:microsoft.com/office/officeart/2005/8/layout/lProcess1"/>
    <dgm:cxn modelId="{6C356386-DC00-4D2C-8E64-F1921BC88727}" srcId="{91933142-3288-4A4B-92E8-43865134F1C1}" destId="{B72061DA-3744-4AF1-B8BC-47C8B3F4F933}" srcOrd="1" destOrd="0" parTransId="{DAC497B8-BBBF-4005-A35E-7880CF5C9ED5}" sibTransId="{9D35C8B7-B8AE-49D4-8870-5D6F5074AF94}"/>
    <dgm:cxn modelId="{72C3E357-010D-4FD2-B617-41A8046A0896}" type="presOf" srcId="{8945E90F-AFB4-4556-825C-FCC145C55C49}" destId="{CA4869D3-F6EB-4287-BDD7-A072E0FAEA13}" srcOrd="0" destOrd="0" presId="urn:microsoft.com/office/officeart/2005/8/layout/lProcess1"/>
    <dgm:cxn modelId="{91ADEA32-1263-485E-A282-4D15EC316AE2}" type="presOf" srcId="{67C7CC24-BDCA-46AF-904A-7FA7BB87E4CC}" destId="{EE1B4CDD-5D35-4485-BB0E-1944B0C558E6}" srcOrd="0" destOrd="0" presId="urn:microsoft.com/office/officeart/2005/8/layout/lProcess1"/>
    <dgm:cxn modelId="{55506E26-5FE1-4C1C-9E53-C53E4B6CFBB9}" type="presOf" srcId="{F825D465-A1A8-4FC0-B0A0-4B234FFD579D}" destId="{36626BAE-DF16-49A9-876D-756C1807C86D}" srcOrd="0" destOrd="0" presId="urn:microsoft.com/office/officeart/2005/8/layout/lProcess1"/>
    <dgm:cxn modelId="{0372F19A-F677-4E5F-A976-AECEB6C678E8}" srcId="{91933142-3288-4A4B-92E8-43865134F1C1}" destId="{9152A8F0-605E-429F-BC09-0BBBF2AA98C6}" srcOrd="0" destOrd="0" parTransId="{667AD2A7-3FCF-40D5-B623-18870C5C44E4}" sibTransId="{67C7CC24-BDCA-46AF-904A-7FA7BB87E4CC}"/>
    <dgm:cxn modelId="{6D55F991-C7F4-4DD9-8D0C-6FBB70D4E7C0}" type="presOf" srcId="{667AD2A7-3FCF-40D5-B623-18870C5C44E4}" destId="{C3D3E50E-92D2-4106-B948-346E23F6D649}" srcOrd="0" destOrd="0" presId="urn:microsoft.com/office/officeart/2005/8/layout/lProcess1"/>
    <dgm:cxn modelId="{99125E70-9AEF-47EB-AA03-D47351E5740B}" type="presOf" srcId="{01697F69-AC1C-45AE-B3DB-E83E939EEBCE}" destId="{2D706A99-DCB3-430D-8389-A2C4096DF6F5}" srcOrd="0" destOrd="0" presId="urn:microsoft.com/office/officeart/2005/8/layout/lProcess1"/>
    <dgm:cxn modelId="{86AF838E-743F-4AE5-A904-A4883EBD39E6}" type="presOf" srcId="{7A5BC5E8-CF56-496D-9A08-2E32C0479DEA}" destId="{9242CD6A-5E63-40D7-B781-3E903EF73868}" srcOrd="0" destOrd="0" presId="urn:microsoft.com/office/officeart/2005/8/layout/lProcess1"/>
    <dgm:cxn modelId="{A27BE3D3-A3C5-424C-8288-48222A7AD101}" srcId="{91933142-3288-4A4B-92E8-43865134F1C1}" destId="{27C604AD-E89F-42E4-ABC1-550DA6AF6D24}" srcOrd="2" destOrd="0" parTransId="{A8515D44-2D7D-4177-A673-75C53D4F8539}" sibTransId="{F99431B3-0582-470F-8ECD-44F80D36A623}"/>
    <dgm:cxn modelId="{A2561F8C-C857-4787-A31B-83F9637B7DD5}" srcId="{D66057BE-7FAF-4551-83FC-0400D9B56EDC}" destId="{01697F69-AC1C-45AE-B3DB-E83E939EEBCE}" srcOrd="0" destOrd="0" parTransId="{8945E90F-AFB4-4556-825C-FCC145C55C49}" sibTransId="{7A5BC5E8-CF56-496D-9A08-2E32C0479DEA}"/>
    <dgm:cxn modelId="{3BA665AC-CCF6-477F-B029-175F3C320F68}" srcId="{D66057BE-7FAF-4551-83FC-0400D9B56EDC}" destId="{36E0E8C6-925F-49D7-A518-4023944DEA8A}" srcOrd="1" destOrd="0" parTransId="{9CED9C90-9D50-4E7E-AAB1-E109D3815C1F}" sibTransId="{07047FD7-7509-4E32-836C-A1CA8CE829D2}"/>
    <dgm:cxn modelId="{5659CC04-AB6A-4685-ACAA-CC64FF8512DC}" type="presOf" srcId="{F9520484-FEC5-4875-B528-EBC4786718E9}" destId="{32793126-7333-4534-B552-BAAC854FE5E2}" srcOrd="0" destOrd="0" presId="urn:microsoft.com/office/officeart/2005/8/layout/lProcess1"/>
    <dgm:cxn modelId="{F4B63E0D-9F03-45EF-946E-A4663615DF82}" type="presOf" srcId="{27C604AD-E89F-42E4-ABC1-550DA6AF6D24}" destId="{221342B8-4A1F-4D21-A29A-7C80AB5D39EC}" srcOrd="0" destOrd="0" presId="urn:microsoft.com/office/officeart/2005/8/layout/lProcess1"/>
    <dgm:cxn modelId="{DAC7088A-8656-482E-9B4C-D00E31EF4501}" type="presParOf" srcId="{36626BAE-DF16-49A9-876D-756C1807C86D}" destId="{EDF5AC3B-FF1A-4E01-8E06-E9AFF1881CC9}" srcOrd="0" destOrd="0" presId="urn:microsoft.com/office/officeart/2005/8/layout/lProcess1"/>
    <dgm:cxn modelId="{2C2D8E7C-0426-4E5B-816F-0721350F11B3}" type="presParOf" srcId="{EDF5AC3B-FF1A-4E01-8E06-E9AFF1881CC9}" destId="{F7B1128D-F52B-4318-AA3B-ADD05C914055}" srcOrd="0" destOrd="0" presId="urn:microsoft.com/office/officeart/2005/8/layout/lProcess1"/>
    <dgm:cxn modelId="{595FFD73-9C5F-42D3-B665-FF4B148691CF}" type="presParOf" srcId="{EDF5AC3B-FF1A-4E01-8E06-E9AFF1881CC9}" destId="{C3D3E50E-92D2-4106-B948-346E23F6D649}" srcOrd="1" destOrd="0" presId="urn:microsoft.com/office/officeart/2005/8/layout/lProcess1"/>
    <dgm:cxn modelId="{643A5ECA-99E2-4F16-8A96-01DA4472F0AD}" type="presParOf" srcId="{EDF5AC3B-FF1A-4E01-8E06-E9AFF1881CC9}" destId="{D5421FF0-28F7-44E9-9368-5EADBA5E8F14}" srcOrd="2" destOrd="0" presId="urn:microsoft.com/office/officeart/2005/8/layout/lProcess1"/>
    <dgm:cxn modelId="{A64B299C-0E9B-4B40-B214-498F23323D7B}" type="presParOf" srcId="{EDF5AC3B-FF1A-4E01-8E06-E9AFF1881CC9}" destId="{EE1B4CDD-5D35-4485-BB0E-1944B0C558E6}" srcOrd="3" destOrd="0" presId="urn:microsoft.com/office/officeart/2005/8/layout/lProcess1"/>
    <dgm:cxn modelId="{6B4DB36B-108A-4E53-8E61-BC95FDC80BC7}" type="presParOf" srcId="{EDF5AC3B-FF1A-4E01-8E06-E9AFF1881CC9}" destId="{72C9B5D3-28B8-4B01-86A0-472AC985EAA6}" srcOrd="4" destOrd="0" presId="urn:microsoft.com/office/officeart/2005/8/layout/lProcess1"/>
    <dgm:cxn modelId="{F6812213-CD6C-4294-BA56-358EE71F91CC}" type="presParOf" srcId="{EDF5AC3B-FF1A-4E01-8E06-E9AFF1881CC9}" destId="{F6C3E3FA-2DD1-4362-AEB8-E2D149D137BF}" srcOrd="5" destOrd="0" presId="urn:microsoft.com/office/officeart/2005/8/layout/lProcess1"/>
    <dgm:cxn modelId="{BC870EC6-CBB5-4D20-92EA-4A20B580027F}" type="presParOf" srcId="{EDF5AC3B-FF1A-4E01-8E06-E9AFF1881CC9}" destId="{221342B8-4A1F-4D21-A29A-7C80AB5D39EC}" srcOrd="6" destOrd="0" presId="urn:microsoft.com/office/officeart/2005/8/layout/lProcess1"/>
    <dgm:cxn modelId="{C6B578EA-9041-4858-A913-082AE4DF90A3}" type="presParOf" srcId="{36626BAE-DF16-49A9-876D-756C1807C86D}" destId="{FEBA4829-0539-40D4-9338-6529CEEAFAE3}" srcOrd="1" destOrd="0" presId="urn:microsoft.com/office/officeart/2005/8/layout/lProcess1"/>
    <dgm:cxn modelId="{B6A6E373-0B74-4694-8FF7-BAE966F8C89E}" type="presParOf" srcId="{36626BAE-DF16-49A9-876D-756C1807C86D}" destId="{391F7F48-2255-4D41-9FFE-930880C61732}" srcOrd="2" destOrd="0" presId="urn:microsoft.com/office/officeart/2005/8/layout/lProcess1"/>
    <dgm:cxn modelId="{2A7058BD-F4B6-4364-878E-C65893DEF2DC}" type="presParOf" srcId="{391F7F48-2255-4D41-9FFE-930880C61732}" destId="{ADD1FC7D-85E1-4941-AF48-C2204DA9948E}" srcOrd="0" destOrd="0" presId="urn:microsoft.com/office/officeart/2005/8/layout/lProcess1"/>
    <dgm:cxn modelId="{0EC37029-B91F-403F-A76C-B6026DF5C7B6}" type="presParOf" srcId="{391F7F48-2255-4D41-9FFE-930880C61732}" destId="{CA4869D3-F6EB-4287-BDD7-A072E0FAEA13}" srcOrd="1" destOrd="0" presId="urn:microsoft.com/office/officeart/2005/8/layout/lProcess1"/>
    <dgm:cxn modelId="{A4BFEE63-F233-4646-9447-E65B432C1CA3}" type="presParOf" srcId="{391F7F48-2255-4D41-9FFE-930880C61732}" destId="{2D706A99-DCB3-430D-8389-A2C4096DF6F5}" srcOrd="2" destOrd="0" presId="urn:microsoft.com/office/officeart/2005/8/layout/lProcess1"/>
    <dgm:cxn modelId="{FCD457EA-001E-4062-ABEE-27BC41749932}" type="presParOf" srcId="{391F7F48-2255-4D41-9FFE-930880C61732}" destId="{9242CD6A-5E63-40D7-B781-3E903EF73868}" srcOrd="3" destOrd="0" presId="urn:microsoft.com/office/officeart/2005/8/layout/lProcess1"/>
    <dgm:cxn modelId="{3BABBF49-2F18-4655-A6BF-CFC4F79854A6}" type="presParOf" srcId="{391F7F48-2255-4D41-9FFE-930880C61732}" destId="{138A45A2-914A-4B3A-B180-213B5CF34DD1}" srcOrd="4" destOrd="0" presId="urn:microsoft.com/office/officeart/2005/8/layout/lProcess1"/>
    <dgm:cxn modelId="{11855870-A2A7-45A2-B6E4-4A6DDB0E7A97}" type="presParOf" srcId="{391F7F48-2255-4D41-9FFE-930880C61732}" destId="{C92BB4CD-DC93-4F89-8AF7-5281819A4A80}" srcOrd="5" destOrd="0" presId="urn:microsoft.com/office/officeart/2005/8/layout/lProcess1"/>
    <dgm:cxn modelId="{6545D038-AE5B-4B2F-89EF-5D93CA1E3F90}" type="presParOf" srcId="{391F7F48-2255-4D41-9FFE-930880C61732}" destId="{32793126-7333-4534-B552-BAAC854FE5E2}" srcOrd="6" destOrd="0" presId="urn:microsoft.com/office/officeart/2005/8/layout/l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25D465-A1A8-4FC0-B0A0-4B234FFD579D}"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zh-CN" altLang="en-US"/>
        </a:p>
      </dgm:t>
    </dgm:pt>
    <dgm:pt modelId="{91933142-3288-4A4B-92E8-43865134F1C1}">
      <dgm:prSet phldrT="[文本]" custT="1"/>
      <dgm:spPr/>
      <dgm:t>
        <a:bodyPr/>
        <a:lstStyle/>
        <a:p>
          <a:r>
            <a:rPr lang="zh-CN" altLang="en-US" sz="3200" dirty="0" smtClean="0">
              <a:sym typeface="Symbol" pitchFamily="18" charset="2"/>
            </a:rPr>
            <a:t>所用依赖</a:t>
          </a:r>
          <a:endParaRPr lang="zh-CN" altLang="en-US" sz="3200" dirty="0"/>
        </a:p>
      </dgm:t>
    </dgm:pt>
    <dgm:pt modelId="{69FC2556-3782-4DB5-869C-F11CBEF29F64}" type="parTrans" cxnId="{45783C18-A87E-4D6B-A7AD-8161819BEC87}">
      <dgm:prSet/>
      <dgm:spPr/>
      <dgm:t>
        <a:bodyPr/>
        <a:lstStyle/>
        <a:p>
          <a:endParaRPr lang="zh-CN" altLang="en-US"/>
        </a:p>
      </dgm:t>
    </dgm:pt>
    <dgm:pt modelId="{171CD909-0B9F-4B9D-865F-B54895FB1750}" type="sibTrans" cxnId="{45783C18-A87E-4D6B-A7AD-8161819BEC87}">
      <dgm:prSet/>
      <dgm:spPr/>
      <dgm:t>
        <a:bodyPr/>
        <a:lstStyle/>
        <a:p>
          <a:endParaRPr lang="zh-CN" altLang="en-US"/>
        </a:p>
      </dgm:t>
    </dgm:pt>
    <dgm:pt modelId="{9152A8F0-605E-429F-BC09-0BBBF2AA98C6}">
      <dgm:prSet phldrT="[文本]" custT="1"/>
      <dgm:spPr/>
      <dgm:t>
        <a:bodyPr/>
        <a:lstStyle/>
        <a:p>
          <a:r>
            <a:rPr lang="en-US" altLang="zh-CN" sz="2000" dirty="0" smtClean="0"/>
            <a:t>A</a:t>
          </a:r>
          <a:r>
            <a:rPr lang="en-US" altLang="zh-CN" sz="2000" dirty="0" smtClean="0">
              <a:sym typeface="Symbol" pitchFamily="18" charset="2"/>
            </a:rPr>
            <a:t>E</a:t>
          </a:r>
          <a:endParaRPr lang="zh-CN" altLang="en-US" sz="2000" dirty="0"/>
        </a:p>
      </dgm:t>
    </dgm:pt>
    <dgm:pt modelId="{667AD2A7-3FCF-40D5-B623-18870C5C44E4}" type="parTrans" cxnId="{0372F19A-F677-4E5F-A976-AECEB6C678E8}">
      <dgm:prSet/>
      <dgm:spPr/>
      <dgm:t>
        <a:bodyPr/>
        <a:lstStyle/>
        <a:p>
          <a:endParaRPr lang="zh-CN" altLang="en-US"/>
        </a:p>
      </dgm:t>
    </dgm:pt>
    <dgm:pt modelId="{67C7CC24-BDCA-46AF-904A-7FA7BB87E4CC}" type="sibTrans" cxnId="{0372F19A-F677-4E5F-A976-AECEB6C678E8}">
      <dgm:prSet/>
      <dgm:spPr/>
      <dgm:t>
        <a:bodyPr/>
        <a:lstStyle/>
        <a:p>
          <a:endParaRPr lang="zh-CN" altLang="en-US"/>
        </a:p>
      </dgm:t>
    </dgm:pt>
    <dgm:pt modelId="{B72061DA-3744-4AF1-B8BC-47C8B3F4F933}">
      <dgm:prSet phldrT="[文本]" custT="1"/>
      <dgm:spPr/>
      <dgm:t>
        <a:bodyPr/>
        <a:lstStyle/>
        <a:p>
          <a:r>
            <a:rPr lang="en-US" altLang="zh-CN" sz="2000" dirty="0" smtClean="0"/>
            <a:t>BE</a:t>
          </a:r>
          <a:r>
            <a:rPr lang="en-US" altLang="zh-CN" sz="2000" dirty="0" smtClean="0">
              <a:sym typeface="Symbol" pitchFamily="18" charset="2"/>
            </a:rPr>
            <a:t>AG</a:t>
          </a:r>
          <a:endParaRPr lang="zh-CN" altLang="en-US" sz="2000" dirty="0"/>
        </a:p>
      </dgm:t>
    </dgm:pt>
    <dgm:pt modelId="{DAC497B8-BBBF-4005-A35E-7880CF5C9ED5}" type="parTrans" cxnId="{6C356386-DC00-4D2C-8E64-F1921BC88727}">
      <dgm:prSet/>
      <dgm:spPr/>
      <dgm:t>
        <a:bodyPr/>
        <a:lstStyle/>
        <a:p>
          <a:endParaRPr lang="zh-CN" altLang="en-US"/>
        </a:p>
      </dgm:t>
    </dgm:pt>
    <dgm:pt modelId="{9D35C8B7-B8AE-49D4-8870-5D6F5074AF94}" type="sibTrans" cxnId="{6C356386-DC00-4D2C-8E64-F1921BC88727}">
      <dgm:prSet/>
      <dgm:spPr/>
      <dgm:t>
        <a:bodyPr/>
        <a:lstStyle/>
        <a:p>
          <a:endParaRPr lang="zh-CN" altLang="en-US"/>
        </a:p>
      </dgm:t>
    </dgm:pt>
    <dgm:pt modelId="{D66057BE-7FAF-4551-83FC-0400D9B56EDC}">
      <dgm:prSet phldrT="[文本]" custT="1"/>
      <dgm:spPr>
        <a:blipFill>
          <a:blip xmlns:r="http://schemas.openxmlformats.org/officeDocument/2006/relationships" r:embed="rId1"/>
          <a:stretch>
            <a:fillRect/>
          </a:stretch>
        </a:blipFill>
      </dgm:spPr>
      <dgm:t>
        <a:bodyPr/>
        <a:lstStyle/>
        <a:p>
          <a:r>
            <a:rPr lang="zh-CN" altLang="en-US">
              <a:noFill/>
            </a:rPr>
            <a:t> </a:t>
          </a:r>
        </a:p>
      </dgm:t>
    </dgm:pt>
    <dgm:pt modelId="{246DFC35-4460-4147-9D32-578AA06B2C17}" type="parTrans" cxnId="{74F29761-4B3D-459E-833F-97382AE65FBA}">
      <dgm:prSet/>
      <dgm:spPr/>
      <dgm:t>
        <a:bodyPr/>
        <a:lstStyle/>
        <a:p>
          <a:endParaRPr lang="zh-CN" altLang="en-US"/>
        </a:p>
      </dgm:t>
    </dgm:pt>
    <dgm:pt modelId="{88F2136F-31BF-43C4-8DEC-FE299143FD13}" type="sibTrans" cxnId="{74F29761-4B3D-459E-833F-97382AE65FBA}">
      <dgm:prSet/>
      <dgm:spPr/>
      <dgm:t>
        <a:bodyPr/>
        <a:lstStyle/>
        <a:p>
          <a:endParaRPr lang="zh-CN" altLang="en-US"/>
        </a:p>
      </dgm:t>
    </dgm:pt>
    <dgm:pt modelId="{01697F69-AC1C-45AE-B3DB-E83E939EEBCE}">
      <dgm:prSet phldrT="[文本]" custT="1"/>
      <dgm:spPr/>
      <dgm:t>
        <a:bodyPr/>
        <a:lstStyle/>
        <a:p>
          <a:r>
            <a:rPr lang="en-US" altLang="zh-CN" sz="2000" dirty="0" smtClean="0"/>
            <a:t>ABE</a:t>
          </a:r>
          <a:endParaRPr lang="zh-CN" altLang="en-US" sz="2000" dirty="0"/>
        </a:p>
      </dgm:t>
    </dgm:pt>
    <dgm:pt modelId="{8945E90F-AFB4-4556-825C-FCC145C55C49}" type="parTrans" cxnId="{A2561F8C-C857-4787-A31B-83F9637B7DD5}">
      <dgm:prSet/>
      <dgm:spPr/>
      <dgm:t>
        <a:bodyPr/>
        <a:lstStyle/>
        <a:p>
          <a:endParaRPr lang="zh-CN" altLang="en-US"/>
        </a:p>
      </dgm:t>
    </dgm:pt>
    <dgm:pt modelId="{7A5BC5E8-CF56-496D-9A08-2E32C0479DEA}" type="sibTrans" cxnId="{A2561F8C-C857-4787-A31B-83F9637B7DD5}">
      <dgm:prSet/>
      <dgm:spPr/>
      <dgm:t>
        <a:bodyPr/>
        <a:lstStyle/>
        <a:p>
          <a:endParaRPr lang="zh-CN" altLang="en-US"/>
        </a:p>
      </dgm:t>
    </dgm:pt>
    <dgm:pt modelId="{36E0E8C6-925F-49D7-A518-4023944DEA8A}">
      <dgm:prSet phldrT="[文本]" custT="1"/>
      <dgm:spPr/>
      <dgm:t>
        <a:bodyPr/>
        <a:lstStyle/>
        <a:p>
          <a:r>
            <a:rPr lang="en-US" altLang="zh-CN" sz="2000" dirty="0" smtClean="0">
              <a:sym typeface="Symbol" pitchFamily="18" charset="2"/>
            </a:rPr>
            <a:t>ABEG</a:t>
          </a:r>
          <a:endParaRPr lang="zh-CN" altLang="en-US" sz="2000" dirty="0"/>
        </a:p>
      </dgm:t>
    </dgm:pt>
    <dgm:pt modelId="{9CED9C90-9D50-4E7E-AAB1-E109D3815C1F}" type="parTrans" cxnId="{3BA665AC-CCF6-477F-B029-175F3C320F68}">
      <dgm:prSet/>
      <dgm:spPr/>
      <dgm:t>
        <a:bodyPr/>
        <a:lstStyle/>
        <a:p>
          <a:endParaRPr lang="zh-CN" altLang="en-US"/>
        </a:p>
      </dgm:t>
    </dgm:pt>
    <dgm:pt modelId="{07047FD7-7509-4E32-836C-A1CA8CE829D2}" type="sibTrans" cxnId="{3BA665AC-CCF6-477F-B029-175F3C320F68}">
      <dgm:prSet/>
      <dgm:spPr/>
      <dgm:t>
        <a:bodyPr/>
        <a:lstStyle/>
        <a:p>
          <a:endParaRPr lang="zh-CN" altLang="en-US"/>
        </a:p>
      </dgm:t>
    </dgm:pt>
    <dgm:pt modelId="{27C604AD-E89F-42E4-ABC1-550DA6AF6D24}">
      <dgm:prSet phldrT="[文本]" custT="1"/>
      <dgm:spPr/>
      <dgm:t>
        <a:bodyPr/>
        <a:lstStyle/>
        <a:p>
          <a:r>
            <a:rPr lang="en-US" altLang="zh-CN" sz="2000" dirty="0" smtClean="0">
              <a:sym typeface="Symbol" pitchFamily="18" charset="2"/>
            </a:rPr>
            <a:t>GD</a:t>
          </a:r>
          <a:endParaRPr lang="zh-CN" altLang="en-US" sz="2000" dirty="0"/>
        </a:p>
      </dgm:t>
    </dgm:pt>
    <dgm:pt modelId="{A8515D44-2D7D-4177-A673-75C53D4F8539}" type="parTrans" cxnId="{A27BE3D3-A3C5-424C-8288-48222A7AD101}">
      <dgm:prSet/>
      <dgm:spPr/>
      <dgm:t>
        <a:bodyPr/>
        <a:lstStyle/>
        <a:p>
          <a:endParaRPr lang="zh-CN" altLang="en-US"/>
        </a:p>
      </dgm:t>
    </dgm:pt>
    <dgm:pt modelId="{F99431B3-0582-470F-8ECD-44F80D36A623}" type="sibTrans" cxnId="{A27BE3D3-A3C5-424C-8288-48222A7AD101}">
      <dgm:prSet/>
      <dgm:spPr/>
      <dgm:t>
        <a:bodyPr/>
        <a:lstStyle/>
        <a:p>
          <a:endParaRPr lang="zh-CN" altLang="en-US"/>
        </a:p>
      </dgm:t>
    </dgm:pt>
    <dgm:pt modelId="{F9520484-FEC5-4875-B528-EBC4786718E9}">
      <dgm:prSet phldrT="[文本]" custT="1"/>
      <dgm:spPr/>
      <dgm:t>
        <a:bodyPr/>
        <a:lstStyle/>
        <a:p>
          <a:r>
            <a:rPr lang="en-US" altLang="zh-CN" sz="2000" dirty="0" smtClean="0">
              <a:sym typeface="Symbol" pitchFamily="18" charset="2"/>
            </a:rPr>
            <a:t>ABEGD</a:t>
          </a:r>
          <a:endParaRPr lang="zh-CN" altLang="en-US" sz="2000" dirty="0"/>
        </a:p>
      </dgm:t>
    </dgm:pt>
    <dgm:pt modelId="{DDA75B59-7AF7-49FF-A894-535FC12A64FE}" type="parTrans" cxnId="{B8A4DD42-13DB-4D2A-9DD6-7A97F060DD9D}">
      <dgm:prSet/>
      <dgm:spPr/>
      <dgm:t>
        <a:bodyPr/>
        <a:lstStyle/>
        <a:p>
          <a:endParaRPr lang="zh-CN" altLang="en-US"/>
        </a:p>
      </dgm:t>
    </dgm:pt>
    <dgm:pt modelId="{48AEDCCE-1C93-470B-9DDF-8E38EAAC0BC8}" type="sibTrans" cxnId="{B8A4DD42-13DB-4D2A-9DD6-7A97F060DD9D}">
      <dgm:prSet/>
      <dgm:spPr/>
      <dgm:t>
        <a:bodyPr/>
        <a:lstStyle/>
        <a:p>
          <a:endParaRPr lang="zh-CN" altLang="en-US"/>
        </a:p>
      </dgm:t>
    </dgm:pt>
    <dgm:pt modelId="{36626BAE-DF16-49A9-876D-756C1807C86D}" type="pres">
      <dgm:prSet presAssocID="{F825D465-A1A8-4FC0-B0A0-4B234FFD579D}" presName="Name0" presStyleCnt="0">
        <dgm:presLayoutVars>
          <dgm:dir/>
          <dgm:animLvl val="lvl"/>
          <dgm:resizeHandles val="exact"/>
        </dgm:presLayoutVars>
      </dgm:prSet>
      <dgm:spPr/>
    </dgm:pt>
    <dgm:pt modelId="{EDF5AC3B-FF1A-4E01-8E06-E9AFF1881CC9}" type="pres">
      <dgm:prSet presAssocID="{91933142-3288-4A4B-92E8-43865134F1C1}" presName="vertFlow" presStyleCnt="0"/>
      <dgm:spPr/>
    </dgm:pt>
    <dgm:pt modelId="{F7B1128D-F52B-4318-AA3B-ADD05C914055}" type="pres">
      <dgm:prSet presAssocID="{91933142-3288-4A4B-92E8-43865134F1C1}" presName="header" presStyleLbl="node1" presStyleIdx="0" presStyleCnt="2"/>
      <dgm:spPr/>
      <dgm:t>
        <a:bodyPr/>
        <a:lstStyle/>
        <a:p>
          <a:endParaRPr lang="zh-CN" altLang="en-US"/>
        </a:p>
      </dgm:t>
    </dgm:pt>
    <dgm:pt modelId="{C3D3E50E-92D2-4106-B948-346E23F6D649}" type="pres">
      <dgm:prSet presAssocID="{667AD2A7-3FCF-40D5-B623-18870C5C44E4}" presName="parTrans" presStyleLbl="sibTrans2D1" presStyleIdx="0" presStyleCnt="6"/>
      <dgm:spPr/>
    </dgm:pt>
    <dgm:pt modelId="{D5421FF0-28F7-44E9-9368-5EADBA5E8F14}" type="pres">
      <dgm:prSet presAssocID="{9152A8F0-605E-429F-BC09-0BBBF2AA98C6}" presName="child" presStyleLbl="alignAccFollowNode1" presStyleIdx="0" presStyleCnt="6">
        <dgm:presLayoutVars>
          <dgm:chMax val="0"/>
          <dgm:bulletEnabled val="1"/>
        </dgm:presLayoutVars>
      </dgm:prSet>
      <dgm:spPr/>
      <dgm:t>
        <a:bodyPr/>
        <a:lstStyle/>
        <a:p>
          <a:endParaRPr lang="zh-CN" altLang="en-US"/>
        </a:p>
      </dgm:t>
    </dgm:pt>
    <dgm:pt modelId="{EE1B4CDD-5D35-4485-BB0E-1944B0C558E6}" type="pres">
      <dgm:prSet presAssocID="{67C7CC24-BDCA-46AF-904A-7FA7BB87E4CC}" presName="sibTrans" presStyleLbl="sibTrans2D1" presStyleIdx="1" presStyleCnt="6"/>
      <dgm:spPr/>
    </dgm:pt>
    <dgm:pt modelId="{72C9B5D3-28B8-4B01-86A0-472AC985EAA6}" type="pres">
      <dgm:prSet presAssocID="{B72061DA-3744-4AF1-B8BC-47C8B3F4F933}" presName="child" presStyleLbl="alignAccFollowNode1" presStyleIdx="1" presStyleCnt="6">
        <dgm:presLayoutVars>
          <dgm:chMax val="0"/>
          <dgm:bulletEnabled val="1"/>
        </dgm:presLayoutVars>
      </dgm:prSet>
      <dgm:spPr/>
      <dgm:t>
        <a:bodyPr/>
        <a:lstStyle/>
        <a:p>
          <a:endParaRPr lang="zh-CN" altLang="en-US"/>
        </a:p>
      </dgm:t>
    </dgm:pt>
    <dgm:pt modelId="{F6C3E3FA-2DD1-4362-AEB8-E2D149D137BF}" type="pres">
      <dgm:prSet presAssocID="{9D35C8B7-B8AE-49D4-8870-5D6F5074AF94}" presName="sibTrans" presStyleLbl="sibTrans2D1" presStyleIdx="2" presStyleCnt="6"/>
      <dgm:spPr/>
    </dgm:pt>
    <dgm:pt modelId="{221342B8-4A1F-4D21-A29A-7C80AB5D39EC}" type="pres">
      <dgm:prSet presAssocID="{27C604AD-E89F-42E4-ABC1-550DA6AF6D24}" presName="child" presStyleLbl="alignAccFollowNode1" presStyleIdx="2" presStyleCnt="6">
        <dgm:presLayoutVars>
          <dgm:chMax val="0"/>
          <dgm:bulletEnabled val="1"/>
        </dgm:presLayoutVars>
      </dgm:prSet>
      <dgm:spPr/>
      <dgm:t>
        <a:bodyPr/>
        <a:lstStyle/>
        <a:p>
          <a:endParaRPr lang="zh-CN" altLang="en-US"/>
        </a:p>
      </dgm:t>
    </dgm:pt>
    <dgm:pt modelId="{FEBA4829-0539-40D4-9338-6529CEEAFAE3}" type="pres">
      <dgm:prSet presAssocID="{91933142-3288-4A4B-92E8-43865134F1C1}" presName="hSp" presStyleCnt="0"/>
      <dgm:spPr/>
    </dgm:pt>
    <dgm:pt modelId="{391F7F48-2255-4D41-9FFE-930880C61732}" type="pres">
      <dgm:prSet presAssocID="{D66057BE-7FAF-4551-83FC-0400D9B56EDC}" presName="vertFlow" presStyleCnt="0"/>
      <dgm:spPr/>
    </dgm:pt>
    <dgm:pt modelId="{ADD1FC7D-85E1-4941-AF48-C2204DA9948E}" type="pres">
      <dgm:prSet presAssocID="{D66057BE-7FAF-4551-83FC-0400D9B56EDC}" presName="header" presStyleLbl="node1" presStyleIdx="1" presStyleCnt="2"/>
      <dgm:spPr/>
      <dgm:t>
        <a:bodyPr/>
        <a:lstStyle/>
        <a:p>
          <a:endParaRPr lang="zh-CN" altLang="en-US"/>
        </a:p>
      </dgm:t>
    </dgm:pt>
    <dgm:pt modelId="{CA4869D3-F6EB-4287-BDD7-A072E0FAEA13}" type="pres">
      <dgm:prSet presAssocID="{8945E90F-AFB4-4556-825C-FCC145C55C49}" presName="parTrans" presStyleLbl="sibTrans2D1" presStyleIdx="3" presStyleCnt="6"/>
      <dgm:spPr/>
    </dgm:pt>
    <dgm:pt modelId="{2D706A99-DCB3-430D-8389-A2C4096DF6F5}" type="pres">
      <dgm:prSet presAssocID="{01697F69-AC1C-45AE-B3DB-E83E939EEBCE}" presName="child" presStyleLbl="alignAccFollowNode1" presStyleIdx="3" presStyleCnt="6">
        <dgm:presLayoutVars>
          <dgm:chMax val="0"/>
          <dgm:bulletEnabled val="1"/>
        </dgm:presLayoutVars>
      </dgm:prSet>
      <dgm:spPr/>
      <dgm:t>
        <a:bodyPr/>
        <a:lstStyle/>
        <a:p>
          <a:endParaRPr lang="zh-CN" altLang="en-US"/>
        </a:p>
      </dgm:t>
    </dgm:pt>
    <dgm:pt modelId="{9242CD6A-5E63-40D7-B781-3E903EF73868}" type="pres">
      <dgm:prSet presAssocID="{7A5BC5E8-CF56-496D-9A08-2E32C0479DEA}" presName="sibTrans" presStyleLbl="sibTrans2D1" presStyleIdx="4" presStyleCnt="6"/>
      <dgm:spPr/>
    </dgm:pt>
    <dgm:pt modelId="{138A45A2-914A-4B3A-B180-213B5CF34DD1}" type="pres">
      <dgm:prSet presAssocID="{36E0E8C6-925F-49D7-A518-4023944DEA8A}" presName="child" presStyleLbl="alignAccFollowNode1" presStyleIdx="4" presStyleCnt="6">
        <dgm:presLayoutVars>
          <dgm:chMax val="0"/>
          <dgm:bulletEnabled val="1"/>
        </dgm:presLayoutVars>
      </dgm:prSet>
      <dgm:spPr/>
      <dgm:t>
        <a:bodyPr/>
        <a:lstStyle/>
        <a:p>
          <a:endParaRPr lang="zh-CN" altLang="en-US"/>
        </a:p>
      </dgm:t>
    </dgm:pt>
    <dgm:pt modelId="{C92BB4CD-DC93-4F89-8AF7-5281819A4A80}" type="pres">
      <dgm:prSet presAssocID="{07047FD7-7509-4E32-836C-A1CA8CE829D2}" presName="sibTrans" presStyleLbl="sibTrans2D1" presStyleIdx="5" presStyleCnt="6"/>
      <dgm:spPr/>
    </dgm:pt>
    <dgm:pt modelId="{32793126-7333-4534-B552-BAAC854FE5E2}" type="pres">
      <dgm:prSet presAssocID="{F9520484-FEC5-4875-B528-EBC4786718E9}" presName="child" presStyleLbl="alignAccFollowNode1" presStyleIdx="5" presStyleCnt="6">
        <dgm:presLayoutVars>
          <dgm:chMax val="0"/>
          <dgm:bulletEnabled val="1"/>
        </dgm:presLayoutVars>
      </dgm:prSet>
      <dgm:spPr/>
      <dgm:t>
        <a:bodyPr/>
        <a:lstStyle/>
        <a:p>
          <a:endParaRPr lang="zh-CN" altLang="en-US"/>
        </a:p>
      </dgm:t>
    </dgm:pt>
  </dgm:ptLst>
  <dgm:cxnLst>
    <dgm:cxn modelId="{825DB8B0-817F-44F8-A073-0A1D105336B2}" type="presOf" srcId="{07047FD7-7509-4E32-836C-A1CA8CE829D2}" destId="{C92BB4CD-DC93-4F89-8AF7-5281819A4A80}" srcOrd="0" destOrd="0" presId="urn:microsoft.com/office/officeart/2005/8/layout/lProcess1"/>
    <dgm:cxn modelId="{78BE7504-57FB-4CD1-A284-5BFD6B13606C}" type="presOf" srcId="{B72061DA-3744-4AF1-B8BC-47C8B3F4F933}" destId="{72C9B5D3-28B8-4B01-86A0-472AC985EAA6}" srcOrd="0" destOrd="0" presId="urn:microsoft.com/office/officeart/2005/8/layout/lProcess1"/>
    <dgm:cxn modelId="{11D94CC5-AD46-4BEF-96C6-BEB037E75246}" type="presOf" srcId="{9152A8F0-605E-429F-BC09-0BBBF2AA98C6}" destId="{D5421FF0-28F7-44E9-9368-5EADBA5E8F14}" srcOrd="0" destOrd="0" presId="urn:microsoft.com/office/officeart/2005/8/layout/lProcess1"/>
    <dgm:cxn modelId="{CE731E85-B077-419F-8BB3-8D2C2622D315}" type="presOf" srcId="{36E0E8C6-925F-49D7-A518-4023944DEA8A}" destId="{138A45A2-914A-4B3A-B180-213B5CF34DD1}" srcOrd="0" destOrd="0" presId="urn:microsoft.com/office/officeart/2005/8/layout/lProcess1"/>
    <dgm:cxn modelId="{45783C18-A87E-4D6B-A7AD-8161819BEC87}" srcId="{F825D465-A1A8-4FC0-B0A0-4B234FFD579D}" destId="{91933142-3288-4A4B-92E8-43865134F1C1}" srcOrd="0" destOrd="0" parTransId="{69FC2556-3782-4DB5-869C-F11CBEF29F64}" sibTransId="{171CD909-0B9F-4B9D-865F-B54895FB1750}"/>
    <dgm:cxn modelId="{347BF853-E9A0-4B8A-9522-6C5A53E53753}" type="presOf" srcId="{9D35C8B7-B8AE-49D4-8870-5D6F5074AF94}" destId="{F6C3E3FA-2DD1-4362-AEB8-E2D149D137BF}" srcOrd="0" destOrd="0" presId="urn:microsoft.com/office/officeart/2005/8/layout/lProcess1"/>
    <dgm:cxn modelId="{74F29761-4B3D-459E-833F-97382AE65FBA}" srcId="{F825D465-A1A8-4FC0-B0A0-4B234FFD579D}" destId="{D66057BE-7FAF-4551-83FC-0400D9B56EDC}" srcOrd="1" destOrd="0" parTransId="{246DFC35-4460-4147-9D32-578AA06B2C17}" sibTransId="{88F2136F-31BF-43C4-8DEC-FE299143FD13}"/>
    <dgm:cxn modelId="{CA685F19-458D-414D-A4F5-C966A011FB40}" type="presOf" srcId="{91933142-3288-4A4B-92E8-43865134F1C1}" destId="{F7B1128D-F52B-4318-AA3B-ADD05C914055}" srcOrd="0" destOrd="0" presId="urn:microsoft.com/office/officeart/2005/8/layout/lProcess1"/>
    <dgm:cxn modelId="{B8A4DD42-13DB-4D2A-9DD6-7A97F060DD9D}" srcId="{D66057BE-7FAF-4551-83FC-0400D9B56EDC}" destId="{F9520484-FEC5-4875-B528-EBC4786718E9}" srcOrd="2" destOrd="0" parTransId="{DDA75B59-7AF7-49FF-A894-535FC12A64FE}" sibTransId="{48AEDCCE-1C93-470B-9DDF-8E38EAAC0BC8}"/>
    <dgm:cxn modelId="{307D66BB-C11F-4339-AB8A-8CC4A3CFCF30}" type="presOf" srcId="{D66057BE-7FAF-4551-83FC-0400D9B56EDC}" destId="{ADD1FC7D-85E1-4941-AF48-C2204DA9948E}" srcOrd="0" destOrd="0" presId="urn:microsoft.com/office/officeart/2005/8/layout/lProcess1"/>
    <dgm:cxn modelId="{6C356386-DC00-4D2C-8E64-F1921BC88727}" srcId="{91933142-3288-4A4B-92E8-43865134F1C1}" destId="{B72061DA-3744-4AF1-B8BC-47C8B3F4F933}" srcOrd="1" destOrd="0" parTransId="{DAC497B8-BBBF-4005-A35E-7880CF5C9ED5}" sibTransId="{9D35C8B7-B8AE-49D4-8870-5D6F5074AF94}"/>
    <dgm:cxn modelId="{91ADEA32-1263-485E-A282-4D15EC316AE2}" type="presOf" srcId="{67C7CC24-BDCA-46AF-904A-7FA7BB87E4CC}" destId="{EE1B4CDD-5D35-4485-BB0E-1944B0C558E6}" srcOrd="0" destOrd="0" presId="urn:microsoft.com/office/officeart/2005/8/layout/lProcess1"/>
    <dgm:cxn modelId="{72C3E357-010D-4FD2-B617-41A8046A0896}" type="presOf" srcId="{8945E90F-AFB4-4556-825C-FCC145C55C49}" destId="{CA4869D3-F6EB-4287-BDD7-A072E0FAEA13}" srcOrd="0" destOrd="0" presId="urn:microsoft.com/office/officeart/2005/8/layout/lProcess1"/>
    <dgm:cxn modelId="{55506E26-5FE1-4C1C-9E53-C53E4B6CFBB9}" type="presOf" srcId="{F825D465-A1A8-4FC0-B0A0-4B234FFD579D}" destId="{36626BAE-DF16-49A9-876D-756C1807C86D}" srcOrd="0" destOrd="0" presId="urn:microsoft.com/office/officeart/2005/8/layout/lProcess1"/>
    <dgm:cxn modelId="{0372F19A-F677-4E5F-A976-AECEB6C678E8}" srcId="{91933142-3288-4A4B-92E8-43865134F1C1}" destId="{9152A8F0-605E-429F-BC09-0BBBF2AA98C6}" srcOrd="0" destOrd="0" parTransId="{667AD2A7-3FCF-40D5-B623-18870C5C44E4}" sibTransId="{67C7CC24-BDCA-46AF-904A-7FA7BB87E4CC}"/>
    <dgm:cxn modelId="{6D55F991-C7F4-4DD9-8D0C-6FBB70D4E7C0}" type="presOf" srcId="{667AD2A7-3FCF-40D5-B623-18870C5C44E4}" destId="{C3D3E50E-92D2-4106-B948-346E23F6D649}" srcOrd="0" destOrd="0" presId="urn:microsoft.com/office/officeart/2005/8/layout/lProcess1"/>
    <dgm:cxn modelId="{99125E70-9AEF-47EB-AA03-D47351E5740B}" type="presOf" srcId="{01697F69-AC1C-45AE-B3DB-E83E939EEBCE}" destId="{2D706A99-DCB3-430D-8389-A2C4096DF6F5}" srcOrd="0" destOrd="0" presId="urn:microsoft.com/office/officeart/2005/8/layout/lProcess1"/>
    <dgm:cxn modelId="{86AF838E-743F-4AE5-A904-A4883EBD39E6}" type="presOf" srcId="{7A5BC5E8-CF56-496D-9A08-2E32C0479DEA}" destId="{9242CD6A-5E63-40D7-B781-3E903EF73868}" srcOrd="0" destOrd="0" presId="urn:microsoft.com/office/officeart/2005/8/layout/lProcess1"/>
    <dgm:cxn modelId="{A27BE3D3-A3C5-424C-8288-48222A7AD101}" srcId="{91933142-3288-4A4B-92E8-43865134F1C1}" destId="{27C604AD-E89F-42E4-ABC1-550DA6AF6D24}" srcOrd="2" destOrd="0" parTransId="{A8515D44-2D7D-4177-A673-75C53D4F8539}" sibTransId="{F99431B3-0582-470F-8ECD-44F80D36A623}"/>
    <dgm:cxn modelId="{A2561F8C-C857-4787-A31B-83F9637B7DD5}" srcId="{D66057BE-7FAF-4551-83FC-0400D9B56EDC}" destId="{01697F69-AC1C-45AE-B3DB-E83E939EEBCE}" srcOrd="0" destOrd="0" parTransId="{8945E90F-AFB4-4556-825C-FCC145C55C49}" sibTransId="{7A5BC5E8-CF56-496D-9A08-2E32C0479DEA}"/>
    <dgm:cxn modelId="{3BA665AC-CCF6-477F-B029-175F3C320F68}" srcId="{D66057BE-7FAF-4551-83FC-0400D9B56EDC}" destId="{36E0E8C6-925F-49D7-A518-4023944DEA8A}" srcOrd="1" destOrd="0" parTransId="{9CED9C90-9D50-4E7E-AAB1-E109D3815C1F}" sibTransId="{07047FD7-7509-4E32-836C-A1CA8CE829D2}"/>
    <dgm:cxn modelId="{5659CC04-AB6A-4685-ACAA-CC64FF8512DC}" type="presOf" srcId="{F9520484-FEC5-4875-B528-EBC4786718E9}" destId="{32793126-7333-4534-B552-BAAC854FE5E2}" srcOrd="0" destOrd="0" presId="urn:microsoft.com/office/officeart/2005/8/layout/lProcess1"/>
    <dgm:cxn modelId="{F4B63E0D-9F03-45EF-946E-A4663615DF82}" type="presOf" srcId="{27C604AD-E89F-42E4-ABC1-550DA6AF6D24}" destId="{221342B8-4A1F-4D21-A29A-7C80AB5D39EC}" srcOrd="0" destOrd="0" presId="urn:microsoft.com/office/officeart/2005/8/layout/lProcess1"/>
    <dgm:cxn modelId="{DAC7088A-8656-482E-9B4C-D00E31EF4501}" type="presParOf" srcId="{36626BAE-DF16-49A9-876D-756C1807C86D}" destId="{EDF5AC3B-FF1A-4E01-8E06-E9AFF1881CC9}" srcOrd="0" destOrd="0" presId="urn:microsoft.com/office/officeart/2005/8/layout/lProcess1"/>
    <dgm:cxn modelId="{2C2D8E7C-0426-4E5B-816F-0721350F11B3}" type="presParOf" srcId="{EDF5AC3B-FF1A-4E01-8E06-E9AFF1881CC9}" destId="{F7B1128D-F52B-4318-AA3B-ADD05C914055}" srcOrd="0" destOrd="0" presId="urn:microsoft.com/office/officeart/2005/8/layout/lProcess1"/>
    <dgm:cxn modelId="{595FFD73-9C5F-42D3-B665-FF4B148691CF}" type="presParOf" srcId="{EDF5AC3B-FF1A-4E01-8E06-E9AFF1881CC9}" destId="{C3D3E50E-92D2-4106-B948-346E23F6D649}" srcOrd="1" destOrd="0" presId="urn:microsoft.com/office/officeart/2005/8/layout/lProcess1"/>
    <dgm:cxn modelId="{643A5ECA-99E2-4F16-8A96-01DA4472F0AD}" type="presParOf" srcId="{EDF5AC3B-FF1A-4E01-8E06-E9AFF1881CC9}" destId="{D5421FF0-28F7-44E9-9368-5EADBA5E8F14}" srcOrd="2" destOrd="0" presId="urn:microsoft.com/office/officeart/2005/8/layout/lProcess1"/>
    <dgm:cxn modelId="{A64B299C-0E9B-4B40-B214-498F23323D7B}" type="presParOf" srcId="{EDF5AC3B-FF1A-4E01-8E06-E9AFF1881CC9}" destId="{EE1B4CDD-5D35-4485-BB0E-1944B0C558E6}" srcOrd="3" destOrd="0" presId="urn:microsoft.com/office/officeart/2005/8/layout/lProcess1"/>
    <dgm:cxn modelId="{6B4DB36B-108A-4E53-8E61-BC95FDC80BC7}" type="presParOf" srcId="{EDF5AC3B-FF1A-4E01-8E06-E9AFF1881CC9}" destId="{72C9B5D3-28B8-4B01-86A0-472AC985EAA6}" srcOrd="4" destOrd="0" presId="urn:microsoft.com/office/officeart/2005/8/layout/lProcess1"/>
    <dgm:cxn modelId="{F6812213-CD6C-4294-BA56-358EE71F91CC}" type="presParOf" srcId="{EDF5AC3B-FF1A-4E01-8E06-E9AFF1881CC9}" destId="{F6C3E3FA-2DD1-4362-AEB8-E2D149D137BF}" srcOrd="5" destOrd="0" presId="urn:microsoft.com/office/officeart/2005/8/layout/lProcess1"/>
    <dgm:cxn modelId="{BC870EC6-CBB5-4D20-92EA-4A20B580027F}" type="presParOf" srcId="{EDF5AC3B-FF1A-4E01-8E06-E9AFF1881CC9}" destId="{221342B8-4A1F-4D21-A29A-7C80AB5D39EC}" srcOrd="6" destOrd="0" presId="urn:microsoft.com/office/officeart/2005/8/layout/lProcess1"/>
    <dgm:cxn modelId="{C6B578EA-9041-4858-A913-082AE4DF90A3}" type="presParOf" srcId="{36626BAE-DF16-49A9-876D-756C1807C86D}" destId="{FEBA4829-0539-40D4-9338-6529CEEAFAE3}" srcOrd="1" destOrd="0" presId="urn:microsoft.com/office/officeart/2005/8/layout/lProcess1"/>
    <dgm:cxn modelId="{B6A6E373-0B74-4694-8FF7-BAE966F8C89E}" type="presParOf" srcId="{36626BAE-DF16-49A9-876D-756C1807C86D}" destId="{391F7F48-2255-4D41-9FFE-930880C61732}" srcOrd="2" destOrd="0" presId="urn:microsoft.com/office/officeart/2005/8/layout/lProcess1"/>
    <dgm:cxn modelId="{2A7058BD-F4B6-4364-878E-C65893DEF2DC}" type="presParOf" srcId="{391F7F48-2255-4D41-9FFE-930880C61732}" destId="{ADD1FC7D-85E1-4941-AF48-C2204DA9948E}" srcOrd="0" destOrd="0" presId="urn:microsoft.com/office/officeart/2005/8/layout/lProcess1"/>
    <dgm:cxn modelId="{0EC37029-B91F-403F-A76C-B6026DF5C7B6}" type="presParOf" srcId="{391F7F48-2255-4D41-9FFE-930880C61732}" destId="{CA4869D3-F6EB-4287-BDD7-A072E0FAEA13}" srcOrd="1" destOrd="0" presId="urn:microsoft.com/office/officeart/2005/8/layout/lProcess1"/>
    <dgm:cxn modelId="{A4BFEE63-F233-4646-9447-E65B432C1CA3}" type="presParOf" srcId="{391F7F48-2255-4D41-9FFE-930880C61732}" destId="{2D706A99-DCB3-430D-8389-A2C4096DF6F5}" srcOrd="2" destOrd="0" presId="urn:microsoft.com/office/officeart/2005/8/layout/lProcess1"/>
    <dgm:cxn modelId="{FCD457EA-001E-4062-ABEE-27BC41749932}" type="presParOf" srcId="{391F7F48-2255-4D41-9FFE-930880C61732}" destId="{9242CD6A-5E63-40D7-B781-3E903EF73868}" srcOrd="3" destOrd="0" presId="urn:microsoft.com/office/officeart/2005/8/layout/lProcess1"/>
    <dgm:cxn modelId="{3BABBF49-2F18-4655-A6BF-CFC4F79854A6}" type="presParOf" srcId="{391F7F48-2255-4D41-9FFE-930880C61732}" destId="{138A45A2-914A-4B3A-B180-213B5CF34DD1}" srcOrd="4" destOrd="0" presId="urn:microsoft.com/office/officeart/2005/8/layout/lProcess1"/>
    <dgm:cxn modelId="{11855870-A2A7-45A2-B6E4-4A6DDB0E7A97}" type="presParOf" srcId="{391F7F48-2255-4D41-9FFE-930880C61732}" destId="{C92BB4CD-DC93-4F89-8AF7-5281819A4A80}" srcOrd="5" destOrd="0" presId="urn:microsoft.com/office/officeart/2005/8/layout/lProcess1"/>
    <dgm:cxn modelId="{6545D038-AE5B-4B2F-89EF-5D93CA1E3F90}" type="presParOf" srcId="{391F7F48-2255-4D41-9FFE-930880C61732}" destId="{32793126-7333-4534-B552-BAAC854FE5E2}" srcOrd="6" destOrd="0" presId="urn:microsoft.com/office/officeart/2005/8/layout/l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1128D-F52B-4318-AA3B-ADD05C914055}">
      <dsp:nvSpPr>
        <dsp:cNvPr id="0" name=""/>
        <dsp:cNvSpPr/>
      </dsp:nvSpPr>
      <dsp:spPr>
        <a:xfrm>
          <a:off x="465924" y="0"/>
          <a:ext cx="2413155" cy="6032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dirty="0" smtClean="0">
              <a:sym typeface="Symbol" pitchFamily="18" charset="2"/>
            </a:rPr>
            <a:t>所用依赖</a:t>
          </a:r>
          <a:endParaRPr lang="zh-CN" altLang="en-US" sz="3200" kern="1200" dirty="0"/>
        </a:p>
      </dsp:txBody>
      <dsp:txXfrm>
        <a:off x="483594" y="17670"/>
        <a:ext cx="2377815" cy="567948"/>
      </dsp:txXfrm>
    </dsp:sp>
    <dsp:sp modelId="{C3D3E50E-92D2-4106-B948-346E23F6D649}">
      <dsp:nvSpPr>
        <dsp:cNvPr id="0" name=""/>
        <dsp:cNvSpPr/>
      </dsp:nvSpPr>
      <dsp:spPr>
        <a:xfrm rot="5400000">
          <a:off x="1619713" y="656076"/>
          <a:ext cx="105575" cy="10557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421FF0-28F7-44E9-9368-5EADBA5E8F14}">
      <dsp:nvSpPr>
        <dsp:cNvPr id="0" name=""/>
        <dsp:cNvSpPr/>
      </dsp:nvSpPr>
      <dsp:spPr>
        <a:xfrm>
          <a:off x="465924" y="814439"/>
          <a:ext cx="2413155" cy="60328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t>A</a:t>
          </a:r>
          <a:r>
            <a:rPr lang="en-US" altLang="zh-CN" sz="2000" kern="1200" dirty="0" smtClean="0">
              <a:sym typeface="Symbol" pitchFamily="18" charset="2"/>
            </a:rPr>
            <a:t></a:t>
          </a:r>
          <a:r>
            <a:rPr lang="en-US" altLang="zh-CN" sz="2000" kern="1200" dirty="0" smtClean="0"/>
            <a:t>B</a:t>
          </a:r>
          <a:endParaRPr lang="zh-CN" altLang="en-US" sz="2000" kern="1200" dirty="0"/>
        </a:p>
      </dsp:txBody>
      <dsp:txXfrm>
        <a:off x="483594" y="832109"/>
        <a:ext cx="2377815" cy="567948"/>
      </dsp:txXfrm>
    </dsp:sp>
    <dsp:sp modelId="{EE1B4CDD-5D35-4485-BB0E-1944B0C558E6}">
      <dsp:nvSpPr>
        <dsp:cNvPr id="0" name=""/>
        <dsp:cNvSpPr/>
      </dsp:nvSpPr>
      <dsp:spPr>
        <a:xfrm rot="5400000">
          <a:off x="1619713" y="1470516"/>
          <a:ext cx="105575" cy="10557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C9B5D3-28B8-4B01-86A0-472AC985EAA6}">
      <dsp:nvSpPr>
        <dsp:cNvPr id="0" name=""/>
        <dsp:cNvSpPr/>
      </dsp:nvSpPr>
      <dsp:spPr>
        <a:xfrm>
          <a:off x="465924" y="1628879"/>
          <a:ext cx="2413155" cy="60328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t>A</a:t>
          </a:r>
          <a:r>
            <a:rPr lang="en-US" altLang="zh-CN" sz="2000" kern="1200" dirty="0" smtClean="0">
              <a:sym typeface="Symbol" pitchFamily="18" charset="2"/>
            </a:rPr>
            <a:t>C</a:t>
          </a:r>
          <a:endParaRPr lang="zh-CN" altLang="en-US" sz="2000" kern="1200" dirty="0"/>
        </a:p>
      </dsp:txBody>
      <dsp:txXfrm>
        <a:off x="483594" y="1646549"/>
        <a:ext cx="2377815" cy="567948"/>
      </dsp:txXfrm>
    </dsp:sp>
    <dsp:sp modelId="{F6C3E3FA-2DD1-4362-AEB8-E2D149D137BF}">
      <dsp:nvSpPr>
        <dsp:cNvPr id="0" name=""/>
        <dsp:cNvSpPr/>
      </dsp:nvSpPr>
      <dsp:spPr>
        <a:xfrm rot="5400000">
          <a:off x="1619713" y="2284956"/>
          <a:ext cx="105575" cy="10557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1342B8-4A1F-4D21-A29A-7C80AB5D39EC}">
      <dsp:nvSpPr>
        <dsp:cNvPr id="0" name=""/>
        <dsp:cNvSpPr/>
      </dsp:nvSpPr>
      <dsp:spPr>
        <a:xfrm>
          <a:off x="465924" y="2443319"/>
          <a:ext cx="2413155" cy="60328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sym typeface="Symbol" pitchFamily="18" charset="2"/>
            </a:rPr>
            <a:t>CGH</a:t>
          </a:r>
          <a:endParaRPr lang="zh-CN" altLang="en-US" sz="2000" kern="1200" dirty="0"/>
        </a:p>
      </dsp:txBody>
      <dsp:txXfrm>
        <a:off x="483594" y="2460989"/>
        <a:ext cx="2377815" cy="567948"/>
      </dsp:txXfrm>
    </dsp:sp>
    <dsp:sp modelId="{F3B08039-7261-4F53-8D2C-1889D5CED558}">
      <dsp:nvSpPr>
        <dsp:cNvPr id="0" name=""/>
        <dsp:cNvSpPr/>
      </dsp:nvSpPr>
      <dsp:spPr>
        <a:xfrm rot="5400000">
          <a:off x="1619713" y="3099395"/>
          <a:ext cx="105575" cy="10557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4BBF9D-48F4-41BE-A7E4-883BB10A2664}">
      <dsp:nvSpPr>
        <dsp:cNvPr id="0" name=""/>
        <dsp:cNvSpPr/>
      </dsp:nvSpPr>
      <dsp:spPr>
        <a:xfrm>
          <a:off x="465924" y="3257759"/>
          <a:ext cx="2413155" cy="60328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sym typeface="Symbol" pitchFamily="18" charset="2"/>
            </a:rPr>
            <a:t>CGI</a:t>
          </a:r>
          <a:endParaRPr lang="zh-CN" altLang="en-US" sz="2000" kern="1200" dirty="0"/>
        </a:p>
      </dsp:txBody>
      <dsp:txXfrm>
        <a:off x="483594" y="3275429"/>
        <a:ext cx="2377815" cy="567948"/>
      </dsp:txXfrm>
    </dsp:sp>
    <dsp:sp modelId="{ADD1FC7D-85E1-4941-AF48-C2204DA9948E}">
      <dsp:nvSpPr>
        <dsp:cNvPr id="0" name=""/>
        <dsp:cNvSpPr/>
      </dsp:nvSpPr>
      <dsp:spPr>
        <a:xfrm>
          <a:off x="3216920" y="0"/>
          <a:ext cx="2413155" cy="6032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Sup>
                  <m:sSubSupPr>
                    <m:ctrlPr>
                      <a:rPr lang="en-US" altLang="zh-CN" sz="3200" i="1" kern="1200" smtClean="0">
                        <a:latin typeface="Cambria Math" panose="02040503050406030204" pitchFamily="18" charset="0"/>
                        <a:ea typeface="Cambria Math" panose="02040503050406030204" pitchFamily="18" charset="0"/>
                      </a:rPr>
                    </m:ctrlPr>
                  </m:sSubSupPr>
                  <m:e>
                    <m:r>
                      <a:rPr lang="en-US" altLang="zh-CN" sz="3200" b="0" i="1" kern="1200" smtClean="0">
                        <a:latin typeface="Cambria Math" panose="02040503050406030204" pitchFamily="18" charset="0"/>
                        <a:ea typeface="Cambria Math" panose="02040503050406030204" pitchFamily="18" charset="0"/>
                      </a:rPr>
                      <m:t>(</m:t>
                    </m:r>
                    <m:r>
                      <a:rPr lang="en-US" altLang="zh-CN" sz="3200" b="0" i="1" kern="1200" smtClean="0">
                        <a:latin typeface="Cambria Math" panose="02040503050406030204" pitchFamily="18" charset="0"/>
                        <a:ea typeface="Cambria Math" panose="02040503050406030204" pitchFamily="18" charset="0"/>
                      </a:rPr>
                      <m:t>𝐴𝐺</m:t>
                    </m:r>
                    <m:r>
                      <a:rPr lang="en-US" altLang="zh-CN" sz="3200" b="0" i="1" kern="1200" smtClean="0">
                        <a:latin typeface="Cambria Math" panose="02040503050406030204" pitchFamily="18" charset="0"/>
                        <a:ea typeface="Cambria Math" panose="02040503050406030204" pitchFamily="18" charset="0"/>
                      </a:rPr>
                      <m:t>)</m:t>
                    </m:r>
                  </m:e>
                  <m:sub>
                    <m:r>
                      <a:rPr lang="en-US" altLang="zh-CN" sz="3200" i="1" kern="1200">
                        <a:latin typeface="Cambria Math" panose="02040503050406030204" pitchFamily="18" charset="0"/>
                        <a:ea typeface="Cambria Math" panose="02040503050406030204" pitchFamily="18" charset="0"/>
                      </a:rPr>
                      <m:t>𝐹</m:t>
                    </m:r>
                  </m:sub>
                  <m:sup>
                    <m:r>
                      <a:rPr lang="en-US" altLang="zh-CN" sz="3200" i="1" kern="1200">
                        <a:latin typeface="Cambria Math" panose="02040503050406030204" pitchFamily="18" charset="0"/>
                        <a:ea typeface="Cambria Math" panose="02040503050406030204" pitchFamily="18" charset="0"/>
                      </a:rPr>
                      <m:t>+</m:t>
                    </m:r>
                  </m:sup>
                </m:sSubSup>
              </m:oMath>
            </m:oMathPara>
          </a14:m>
          <a:endParaRPr lang="zh-CN" altLang="en-US" sz="3200" kern="1200" dirty="0"/>
        </a:p>
      </dsp:txBody>
      <dsp:txXfrm>
        <a:off x="3234590" y="17670"/>
        <a:ext cx="2377815" cy="567948"/>
      </dsp:txXfrm>
    </dsp:sp>
    <dsp:sp modelId="{CA4869D3-F6EB-4287-BDD7-A072E0FAEA13}">
      <dsp:nvSpPr>
        <dsp:cNvPr id="0" name=""/>
        <dsp:cNvSpPr/>
      </dsp:nvSpPr>
      <dsp:spPr>
        <a:xfrm rot="5400000">
          <a:off x="4370710" y="656076"/>
          <a:ext cx="105575" cy="10557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D706A99-DCB3-430D-8389-A2C4096DF6F5}">
      <dsp:nvSpPr>
        <dsp:cNvPr id="0" name=""/>
        <dsp:cNvSpPr/>
      </dsp:nvSpPr>
      <dsp:spPr>
        <a:xfrm>
          <a:off x="3216920" y="814439"/>
          <a:ext cx="2413155" cy="60328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t>AGB</a:t>
          </a:r>
          <a:endParaRPr lang="zh-CN" altLang="en-US" sz="2000" kern="1200" dirty="0"/>
        </a:p>
      </dsp:txBody>
      <dsp:txXfrm>
        <a:off x="3234590" y="832109"/>
        <a:ext cx="2377815" cy="567948"/>
      </dsp:txXfrm>
    </dsp:sp>
    <dsp:sp modelId="{9242CD6A-5E63-40D7-B781-3E903EF73868}">
      <dsp:nvSpPr>
        <dsp:cNvPr id="0" name=""/>
        <dsp:cNvSpPr/>
      </dsp:nvSpPr>
      <dsp:spPr>
        <a:xfrm rot="5400000">
          <a:off x="4370710" y="1470516"/>
          <a:ext cx="105575" cy="10557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38A45A2-914A-4B3A-B180-213B5CF34DD1}">
      <dsp:nvSpPr>
        <dsp:cNvPr id="0" name=""/>
        <dsp:cNvSpPr/>
      </dsp:nvSpPr>
      <dsp:spPr>
        <a:xfrm>
          <a:off x="3216920" y="1628879"/>
          <a:ext cx="2413155" cy="60328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sym typeface="Symbol" pitchFamily="18" charset="2"/>
            </a:rPr>
            <a:t>AGBC</a:t>
          </a:r>
          <a:endParaRPr lang="zh-CN" altLang="en-US" sz="2000" kern="1200" dirty="0"/>
        </a:p>
      </dsp:txBody>
      <dsp:txXfrm>
        <a:off x="3234590" y="1646549"/>
        <a:ext cx="2377815" cy="567948"/>
      </dsp:txXfrm>
    </dsp:sp>
    <dsp:sp modelId="{C92BB4CD-DC93-4F89-8AF7-5281819A4A80}">
      <dsp:nvSpPr>
        <dsp:cNvPr id="0" name=""/>
        <dsp:cNvSpPr/>
      </dsp:nvSpPr>
      <dsp:spPr>
        <a:xfrm rot="5400000">
          <a:off x="4370710" y="2284956"/>
          <a:ext cx="105575" cy="10557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793126-7333-4534-B552-BAAC854FE5E2}">
      <dsp:nvSpPr>
        <dsp:cNvPr id="0" name=""/>
        <dsp:cNvSpPr/>
      </dsp:nvSpPr>
      <dsp:spPr>
        <a:xfrm>
          <a:off x="3216920" y="2443319"/>
          <a:ext cx="2413155" cy="60328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sym typeface="Symbol" pitchFamily="18" charset="2"/>
            </a:rPr>
            <a:t>AGBCH</a:t>
          </a:r>
          <a:endParaRPr lang="zh-CN" altLang="en-US" sz="2000" kern="1200" dirty="0"/>
        </a:p>
      </dsp:txBody>
      <dsp:txXfrm>
        <a:off x="3234590" y="2460989"/>
        <a:ext cx="2377815" cy="567948"/>
      </dsp:txXfrm>
    </dsp:sp>
    <dsp:sp modelId="{4054F363-255C-41FB-891D-5E82625D6F48}">
      <dsp:nvSpPr>
        <dsp:cNvPr id="0" name=""/>
        <dsp:cNvSpPr/>
      </dsp:nvSpPr>
      <dsp:spPr>
        <a:xfrm rot="5400000">
          <a:off x="4370710" y="3099395"/>
          <a:ext cx="105575" cy="105575"/>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455498-5A87-4E5E-B1B5-FC4E53779DD6}">
      <dsp:nvSpPr>
        <dsp:cNvPr id="0" name=""/>
        <dsp:cNvSpPr/>
      </dsp:nvSpPr>
      <dsp:spPr>
        <a:xfrm>
          <a:off x="3216920" y="3257759"/>
          <a:ext cx="2413155" cy="60328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sym typeface="Symbol" pitchFamily="18" charset="2"/>
            </a:rPr>
            <a:t>AGBCHI</a:t>
          </a:r>
          <a:endParaRPr lang="zh-CN" altLang="en-US" sz="2000" kern="1200" dirty="0"/>
        </a:p>
      </dsp:txBody>
      <dsp:txXfrm>
        <a:off x="3234590" y="3275429"/>
        <a:ext cx="2377815" cy="567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1128D-F52B-4318-AA3B-ADD05C914055}">
      <dsp:nvSpPr>
        <dsp:cNvPr id="0" name=""/>
        <dsp:cNvSpPr/>
      </dsp:nvSpPr>
      <dsp:spPr>
        <a:xfrm>
          <a:off x="1957" y="133501"/>
          <a:ext cx="2846768" cy="7116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dirty="0" smtClean="0">
              <a:sym typeface="Symbol" pitchFamily="18" charset="2"/>
            </a:rPr>
            <a:t>所用依赖</a:t>
          </a:r>
          <a:endParaRPr lang="zh-CN" altLang="en-US" sz="3200" kern="1200" dirty="0"/>
        </a:p>
      </dsp:txBody>
      <dsp:txXfrm>
        <a:off x="22802" y="154346"/>
        <a:ext cx="2805078" cy="670002"/>
      </dsp:txXfrm>
    </dsp:sp>
    <dsp:sp modelId="{C3D3E50E-92D2-4106-B948-346E23F6D649}">
      <dsp:nvSpPr>
        <dsp:cNvPr id="0" name=""/>
        <dsp:cNvSpPr/>
      </dsp:nvSpPr>
      <dsp:spPr>
        <a:xfrm rot="5400000">
          <a:off x="1363068" y="907466"/>
          <a:ext cx="124546" cy="124546"/>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421FF0-28F7-44E9-9368-5EADBA5E8F14}">
      <dsp:nvSpPr>
        <dsp:cNvPr id="0" name=""/>
        <dsp:cNvSpPr/>
      </dsp:nvSpPr>
      <dsp:spPr>
        <a:xfrm>
          <a:off x="1957" y="1094285"/>
          <a:ext cx="2846768" cy="711692"/>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t>AB</a:t>
          </a:r>
          <a:r>
            <a:rPr lang="en-US" altLang="zh-CN" sz="2000" kern="1200" dirty="0" smtClean="0">
              <a:sym typeface="Symbol" pitchFamily="18" charset="2"/>
            </a:rPr>
            <a:t>C</a:t>
          </a:r>
          <a:endParaRPr lang="zh-CN" altLang="en-US" sz="2000" kern="1200" dirty="0"/>
        </a:p>
      </dsp:txBody>
      <dsp:txXfrm>
        <a:off x="22802" y="1115130"/>
        <a:ext cx="2805078" cy="670002"/>
      </dsp:txXfrm>
    </dsp:sp>
    <dsp:sp modelId="{EE1B4CDD-5D35-4485-BB0E-1944B0C558E6}">
      <dsp:nvSpPr>
        <dsp:cNvPr id="0" name=""/>
        <dsp:cNvSpPr/>
      </dsp:nvSpPr>
      <dsp:spPr>
        <a:xfrm rot="5400000">
          <a:off x="1363068" y="1868250"/>
          <a:ext cx="124546" cy="124546"/>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C9B5D3-28B8-4B01-86A0-472AC985EAA6}">
      <dsp:nvSpPr>
        <dsp:cNvPr id="0" name=""/>
        <dsp:cNvSpPr/>
      </dsp:nvSpPr>
      <dsp:spPr>
        <a:xfrm>
          <a:off x="1957" y="2055070"/>
          <a:ext cx="2846768" cy="711692"/>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t>B</a:t>
          </a:r>
          <a:r>
            <a:rPr lang="en-US" altLang="zh-CN" sz="2000" kern="1200" dirty="0" smtClean="0">
              <a:sym typeface="Symbol" pitchFamily="18" charset="2"/>
            </a:rPr>
            <a:t>D</a:t>
          </a:r>
          <a:endParaRPr lang="zh-CN" altLang="en-US" sz="2000" kern="1200" dirty="0"/>
        </a:p>
      </dsp:txBody>
      <dsp:txXfrm>
        <a:off x="22802" y="2075915"/>
        <a:ext cx="2805078" cy="670002"/>
      </dsp:txXfrm>
    </dsp:sp>
    <dsp:sp modelId="{F6C3E3FA-2DD1-4362-AEB8-E2D149D137BF}">
      <dsp:nvSpPr>
        <dsp:cNvPr id="0" name=""/>
        <dsp:cNvSpPr/>
      </dsp:nvSpPr>
      <dsp:spPr>
        <a:xfrm rot="5400000">
          <a:off x="1363068" y="2829035"/>
          <a:ext cx="124546" cy="124546"/>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1342B8-4A1F-4D21-A29A-7C80AB5D39EC}">
      <dsp:nvSpPr>
        <dsp:cNvPr id="0" name=""/>
        <dsp:cNvSpPr/>
      </dsp:nvSpPr>
      <dsp:spPr>
        <a:xfrm>
          <a:off x="1957" y="3015854"/>
          <a:ext cx="2846768" cy="711692"/>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sym typeface="Symbol" pitchFamily="18" charset="2"/>
            </a:rPr>
            <a:t>CE</a:t>
          </a:r>
          <a:endParaRPr lang="zh-CN" altLang="en-US" sz="2000" kern="1200" dirty="0"/>
        </a:p>
      </dsp:txBody>
      <dsp:txXfrm>
        <a:off x="22802" y="3036699"/>
        <a:ext cx="2805078" cy="670002"/>
      </dsp:txXfrm>
    </dsp:sp>
    <dsp:sp modelId="{ADD1FC7D-85E1-4941-AF48-C2204DA9948E}">
      <dsp:nvSpPr>
        <dsp:cNvPr id="0" name=""/>
        <dsp:cNvSpPr/>
      </dsp:nvSpPr>
      <dsp:spPr>
        <a:xfrm>
          <a:off x="3247273" y="133501"/>
          <a:ext cx="2846768" cy="7116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Sup>
                  <m:sSubSupPr>
                    <m:ctrlPr>
                      <a:rPr lang="en-US" altLang="zh-CN" sz="3200" i="1" kern="1200" smtClean="0">
                        <a:latin typeface="Cambria Math" panose="02040503050406030204" pitchFamily="18" charset="0"/>
                        <a:ea typeface="Cambria Math" panose="02040503050406030204" pitchFamily="18" charset="0"/>
                      </a:rPr>
                    </m:ctrlPr>
                  </m:sSubSupPr>
                  <m:e>
                    <m:r>
                      <a:rPr lang="en-US" altLang="zh-CN" sz="3200" b="0" i="1" kern="1200" smtClean="0">
                        <a:latin typeface="Cambria Math" panose="02040503050406030204" pitchFamily="18" charset="0"/>
                        <a:ea typeface="Cambria Math" panose="02040503050406030204" pitchFamily="18" charset="0"/>
                      </a:rPr>
                      <m:t>(</m:t>
                    </m:r>
                    <m:r>
                      <a:rPr lang="en-US" altLang="zh-CN" sz="3200" b="0" i="1" kern="1200" smtClean="0">
                        <a:latin typeface="Cambria Math" panose="02040503050406030204" pitchFamily="18" charset="0"/>
                        <a:ea typeface="Cambria Math" panose="02040503050406030204" pitchFamily="18" charset="0"/>
                      </a:rPr>
                      <m:t>𝐴𝐵</m:t>
                    </m:r>
                    <m:r>
                      <a:rPr lang="en-US" altLang="zh-CN" sz="3200" b="0" i="1" kern="1200" smtClean="0">
                        <a:latin typeface="Cambria Math" panose="02040503050406030204" pitchFamily="18" charset="0"/>
                        <a:ea typeface="Cambria Math" panose="02040503050406030204" pitchFamily="18" charset="0"/>
                      </a:rPr>
                      <m:t>)</m:t>
                    </m:r>
                  </m:e>
                  <m:sub>
                    <m:r>
                      <a:rPr lang="en-US" altLang="zh-CN" sz="3200" i="1" kern="1200">
                        <a:latin typeface="Cambria Math" panose="02040503050406030204" pitchFamily="18" charset="0"/>
                        <a:ea typeface="Cambria Math" panose="02040503050406030204" pitchFamily="18" charset="0"/>
                      </a:rPr>
                      <m:t>𝐹</m:t>
                    </m:r>
                  </m:sub>
                  <m:sup>
                    <m:r>
                      <a:rPr lang="en-US" altLang="zh-CN" sz="3200" i="1" kern="1200">
                        <a:latin typeface="Cambria Math" panose="02040503050406030204" pitchFamily="18" charset="0"/>
                        <a:ea typeface="Cambria Math" panose="02040503050406030204" pitchFamily="18" charset="0"/>
                      </a:rPr>
                      <m:t>+</m:t>
                    </m:r>
                  </m:sup>
                </m:sSubSup>
              </m:oMath>
            </m:oMathPara>
          </a14:m>
          <a:endParaRPr lang="zh-CN" altLang="en-US" sz="3200" kern="1200" dirty="0"/>
        </a:p>
      </dsp:txBody>
      <dsp:txXfrm>
        <a:off x="3268118" y="154346"/>
        <a:ext cx="2805078" cy="670002"/>
      </dsp:txXfrm>
    </dsp:sp>
    <dsp:sp modelId="{CA4869D3-F6EB-4287-BDD7-A072E0FAEA13}">
      <dsp:nvSpPr>
        <dsp:cNvPr id="0" name=""/>
        <dsp:cNvSpPr/>
      </dsp:nvSpPr>
      <dsp:spPr>
        <a:xfrm rot="5400000">
          <a:off x="4608385" y="907466"/>
          <a:ext cx="124546" cy="124546"/>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D706A99-DCB3-430D-8389-A2C4096DF6F5}">
      <dsp:nvSpPr>
        <dsp:cNvPr id="0" name=""/>
        <dsp:cNvSpPr/>
      </dsp:nvSpPr>
      <dsp:spPr>
        <a:xfrm>
          <a:off x="3247273" y="1094285"/>
          <a:ext cx="2846768" cy="711692"/>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t>ABC</a:t>
          </a:r>
          <a:endParaRPr lang="zh-CN" altLang="en-US" sz="2000" kern="1200" dirty="0"/>
        </a:p>
      </dsp:txBody>
      <dsp:txXfrm>
        <a:off x="3268118" y="1115130"/>
        <a:ext cx="2805078" cy="670002"/>
      </dsp:txXfrm>
    </dsp:sp>
    <dsp:sp modelId="{9242CD6A-5E63-40D7-B781-3E903EF73868}">
      <dsp:nvSpPr>
        <dsp:cNvPr id="0" name=""/>
        <dsp:cNvSpPr/>
      </dsp:nvSpPr>
      <dsp:spPr>
        <a:xfrm rot="5400000">
          <a:off x="4608385" y="1868250"/>
          <a:ext cx="124546" cy="124546"/>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38A45A2-914A-4B3A-B180-213B5CF34DD1}">
      <dsp:nvSpPr>
        <dsp:cNvPr id="0" name=""/>
        <dsp:cNvSpPr/>
      </dsp:nvSpPr>
      <dsp:spPr>
        <a:xfrm>
          <a:off x="3247273" y="2055070"/>
          <a:ext cx="2846768" cy="711692"/>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sym typeface="Symbol" pitchFamily="18" charset="2"/>
            </a:rPr>
            <a:t>ABCD</a:t>
          </a:r>
          <a:endParaRPr lang="zh-CN" altLang="en-US" sz="2000" kern="1200" dirty="0"/>
        </a:p>
      </dsp:txBody>
      <dsp:txXfrm>
        <a:off x="3268118" y="2075915"/>
        <a:ext cx="2805078" cy="670002"/>
      </dsp:txXfrm>
    </dsp:sp>
    <dsp:sp modelId="{C92BB4CD-DC93-4F89-8AF7-5281819A4A80}">
      <dsp:nvSpPr>
        <dsp:cNvPr id="0" name=""/>
        <dsp:cNvSpPr/>
      </dsp:nvSpPr>
      <dsp:spPr>
        <a:xfrm rot="5400000">
          <a:off x="4608385" y="2829035"/>
          <a:ext cx="124546" cy="124546"/>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793126-7333-4534-B552-BAAC854FE5E2}">
      <dsp:nvSpPr>
        <dsp:cNvPr id="0" name=""/>
        <dsp:cNvSpPr/>
      </dsp:nvSpPr>
      <dsp:spPr>
        <a:xfrm>
          <a:off x="3247273" y="3015854"/>
          <a:ext cx="2846768" cy="711692"/>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sym typeface="Symbol" pitchFamily="18" charset="2"/>
            </a:rPr>
            <a:t>ABCDE</a:t>
          </a:r>
          <a:endParaRPr lang="zh-CN" altLang="en-US" sz="2000" kern="1200" dirty="0"/>
        </a:p>
      </dsp:txBody>
      <dsp:txXfrm>
        <a:off x="3268118" y="3036699"/>
        <a:ext cx="2805078" cy="670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1128D-F52B-4318-AA3B-ADD05C914055}">
      <dsp:nvSpPr>
        <dsp:cNvPr id="0" name=""/>
        <dsp:cNvSpPr/>
      </dsp:nvSpPr>
      <dsp:spPr>
        <a:xfrm>
          <a:off x="1957" y="133501"/>
          <a:ext cx="2846768" cy="7116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dirty="0" smtClean="0">
              <a:sym typeface="Symbol" pitchFamily="18" charset="2"/>
            </a:rPr>
            <a:t>所用依赖</a:t>
          </a:r>
          <a:endParaRPr lang="zh-CN" altLang="en-US" sz="3200" kern="1200" dirty="0"/>
        </a:p>
      </dsp:txBody>
      <dsp:txXfrm>
        <a:off x="22802" y="154346"/>
        <a:ext cx="2805078" cy="670002"/>
      </dsp:txXfrm>
    </dsp:sp>
    <dsp:sp modelId="{C3D3E50E-92D2-4106-B948-346E23F6D649}">
      <dsp:nvSpPr>
        <dsp:cNvPr id="0" name=""/>
        <dsp:cNvSpPr/>
      </dsp:nvSpPr>
      <dsp:spPr>
        <a:xfrm rot="5400000">
          <a:off x="1363068" y="907466"/>
          <a:ext cx="124546" cy="124546"/>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421FF0-28F7-44E9-9368-5EADBA5E8F14}">
      <dsp:nvSpPr>
        <dsp:cNvPr id="0" name=""/>
        <dsp:cNvSpPr/>
      </dsp:nvSpPr>
      <dsp:spPr>
        <a:xfrm>
          <a:off x="1957" y="1094285"/>
          <a:ext cx="2846768" cy="711692"/>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t>A</a:t>
          </a:r>
          <a:r>
            <a:rPr lang="en-US" altLang="zh-CN" sz="2000" kern="1200" dirty="0" smtClean="0">
              <a:sym typeface="Symbol" pitchFamily="18" charset="2"/>
            </a:rPr>
            <a:t>E</a:t>
          </a:r>
          <a:endParaRPr lang="zh-CN" altLang="en-US" sz="2000" kern="1200" dirty="0"/>
        </a:p>
      </dsp:txBody>
      <dsp:txXfrm>
        <a:off x="22802" y="1115130"/>
        <a:ext cx="2805078" cy="670002"/>
      </dsp:txXfrm>
    </dsp:sp>
    <dsp:sp modelId="{EE1B4CDD-5D35-4485-BB0E-1944B0C558E6}">
      <dsp:nvSpPr>
        <dsp:cNvPr id="0" name=""/>
        <dsp:cNvSpPr/>
      </dsp:nvSpPr>
      <dsp:spPr>
        <a:xfrm rot="5400000">
          <a:off x="1363068" y="1868250"/>
          <a:ext cx="124546" cy="124546"/>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C9B5D3-28B8-4B01-86A0-472AC985EAA6}">
      <dsp:nvSpPr>
        <dsp:cNvPr id="0" name=""/>
        <dsp:cNvSpPr/>
      </dsp:nvSpPr>
      <dsp:spPr>
        <a:xfrm>
          <a:off x="1957" y="2055070"/>
          <a:ext cx="2846768" cy="711692"/>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t>BE</a:t>
          </a:r>
          <a:r>
            <a:rPr lang="en-US" altLang="zh-CN" sz="2000" kern="1200" dirty="0" smtClean="0">
              <a:sym typeface="Symbol" pitchFamily="18" charset="2"/>
            </a:rPr>
            <a:t>AG</a:t>
          </a:r>
          <a:endParaRPr lang="zh-CN" altLang="en-US" sz="2000" kern="1200" dirty="0"/>
        </a:p>
      </dsp:txBody>
      <dsp:txXfrm>
        <a:off x="22802" y="2075915"/>
        <a:ext cx="2805078" cy="670002"/>
      </dsp:txXfrm>
    </dsp:sp>
    <dsp:sp modelId="{F6C3E3FA-2DD1-4362-AEB8-E2D149D137BF}">
      <dsp:nvSpPr>
        <dsp:cNvPr id="0" name=""/>
        <dsp:cNvSpPr/>
      </dsp:nvSpPr>
      <dsp:spPr>
        <a:xfrm rot="5400000">
          <a:off x="1363068" y="2829035"/>
          <a:ext cx="124546" cy="124546"/>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1342B8-4A1F-4D21-A29A-7C80AB5D39EC}">
      <dsp:nvSpPr>
        <dsp:cNvPr id="0" name=""/>
        <dsp:cNvSpPr/>
      </dsp:nvSpPr>
      <dsp:spPr>
        <a:xfrm>
          <a:off x="1957" y="3015854"/>
          <a:ext cx="2846768" cy="711692"/>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sym typeface="Symbol" pitchFamily="18" charset="2"/>
            </a:rPr>
            <a:t>GD</a:t>
          </a:r>
          <a:endParaRPr lang="zh-CN" altLang="en-US" sz="2000" kern="1200" dirty="0"/>
        </a:p>
      </dsp:txBody>
      <dsp:txXfrm>
        <a:off x="22802" y="3036699"/>
        <a:ext cx="2805078" cy="670002"/>
      </dsp:txXfrm>
    </dsp:sp>
    <dsp:sp modelId="{ADD1FC7D-85E1-4941-AF48-C2204DA9948E}">
      <dsp:nvSpPr>
        <dsp:cNvPr id="0" name=""/>
        <dsp:cNvSpPr/>
      </dsp:nvSpPr>
      <dsp:spPr>
        <a:xfrm>
          <a:off x="3247273" y="133501"/>
          <a:ext cx="2846768" cy="7116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Sup>
                  <m:sSubSupPr>
                    <m:ctrlPr>
                      <a:rPr lang="en-US" altLang="zh-CN" sz="3200" i="1" kern="1200" smtClean="0">
                        <a:latin typeface="Cambria Math" panose="02040503050406030204" pitchFamily="18" charset="0"/>
                        <a:ea typeface="Cambria Math" panose="02040503050406030204" pitchFamily="18" charset="0"/>
                      </a:rPr>
                    </m:ctrlPr>
                  </m:sSubSupPr>
                  <m:e>
                    <m:r>
                      <a:rPr lang="en-US" altLang="zh-CN" sz="3200" b="0" i="1" kern="1200" smtClean="0">
                        <a:latin typeface="Cambria Math" panose="02040503050406030204" pitchFamily="18" charset="0"/>
                        <a:ea typeface="Cambria Math" panose="02040503050406030204" pitchFamily="18" charset="0"/>
                      </a:rPr>
                      <m:t>(</m:t>
                    </m:r>
                    <m:r>
                      <a:rPr lang="en-US" altLang="zh-CN" sz="3200" b="0" i="1" kern="1200" smtClean="0">
                        <a:latin typeface="Cambria Math" panose="02040503050406030204" pitchFamily="18" charset="0"/>
                        <a:ea typeface="Cambria Math" panose="02040503050406030204" pitchFamily="18" charset="0"/>
                      </a:rPr>
                      <m:t>𝐴𝐵</m:t>
                    </m:r>
                    <m:r>
                      <a:rPr lang="en-US" altLang="zh-CN" sz="3200" b="0" i="1" kern="1200" smtClean="0">
                        <a:latin typeface="Cambria Math" panose="02040503050406030204" pitchFamily="18" charset="0"/>
                        <a:ea typeface="Cambria Math" panose="02040503050406030204" pitchFamily="18" charset="0"/>
                      </a:rPr>
                      <m:t>)</m:t>
                    </m:r>
                  </m:e>
                  <m:sub>
                    <m:r>
                      <a:rPr lang="en-US" altLang="zh-CN" sz="3200" i="1" kern="1200">
                        <a:latin typeface="Cambria Math" panose="02040503050406030204" pitchFamily="18" charset="0"/>
                        <a:ea typeface="Cambria Math" panose="02040503050406030204" pitchFamily="18" charset="0"/>
                      </a:rPr>
                      <m:t>𝐹</m:t>
                    </m:r>
                  </m:sub>
                  <m:sup>
                    <m:r>
                      <a:rPr lang="en-US" altLang="zh-CN" sz="3200" i="1" kern="1200">
                        <a:latin typeface="Cambria Math" panose="02040503050406030204" pitchFamily="18" charset="0"/>
                        <a:ea typeface="Cambria Math" panose="02040503050406030204" pitchFamily="18" charset="0"/>
                      </a:rPr>
                      <m:t>+</m:t>
                    </m:r>
                  </m:sup>
                </m:sSubSup>
              </m:oMath>
            </m:oMathPara>
          </a14:m>
          <a:endParaRPr lang="zh-CN" altLang="en-US" sz="3200" kern="1200" dirty="0"/>
        </a:p>
      </dsp:txBody>
      <dsp:txXfrm>
        <a:off x="3268118" y="154346"/>
        <a:ext cx="2805078" cy="670002"/>
      </dsp:txXfrm>
    </dsp:sp>
    <dsp:sp modelId="{CA4869D3-F6EB-4287-BDD7-A072E0FAEA13}">
      <dsp:nvSpPr>
        <dsp:cNvPr id="0" name=""/>
        <dsp:cNvSpPr/>
      </dsp:nvSpPr>
      <dsp:spPr>
        <a:xfrm rot="5400000">
          <a:off x="4608385" y="907466"/>
          <a:ext cx="124546" cy="124546"/>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D706A99-DCB3-430D-8389-A2C4096DF6F5}">
      <dsp:nvSpPr>
        <dsp:cNvPr id="0" name=""/>
        <dsp:cNvSpPr/>
      </dsp:nvSpPr>
      <dsp:spPr>
        <a:xfrm>
          <a:off x="3247273" y="1094285"/>
          <a:ext cx="2846768" cy="711692"/>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t>ABE</a:t>
          </a:r>
          <a:endParaRPr lang="zh-CN" altLang="en-US" sz="2000" kern="1200" dirty="0"/>
        </a:p>
      </dsp:txBody>
      <dsp:txXfrm>
        <a:off x="3268118" y="1115130"/>
        <a:ext cx="2805078" cy="670002"/>
      </dsp:txXfrm>
    </dsp:sp>
    <dsp:sp modelId="{9242CD6A-5E63-40D7-B781-3E903EF73868}">
      <dsp:nvSpPr>
        <dsp:cNvPr id="0" name=""/>
        <dsp:cNvSpPr/>
      </dsp:nvSpPr>
      <dsp:spPr>
        <a:xfrm rot="5400000">
          <a:off x="4608385" y="1868250"/>
          <a:ext cx="124546" cy="124546"/>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38A45A2-914A-4B3A-B180-213B5CF34DD1}">
      <dsp:nvSpPr>
        <dsp:cNvPr id="0" name=""/>
        <dsp:cNvSpPr/>
      </dsp:nvSpPr>
      <dsp:spPr>
        <a:xfrm>
          <a:off x="3247273" y="2055070"/>
          <a:ext cx="2846768" cy="711692"/>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sym typeface="Symbol" pitchFamily="18" charset="2"/>
            </a:rPr>
            <a:t>ABEG</a:t>
          </a:r>
          <a:endParaRPr lang="zh-CN" altLang="en-US" sz="2000" kern="1200" dirty="0"/>
        </a:p>
      </dsp:txBody>
      <dsp:txXfrm>
        <a:off x="3268118" y="2075915"/>
        <a:ext cx="2805078" cy="670002"/>
      </dsp:txXfrm>
    </dsp:sp>
    <dsp:sp modelId="{C92BB4CD-DC93-4F89-8AF7-5281819A4A80}">
      <dsp:nvSpPr>
        <dsp:cNvPr id="0" name=""/>
        <dsp:cNvSpPr/>
      </dsp:nvSpPr>
      <dsp:spPr>
        <a:xfrm rot="5400000">
          <a:off x="4608385" y="2829035"/>
          <a:ext cx="124546" cy="124546"/>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793126-7333-4534-B552-BAAC854FE5E2}">
      <dsp:nvSpPr>
        <dsp:cNvPr id="0" name=""/>
        <dsp:cNvSpPr/>
      </dsp:nvSpPr>
      <dsp:spPr>
        <a:xfrm>
          <a:off x="3247273" y="3015854"/>
          <a:ext cx="2846768" cy="711692"/>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sym typeface="Symbol" pitchFamily="18" charset="2"/>
            </a:rPr>
            <a:t>ABEGD</a:t>
          </a:r>
          <a:endParaRPr lang="zh-CN" altLang="en-US" sz="2000" kern="1200" dirty="0"/>
        </a:p>
      </dsp:txBody>
      <dsp:txXfrm>
        <a:off x="3268118" y="3036699"/>
        <a:ext cx="2805078" cy="67000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4"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ECE13B12-A30C-452A-AB4D-258D7A6388AC}" type="datetimeFigureOut">
              <a:rPr lang="zh-CN" altLang="en-US"/>
              <a:pPr>
                <a:defRPr/>
              </a:pPr>
              <a:t>2018/6/30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426779CA-5DD0-4003-869A-9A5F220132B9}" type="slidenum">
              <a:rPr lang="zh-CN" altLang="en-US"/>
              <a:pPr>
                <a:defRPr/>
              </a:pPr>
              <a:t>‹#›</a:t>
            </a:fld>
            <a:endParaRPr lang="zh-CN" altLang="en-US"/>
          </a:p>
        </p:txBody>
      </p:sp>
    </p:spTree>
    <p:extLst>
      <p:ext uri="{BB962C8B-B14F-4D97-AF65-F5344CB8AC3E}">
        <p14:creationId xmlns:p14="http://schemas.microsoft.com/office/powerpoint/2010/main" val="4369792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bwMode="auto">
          <a:noFill/>
          <a:ln>
            <a:solidFill>
              <a:srgbClr val="000000"/>
            </a:solidFill>
            <a:miter lim="800000"/>
            <a:headEnd/>
            <a:tailEnd/>
          </a:ln>
        </p:spPr>
      </p:sp>
      <p:sp>
        <p:nvSpPr>
          <p:cNvPr id="1669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691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D8FB5B8-C353-4CD1-A85C-1A5420720D73}" type="slidenum">
              <a:rPr lang="zh-CN" altLang="en-US" smtClean="0"/>
              <a:pPr/>
              <a:t>1</a:t>
            </a:fld>
            <a:endParaRPr lang="en-US" altLang="zh-CN" smtClean="0"/>
          </a:p>
        </p:txBody>
      </p:sp>
    </p:spTree>
    <p:extLst>
      <p:ext uri="{BB962C8B-B14F-4D97-AF65-F5344CB8AC3E}">
        <p14:creationId xmlns:p14="http://schemas.microsoft.com/office/powerpoint/2010/main" val="3499370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bwMode="auto">
          <a:noFill/>
          <a:ln>
            <a:solidFill>
              <a:srgbClr val="000000"/>
            </a:solidFill>
            <a:miter lim="800000"/>
            <a:headEnd/>
            <a:tailEnd/>
          </a:ln>
        </p:spPr>
      </p:sp>
      <p:sp>
        <p:nvSpPr>
          <p:cNvPr id="18227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227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E3AFFB6-5DBB-4738-823B-5FE3B0846503}" type="slidenum">
              <a:rPr lang="zh-CN" altLang="en-US" smtClean="0"/>
              <a:pPr/>
              <a:t>20</a:t>
            </a:fld>
            <a:endParaRPr lang="zh-CN" altLang="en-US" smtClean="0"/>
          </a:p>
        </p:txBody>
      </p:sp>
    </p:spTree>
    <p:extLst>
      <p:ext uri="{BB962C8B-B14F-4D97-AF65-F5344CB8AC3E}">
        <p14:creationId xmlns:p14="http://schemas.microsoft.com/office/powerpoint/2010/main" val="2496078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bwMode="auto">
          <a:noFill/>
          <a:ln>
            <a:solidFill>
              <a:srgbClr val="000000"/>
            </a:solidFill>
            <a:miter lim="800000"/>
            <a:headEnd/>
            <a:tailEnd/>
          </a:ln>
        </p:spPr>
      </p:sp>
      <p:sp>
        <p:nvSpPr>
          <p:cNvPr id="18329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330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2F6DBA7-B70E-4536-9637-D7CCBDCFDFB0}" type="slidenum">
              <a:rPr lang="zh-CN" altLang="en-US" smtClean="0"/>
              <a:pPr/>
              <a:t>21</a:t>
            </a:fld>
            <a:endParaRPr lang="zh-CN" altLang="en-US" smtClean="0"/>
          </a:p>
        </p:txBody>
      </p:sp>
    </p:spTree>
    <p:extLst>
      <p:ext uri="{BB962C8B-B14F-4D97-AF65-F5344CB8AC3E}">
        <p14:creationId xmlns:p14="http://schemas.microsoft.com/office/powerpoint/2010/main" val="2000653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bwMode="auto">
          <a:noFill/>
          <a:ln>
            <a:solidFill>
              <a:srgbClr val="000000"/>
            </a:solidFill>
            <a:miter lim="800000"/>
            <a:headEnd/>
            <a:tailEnd/>
          </a:ln>
        </p:spPr>
      </p:sp>
      <p:sp>
        <p:nvSpPr>
          <p:cNvPr id="1853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534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9A3CEE5-E8FD-49BB-AAA6-4DE11484BD72}" type="slidenum">
              <a:rPr lang="zh-CN" altLang="en-US" smtClean="0"/>
              <a:pPr/>
              <a:t>23</a:t>
            </a:fld>
            <a:endParaRPr lang="zh-CN" altLang="en-US" smtClean="0"/>
          </a:p>
        </p:txBody>
      </p:sp>
    </p:spTree>
    <p:extLst>
      <p:ext uri="{BB962C8B-B14F-4D97-AF65-F5344CB8AC3E}">
        <p14:creationId xmlns:p14="http://schemas.microsoft.com/office/powerpoint/2010/main" val="118042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bwMode="auto">
          <a:noFill/>
          <a:ln>
            <a:solidFill>
              <a:srgbClr val="000000"/>
            </a:solidFill>
            <a:miter lim="800000"/>
            <a:headEnd/>
            <a:tailEnd/>
          </a:ln>
        </p:spPr>
      </p:sp>
      <p:sp>
        <p:nvSpPr>
          <p:cNvPr id="18637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637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8828E30-C7B6-4094-8B65-3B16B8ACBEB9}" type="slidenum">
              <a:rPr lang="zh-CN" altLang="en-US" smtClean="0"/>
              <a:pPr/>
              <a:t>24</a:t>
            </a:fld>
            <a:endParaRPr lang="zh-CN" altLang="en-US" smtClean="0"/>
          </a:p>
        </p:txBody>
      </p:sp>
    </p:spTree>
    <p:extLst>
      <p:ext uri="{BB962C8B-B14F-4D97-AF65-F5344CB8AC3E}">
        <p14:creationId xmlns:p14="http://schemas.microsoft.com/office/powerpoint/2010/main" val="986906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bwMode="auto">
          <a:noFill/>
          <a:ln>
            <a:solidFill>
              <a:srgbClr val="000000"/>
            </a:solidFill>
            <a:miter lim="800000"/>
            <a:headEnd/>
            <a:tailEnd/>
          </a:ln>
        </p:spPr>
      </p:sp>
      <p:sp>
        <p:nvSpPr>
          <p:cNvPr id="1873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739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05BEB9-E6D7-43DF-AB9C-B2C713908D05}" type="slidenum">
              <a:rPr lang="zh-CN" altLang="en-US" smtClean="0"/>
              <a:pPr/>
              <a:t>25</a:t>
            </a:fld>
            <a:endParaRPr lang="zh-CN" altLang="en-US" smtClean="0"/>
          </a:p>
        </p:txBody>
      </p:sp>
    </p:spTree>
    <p:extLst>
      <p:ext uri="{BB962C8B-B14F-4D97-AF65-F5344CB8AC3E}">
        <p14:creationId xmlns:p14="http://schemas.microsoft.com/office/powerpoint/2010/main" val="3032798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bwMode="auto">
          <a:noFill/>
          <a:ln>
            <a:solidFill>
              <a:srgbClr val="000000"/>
            </a:solidFill>
            <a:miter lim="800000"/>
            <a:headEnd/>
            <a:tailEnd/>
          </a:ln>
        </p:spPr>
      </p:sp>
      <p:sp>
        <p:nvSpPr>
          <p:cNvPr id="18944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944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EDC3480-7361-42B6-9DE7-F82D5CC6CF26}" type="slidenum">
              <a:rPr lang="zh-CN" altLang="en-US" smtClean="0"/>
              <a:pPr/>
              <a:t>27</a:t>
            </a:fld>
            <a:endParaRPr lang="zh-CN" altLang="en-US" smtClean="0"/>
          </a:p>
        </p:txBody>
      </p:sp>
    </p:spTree>
    <p:extLst>
      <p:ext uri="{BB962C8B-B14F-4D97-AF65-F5344CB8AC3E}">
        <p14:creationId xmlns:p14="http://schemas.microsoft.com/office/powerpoint/2010/main" val="2000451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bwMode="auto">
          <a:noFill/>
          <a:ln>
            <a:solidFill>
              <a:srgbClr val="000000"/>
            </a:solidFill>
            <a:miter lim="800000"/>
            <a:headEnd/>
            <a:tailEnd/>
          </a:ln>
        </p:spPr>
      </p:sp>
      <p:sp>
        <p:nvSpPr>
          <p:cNvPr id="19046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04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0F86568-D4AD-47A4-A246-F73BD1B72A4D}" type="slidenum">
              <a:rPr lang="zh-CN" altLang="en-US" smtClean="0"/>
              <a:pPr/>
              <a:t>29</a:t>
            </a:fld>
            <a:endParaRPr lang="zh-CN" altLang="en-US" smtClean="0"/>
          </a:p>
        </p:txBody>
      </p:sp>
    </p:spTree>
    <p:extLst>
      <p:ext uri="{BB962C8B-B14F-4D97-AF65-F5344CB8AC3E}">
        <p14:creationId xmlns:p14="http://schemas.microsoft.com/office/powerpoint/2010/main" val="2954782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bwMode="auto">
          <a:noFill/>
          <a:ln>
            <a:solidFill>
              <a:srgbClr val="000000"/>
            </a:solidFill>
            <a:miter lim="800000"/>
            <a:headEnd/>
            <a:tailEnd/>
          </a:ln>
        </p:spPr>
      </p:sp>
      <p:sp>
        <p:nvSpPr>
          <p:cNvPr id="19149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149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6BE8DA5-747F-4CFE-92A8-F74EDE93450A}" type="slidenum">
              <a:rPr lang="zh-CN" altLang="en-US" smtClean="0"/>
              <a:pPr/>
              <a:t>30</a:t>
            </a:fld>
            <a:endParaRPr lang="zh-CN" altLang="en-US" smtClean="0"/>
          </a:p>
        </p:txBody>
      </p:sp>
    </p:spTree>
    <p:extLst>
      <p:ext uri="{BB962C8B-B14F-4D97-AF65-F5344CB8AC3E}">
        <p14:creationId xmlns:p14="http://schemas.microsoft.com/office/powerpoint/2010/main" val="3261991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bwMode="auto">
          <a:noFill/>
          <a:ln>
            <a:solidFill>
              <a:srgbClr val="000000"/>
            </a:solidFill>
            <a:miter lim="800000"/>
            <a:headEnd/>
            <a:tailEnd/>
          </a:ln>
        </p:spPr>
      </p:sp>
      <p:sp>
        <p:nvSpPr>
          <p:cNvPr id="1945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456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457355E-9A1C-4420-A96B-C00503A9C711}" type="slidenum">
              <a:rPr lang="zh-CN" altLang="en-US" smtClean="0"/>
              <a:pPr/>
              <a:t>36</a:t>
            </a:fld>
            <a:endParaRPr lang="zh-CN" altLang="en-US" smtClean="0"/>
          </a:p>
        </p:txBody>
      </p:sp>
    </p:spTree>
    <p:extLst>
      <p:ext uri="{BB962C8B-B14F-4D97-AF65-F5344CB8AC3E}">
        <p14:creationId xmlns:p14="http://schemas.microsoft.com/office/powerpoint/2010/main" val="2034098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p:spPr>
      </p:sp>
      <p:sp>
        <p:nvSpPr>
          <p:cNvPr id="195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558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BA0AD5F-193D-42A2-A7CD-48A6D165F9EB}" type="slidenum">
              <a:rPr lang="zh-CN" altLang="en-US" smtClean="0"/>
              <a:pPr/>
              <a:t>37</a:t>
            </a:fld>
            <a:endParaRPr lang="zh-CN" altLang="en-US" smtClean="0"/>
          </a:p>
        </p:txBody>
      </p:sp>
    </p:spTree>
    <p:extLst>
      <p:ext uri="{BB962C8B-B14F-4D97-AF65-F5344CB8AC3E}">
        <p14:creationId xmlns:p14="http://schemas.microsoft.com/office/powerpoint/2010/main" val="2490769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bwMode="auto">
          <a:noFill/>
          <a:ln>
            <a:solidFill>
              <a:srgbClr val="000000"/>
            </a:solidFill>
            <a:miter lim="800000"/>
            <a:headEnd/>
            <a:tailEnd/>
          </a:ln>
        </p:spPr>
      </p:sp>
      <p:sp>
        <p:nvSpPr>
          <p:cNvPr id="1689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6896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4EBEF45-AB2E-4131-A97E-92E79A606316}" type="slidenum">
              <a:rPr lang="zh-CN" altLang="en-US" smtClean="0"/>
              <a:pPr/>
              <a:t>2</a:t>
            </a:fld>
            <a:endParaRPr lang="en-US" altLang="zh-CN" smtClean="0"/>
          </a:p>
        </p:txBody>
      </p:sp>
    </p:spTree>
    <p:extLst>
      <p:ext uri="{BB962C8B-B14F-4D97-AF65-F5344CB8AC3E}">
        <p14:creationId xmlns:p14="http://schemas.microsoft.com/office/powerpoint/2010/main" val="3800552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幻灯片图像占位符 1"/>
          <p:cNvSpPr>
            <a:spLocks noGrp="1" noRot="1" noChangeAspect="1" noTextEdit="1"/>
          </p:cNvSpPr>
          <p:nvPr>
            <p:ph type="sldImg"/>
          </p:nvPr>
        </p:nvSpPr>
        <p:spPr bwMode="auto">
          <a:noFill/>
          <a:ln>
            <a:solidFill>
              <a:srgbClr val="000000"/>
            </a:solidFill>
            <a:miter lim="800000"/>
            <a:headEnd/>
            <a:tailEnd/>
          </a:ln>
        </p:spPr>
      </p:sp>
      <p:sp>
        <p:nvSpPr>
          <p:cNvPr id="196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661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06A20FA-5B3E-4BAF-9A4E-2269C418F9BF}" type="slidenum">
              <a:rPr lang="zh-CN" altLang="en-US" smtClean="0"/>
              <a:pPr/>
              <a:t>38</a:t>
            </a:fld>
            <a:endParaRPr lang="zh-CN" altLang="en-US" smtClean="0"/>
          </a:p>
        </p:txBody>
      </p:sp>
    </p:spTree>
    <p:extLst>
      <p:ext uri="{BB962C8B-B14F-4D97-AF65-F5344CB8AC3E}">
        <p14:creationId xmlns:p14="http://schemas.microsoft.com/office/powerpoint/2010/main" val="596739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1"/>
          <p:cNvSpPr>
            <a:spLocks noGrp="1" noRot="1" noChangeAspect="1" noTextEdit="1"/>
          </p:cNvSpPr>
          <p:nvPr>
            <p:ph type="sldImg"/>
          </p:nvPr>
        </p:nvSpPr>
        <p:spPr bwMode="auto">
          <a:noFill/>
          <a:ln>
            <a:solidFill>
              <a:srgbClr val="000000"/>
            </a:solidFill>
            <a:miter lim="800000"/>
            <a:headEnd/>
            <a:tailEnd/>
          </a:ln>
        </p:spPr>
      </p:sp>
      <p:sp>
        <p:nvSpPr>
          <p:cNvPr id="1986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866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98D930B-B0C5-472A-986A-A022C829C4D8}" type="slidenum">
              <a:rPr lang="zh-CN" altLang="en-US" smtClean="0"/>
              <a:pPr/>
              <a:t>42</a:t>
            </a:fld>
            <a:endParaRPr lang="zh-CN" altLang="en-US" smtClean="0"/>
          </a:p>
        </p:txBody>
      </p:sp>
    </p:spTree>
    <p:extLst>
      <p:ext uri="{BB962C8B-B14F-4D97-AF65-F5344CB8AC3E}">
        <p14:creationId xmlns:p14="http://schemas.microsoft.com/office/powerpoint/2010/main" val="4237727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bwMode="auto">
          <a:noFill/>
          <a:ln>
            <a:solidFill>
              <a:srgbClr val="000000"/>
            </a:solidFill>
            <a:miter lim="800000"/>
            <a:headEnd/>
            <a:tailEnd/>
          </a:ln>
        </p:spPr>
      </p:sp>
      <p:sp>
        <p:nvSpPr>
          <p:cNvPr id="1996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968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86484AB-FA30-4671-8422-7DA4AF75F92D}" type="slidenum">
              <a:rPr lang="zh-CN" altLang="en-US" smtClean="0"/>
              <a:pPr/>
              <a:t>43</a:t>
            </a:fld>
            <a:endParaRPr lang="zh-CN" altLang="en-US" smtClean="0"/>
          </a:p>
        </p:txBody>
      </p:sp>
    </p:spTree>
    <p:extLst>
      <p:ext uri="{BB962C8B-B14F-4D97-AF65-F5344CB8AC3E}">
        <p14:creationId xmlns:p14="http://schemas.microsoft.com/office/powerpoint/2010/main" val="2844401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bwMode="auto">
          <a:noFill/>
          <a:ln>
            <a:solidFill>
              <a:srgbClr val="000000"/>
            </a:solidFill>
            <a:miter lim="800000"/>
            <a:headEnd/>
            <a:tailEnd/>
          </a:ln>
        </p:spPr>
      </p:sp>
      <p:sp>
        <p:nvSpPr>
          <p:cNvPr id="20070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070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2DF4EF4-C03D-494B-AAE0-8771E7636611}" type="slidenum">
              <a:rPr lang="zh-CN" altLang="en-US" smtClean="0"/>
              <a:pPr/>
              <a:t>44</a:t>
            </a:fld>
            <a:endParaRPr lang="zh-CN" altLang="en-US" smtClean="0"/>
          </a:p>
        </p:txBody>
      </p:sp>
    </p:spTree>
    <p:extLst>
      <p:ext uri="{BB962C8B-B14F-4D97-AF65-F5344CB8AC3E}">
        <p14:creationId xmlns:p14="http://schemas.microsoft.com/office/powerpoint/2010/main" val="1268471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bwMode="auto">
          <a:noFill/>
          <a:ln>
            <a:solidFill>
              <a:srgbClr val="000000"/>
            </a:solidFill>
            <a:miter lim="800000"/>
            <a:headEnd/>
            <a:tailEnd/>
          </a:ln>
        </p:spPr>
      </p:sp>
      <p:sp>
        <p:nvSpPr>
          <p:cNvPr id="20173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173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B897E17-143B-4D1E-9FC5-A6BB460721AE}" type="slidenum">
              <a:rPr lang="zh-CN" altLang="en-US" smtClean="0"/>
              <a:pPr/>
              <a:t>45</a:t>
            </a:fld>
            <a:endParaRPr lang="zh-CN" altLang="en-US" smtClean="0"/>
          </a:p>
        </p:txBody>
      </p:sp>
    </p:spTree>
    <p:extLst>
      <p:ext uri="{BB962C8B-B14F-4D97-AF65-F5344CB8AC3E}">
        <p14:creationId xmlns:p14="http://schemas.microsoft.com/office/powerpoint/2010/main" val="625773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bwMode="auto">
          <a:noFill/>
          <a:ln>
            <a:solidFill>
              <a:srgbClr val="000000"/>
            </a:solidFill>
            <a:miter lim="800000"/>
            <a:headEnd/>
            <a:tailEnd/>
          </a:ln>
        </p:spPr>
      </p:sp>
      <p:sp>
        <p:nvSpPr>
          <p:cNvPr id="2058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582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B475361-1DC0-4AF3-98B1-247FC5330A36}" type="slidenum">
              <a:rPr lang="zh-CN" altLang="en-US" smtClean="0"/>
              <a:pPr/>
              <a:t>46</a:t>
            </a:fld>
            <a:endParaRPr lang="zh-CN" altLang="en-US" smtClean="0"/>
          </a:p>
        </p:txBody>
      </p:sp>
    </p:spTree>
    <p:extLst>
      <p:ext uri="{BB962C8B-B14F-4D97-AF65-F5344CB8AC3E}">
        <p14:creationId xmlns:p14="http://schemas.microsoft.com/office/powerpoint/2010/main" val="295977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bwMode="auto">
          <a:noFill/>
          <a:ln>
            <a:solidFill>
              <a:srgbClr val="000000"/>
            </a:solidFill>
            <a:miter lim="800000"/>
            <a:headEnd/>
            <a:tailEnd/>
          </a:ln>
        </p:spPr>
      </p:sp>
      <p:sp>
        <p:nvSpPr>
          <p:cNvPr id="20275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275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58EE80B-D64B-4DBC-B59E-FF25D2740F92}" type="slidenum">
              <a:rPr lang="zh-CN" altLang="en-US" smtClean="0"/>
              <a:pPr/>
              <a:t>48</a:t>
            </a:fld>
            <a:endParaRPr lang="zh-CN" altLang="en-US" smtClean="0"/>
          </a:p>
        </p:txBody>
      </p:sp>
    </p:spTree>
    <p:extLst>
      <p:ext uri="{BB962C8B-B14F-4D97-AF65-F5344CB8AC3E}">
        <p14:creationId xmlns:p14="http://schemas.microsoft.com/office/powerpoint/2010/main" val="3695912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幻灯片图像占位符 1"/>
          <p:cNvSpPr>
            <a:spLocks noGrp="1" noRot="1" noChangeAspect="1" noTextEdit="1"/>
          </p:cNvSpPr>
          <p:nvPr>
            <p:ph type="sldImg"/>
          </p:nvPr>
        </p:nvSpPr>
        <p:spPr bwMode="auto">
          <a:noFill/>
          <a:ln>
            <a:solidFill>
              <a:srgbClr val="000000"/>
            </a:solidFill>
            <a:miter lim="800000"/>
            <a:headEnd/>
            <a:tailEnd/>
          </a:ln>
        </p:spPr>
      </p:sp>
      <p:sp>
        <p:nvSpPr>
          <p:cNvPr id="20480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480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4729962-7B8A-4A4A-B98B-30D818E0B045}" type="slidenum">
              <a:rPr lang="zh-CN" altLang="en-US" smtClean="0"/>
              <a:pPr/>
              <a:t>51</a:t>
            </a:fld>
            <a:endParaRPr lang="zh-CN" altLang="en-US" smtClean="0"/>
          </a:p>
        </p:txBody>
      </p:sp>
    </p:spTree>
    <p:extLst>
      <p:ext uri="{BB962C8B-B14F-4D97-AF65-F5344CB8AC3E}">
        <p14:creationId xmlns:p14="http://schemas.microsoft.com/office/powerpoint/2010/main" val="3297825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bwMode="auto">
          <a:noFill/>
          <a:ln>
            <a:solidFill>
              <a:srgbClr val="000000"/>
            </a:solidFill>
            <a:miter lim="800000"/>
            <a:headEnd/>
            <a:tailEnd/>
          </a:ln>
        </p:spPr>
      </p:sp>
      <p:sp>
        <p:nvSpPr>
          <p:cNvPr id="20787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787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393E8C1-4054-447C-9072-9F675DF824B0}" type="slidenum">
              <a:rPr lang="zh-CN" altLang="en-US" smtClean="0"/>
              <a:pPr/>
              <a:t>53</a:t>
            </a:fld>
            <a:endParaRPr lang="zh-CN" altLang="en-US" smtClean="0"/>
          </a:p>
        </p:txBody>
      </p:sp>
    </p:spTree>
    <p:extLst>
      <p:ext uri="{BB962C8B-B14F-4D97-AF65-F5344CB8AC3E}">
        <p14:creationId xmlns:p14="http://schemas.microsoft.com/office/powerpoint/2010/main" val="30599347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bwMode="auto">
          <a:noFill/>
          <a:ln>
            <a:solidFill>
              <a:srgbClr val="000000"/>
            </a:solidFill>
            <a:miter lim="800000"/>
            <a:headEnd/>
            <a:tailEnd/>
          </a:ln>
        </p:spPr>
      </p:sp>
      <p:sp>
        <p:nvSpPr>
          <p:cNvPr id="20889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890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784B408-469B-440D-9894-0E05048F8599}" type="slidenum">
              <a:rPr lang="zh-CN" altLang="en-US" smtClean="0"/>
              <a:pPr/>
              <a:t>54</a:t>
            </a:fld>
            <a:endParaRPr lang="zh-CN" altLang="en-US" smtClean="0"/>
          </a:p>
        </p:txBody>
      </p:sp>
    </p:spTree>
    <p:extLst>
      <p:ext uri="{BB962C8B-B14F-4D97-AF65-F5344CB8AC3E}">
        <p14:creationId xmlns:p14="http://schemas.microsoft.com/office/powerpoint/2010/main" val="233504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bwMode="auto">
          <a:noFill/>
          <a:ln>
            <a:solidFill>
              <a:srgbClr val="000000"/>
            </a:solidFill>
            <a:miter lim="800000"/>
            <a:headEnd/>
            <a:tailEnd/>
          </a:ln>
        </p:spPr>
      </p:sp>
      <p:sp>
        <p:nvSpPr>
          <p:cNvPr id="1720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203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B780F35-01DB-4C44-AA90-9DA6403BD250}" type="slidenum">
              <a:rPr lang="zh-CN" altLang="en-US" smtClean="0"/>
              <a:pPr/>
              <a:t>7</a:t>
            </a:fld>
            <a:endParaRPr lang="zh-CN" altLang="en-US" smtClean="0"/>
          </a:p>
        </p:txBody>
      </p:sp>
    </p:spTree>
    <p:extLst>
      <p:ext uri="{BB962C8B-B14F-4D97-AF65-F5344CB8AC3E}">
        <p14:creationId xmlns:p14="http://schemas.microsoft.com/office/powerpoint/2010/main" val="1850631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1"/>
          <p:cNvSpPr>
            <a:spLocks noGrp="1" noRot="1" noChangeAspect="1" noTextEdit="1"/>
          </p:cNvSpPr>
          <p:nvPr>
            <p:ph type="sldImg"/>
          </p:nvPr>
        </p:nvSpPr>
        <p:spPr bwMode="auto">
          <a:noFill/>
          <a:ln>
            <a:solidFill>
              <a:srgbClr val="000000"/>
            </a:solidFill>
            <a:miter lim="800000"/>
            <a:headEnd/>
            <a:tailEnd/>
          </a:ln>
        </p:spPr>
      </p:sp>
      <p:sp>
        <p:nvSpPr>
          <p:cNvPr id="2109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094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CBA8C57-273C-4485-B97F-5B5B0A04BD27}" type="slidenum">
              <a:rPr lang="zh-CN" altLang="en-US" smtClean="0"/>
              <a:pPr/>
              <a:t>55</a:t>
            </a:fld>
            <a:endParaRPr lang="zh-CN" altLang="en-US" smtClean="0"/>
          </a:p>
        </p:txBody>
      </p:sp>
    </p:spTree>
    <p:extLst>
      <p:ext uri="{BB962C8B-B14F-4D97-AF65-F5344CB8AC3E}">
        <p14:creationId xmlns:p14="http://schemas.microsoft.com/office/powerpoint/2010/main" val="1863325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bwMode="auto">
          <a:noFill/>
          <a:ln>
            <a:solidFill>
              <a:srgbClr val="000000"/>
            </a:solidFill>
            <a:miter lim="800000"/>
            <a:headEnd/>
            <a:tailEnd/>
          </a:ln>
        </p:spPr>
      </p:sp>
      <p:sp>
        <p:nvSpPr>
          <p:cNvPr id="21197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197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20E4B46-7C9C-49D3-80AF-E61D9FF42A34}" type="slidenum">
              <a:rPr lang="zh-CN" altLang="en-US" smtClean="0"/>
              <a:pPr/>
              <a:t>56</a:t>
            </a:fld>
            <a:endParaRPr lang="zh-CN" altLang="en-US" smtClean="0"/>
          </a:p>
        </p:txBody>
      </p:sp>
    </p:spTree>
    <p:extLst>
      <p:ext uri="{BB962C8B-B14F-4D97-AF65-F5344CB8AC3E}">
        <p14:creationId xmlns:p14="http://schemas.microsoft.com/office/powerpoint/2010/main" val="564107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noFill/>
          <a:ln>
            <a:solidFill>
              <a:srgbClr val="000000"/>
            </a:solidFill>
            <a:miter lim="800000"/>
            <a:headEnd/>
            <a:tailEnd/>
          </a:ln>
        </p:spPr>
      </p:sp>
      <p:sp>
        <p:nvSpPr>
          <p:cNvPr id="2129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299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8B8E657-4F93-4F76-9359-103913581FA9}" type="slidenum">
              <a:rPr lang="zh-CN" altLang="en-US" smtClean="0"/>
              <a:pPr/>
              <a:t>57</a:t>
            </a:fld>
            <a:endParaRPr lang="zh-CN" altLang="en-US" smtClean="0"/>
          </a:p>
        </p:txBody>
      </p:sp>
    </p:spTree>
    <p:extLst>
      <p:ext uri="{BB962C8B-B14F-4D97-AF65-F5344CB8AC3E}">
        <p14:creationId xmlns:p14="http://schemas.microsoft.com/office/powerpoint/2010/main" val="33105505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幻灯片图像占位符 1"/>
          <p:cNvSpPr>
            <a:spLocks noGrp="1" noRot="1" noChangeAspect="1" noTextEdit="1"/>
          </p:cNvSpPr>
          <p:nvPr>
            <p:ph type="sldImg"/>
          </p:nvPr>
        </p:nvSpPr>
        <p:spPr bwMode="auto">
          <a:noFill/>
          <a:ln>
            <a:solidFill>
              <a:srgbClr val="000000"/>
            </a:solidFill>
            <a:miter lim="800000"/>
            <a:headEnd/>
            <a:tailEnd/>
          </a:ln>
        </p:spPr>
      </p:sp>
      <p:sp>
        <p:nvSpPr>
          <p:cNvPr id="21401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402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E2A10E0-9037-420A-B91C-1C66DAE6A455}" type="slidenum">
              <a:rPr lang="zh-CN" altLang="en-US" smtClean="0"/>
              <a:pPr/>
              <a:t>58</a:t>
            </a:fld>
            <a:endParaRPr lang="zh-CN" altLang="en-US" smtClean="0"/>
          </a:p>
        </p:txBody>
      </p:sp>
    </p:spTree>
    <p:extLst>
      <p:ext uri="{BB962C8B-B14F-4D97-AF65-F5344CB8AC3E}">
        <p14:creationId xmlns:p14="http://schemas.microsoft.com/office/powerpoint/2010/main" val="7199649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p:cNvSpPr>
            <a:spLocks noGrp="1" noRot="1" noChangeAspect="1" noTextEdit="1"/>
          </p:cNvSpPr>
          <p:nvPr>
            <p:ph type="sldImg"/>
          </p:nvPr>
        </p:nvSpPr>
        <p:spPr bwMode="auto">
          <a:noFill/>
          <a:ln>
            <a:solidFill>
              <a:srgbClr val="000000"/>
            </a:solidFill>
            <a:miter lim="800000"/>
            <a:headEnd/>
            <a:tailEnd/>
          </a:ln>
        </p:spPr>
      </p:sp>
      <p:sp>
        <p:nvSpPr>
          <p:cNvPr id="21504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4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888978F-5B15-42EF-BA6E-087C3024E85F}" type="slidenum">
              <a:rPr lang="zh-CN" altLang="en-US" smtClean="0"/>
              <a:pPr/>
              <a:t>59</a:t>
            </a:fld>
            <a:endParaRPr lang="zh-CN" altLang="en-US" smtClean="0"/>
          </a:p>
        </p:txBody>
      </p:sp>
    </p:spTree>
    <p:extLst>
      <p:ext uri="{BB962C8B-B14F-4D97-AF65-F5344CB8AC3E}">
        <p14:creationId xmlns:p14="http://schemas.microsoft.com/office/powerpoint/2010/main" val="1577143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幻灯片图像占位符 1"/>
          <p:cNvSpPr>
            <a:spLocks noGrp="1" noRot="1" noChangeAspect="1" noTextEdit="1"/>
          </p:cNvSpPr>
          <p:nvPr>
            <p:ph type="sldImg"/>
          </p:nvPr>
        </p:nvSpPr>
        <p:spPr bwMode="auto">
          <a:noFill/>
          <a:ln>
            <a:solidFill>
              <a:srgbClr val="000000"/>
            </a:solidFill>
            <a:miter lim="800000"/>
            <a:headEnd/>
            <a:tailEnd/>
          </a:ln>
        </p:spPr>
      </p:sp>
      <p:sp>
        <p:nvSpPr>
          <p:cNvPr id="21606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60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34A4B1A-3E18-46FA-8300-16AE22C5143B}" type="slidenum">
              <a:rPr lang="zh-CN" altLang="en-US" smtClean="0"/>
              <a:pPr/>
              <a:t>63</a:t>
            </a:fld>
            <a:endParaRPr lang="zh-CN" altLang="en-US" smtClean="0"/>
          </a:p>
        </p:txBody>
      </p:sp>
    </p:spTree>
    <p:extLst>
      <p:ext uri="{BB962C8B-B14F-4D97-AF65-F5344CB8AC3E}">
        <p14:creationId xmlns:p14="http://schemas.microsoft.com/office/powerpoint/2010/main" val="2917494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幻灯片图像占位符 1"/>
          <p:cNvSpPr>
            <a:spLocks noGrp="1" noRot="1" noChangeAspect="1" noTextEdit="1"/>
          </p:cNvSpPr>
          <p:nvPr>
            <p:ph type="sldImg"/>
          </p:nvPr>
        </p:nvSpPr>
        <p:spPr bwMode="auto">
          <a:noFill/>
          <a:ln>
            <a:solidFill>
              <a:srgbClr val="000000"/>
            </a:solidFill>
            <a:miter lim="800000"/>
            <a:headEnd/>
            <a:tailEnd/>
          </a:ln>
        </p:spPr>
      </p:sp>
      <p:sp>
        <p:nvSpPr>
          <p:cNvPr id="21709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709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F9150ED-D8E8-4645-8D27-B5E5EF3B4845}" type="slidenum">
              <a:rPr lang="zh-CN" altLang="en-US" smtClean="0"/>
              <a:pPr/>
              <a:t>67</a:t>
            </a:fld>
            <a:endParaRPr lang="zh-CN" altLang="en-US" smtClean="0"/>
          </a:p>
        </p:txBody>
      </p:sp>
    </p:spTree>
    <p:extLst>
      <p:ext uri="{BB962C8B-B14F-4D97-AF65-F5344CB8AC3E}">
        <p14:creationId xmlns:p14="http://schemas.microsoft.com/office/powerpoint/2010/main" val="2456988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幻灯片图像占位符 1"/>
          <p:cNvSpPr>
            <a:spLocks noGrp="1" noRot="1" noChangeAspect="1" noTextEdit="1"/>
          </p:cNvSpPr>
          <p:nvPr>
            <p:ph type="sldImg"/>
          </p:nvPr>
        </p:nvSpPr>
        <p:spPr bwMode="auto">
          <a:noFill/>
          <a:ln>
            <a:solidFill>
              <a:srgbClr val="000000"/>
            </a:solidFill>
            <a:miter lim="800000"/>
            <a:headEnd/>
            <a:tailEnd/>
          </a:ln>
        </p:spPr>
      </p:sp>
      <p:sp>
        <p:nvSpPr>
          <p:cNvPr id="2222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2221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5DC946B-B699-4FA5-8BA6-C8C132E636EA}" type="slidenum">
              <a:rPr lang="zh-CN" altLang="en-US" smtClean="0"/>
              <a:pPr/>
              <a:t>70</a:t>
            </a:fld>
            <a:endParaRPr lang="zh-CN" altLang="en-US" smtClean="0"/>
          </a:p>
        </p:txBody>
      </p:sp>
    </p:spTree>
    <p:extLst>
      <p:ext uri="{BB962C8B-B14F-4D97-AF65-F5344CB8AC3E}">
        <p14:creationId xmlns:p14="http://schemas.microsoft.com/office/powerpoint/2010/main" val="15168108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p:cNvSpPr>
            <a:spLocks noGrp="1" noRot="1" noChangeAspect="1" noTextEdit="1"/>
          </p:cNvSpPr>
          <p:nvPr>
            <p:ph type="sldImg"/>
          </p:nvPr>
        </p:nvSpPr>
        <p:spPr bwMode="auto">
          <a:noFill/>
          <a:ln>
            <a:solidFill>
              <a:srgbClr val="000000"/>
            </a:solidFill>
            <a:miter lim="800000"/>
            <a:headEnd/>
            <a:tailEnd/>
          </a:ln>
        </p:spPr>
      </p:sp>
      <p:sp>
        <p:nvSpPr>
          <p:cNvPr id="2232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2323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6A8C4EF-8C2D-4042-978C-051A0008E2A9}" type="slidenum">
              <a:rPr lang="zh-CN" altLang="en-US" smtClean="0"/>
              <a:pPr/>
              <a:t>71</a:t>
            </a:fld>
            <a:endParaRPr lang="zh-CN" altLang="en-US" smtClean="0"/>
          </a:p>
        </p:txBody>
      </p:sp>
    </p:spTree>
    <p:extLst>
      <p:ext uri="{BB962C8B-B14F-4D97-AF65-F5344CB8AC3E}">
        <p14:creationId xmlns:p14="http://schemas.microsoft.com/office/powerpoint/2010/main" val="704138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p:cNvSpPr>
            <a:spLocks noGrp="1" noRot="1" noChangeAspect="1" noTextEdit="1"/>
          </p:cNvSpPr>
          <p:nvPr>
            <p:ph type="sldImg"/>
          </p:nvPr>
        </p:nvSpPr>
        <p:spPr bwMode="auto">
          <a:noFill/>
          <a:ln>
            <a:solidFill>
              <a:srgbClr val="000000"/>
            </a:solidFill>
            <a:miter lim="800000"/>
            <a:headEnd/>
            <a:tailEnd/>
          </a:ln>
        </p:spPr>
      </p:sp>
      <p:sp>
        <p:nvSpPr>
          <p:cNvPr id="2232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2323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6A8C4EF-8C2D-4042-978C-051A0008E2A9}" type="slidenum">
              <a:rPr lang="zh-CN" altLang="en-US" smtClean="0"/>
              <a:pPr/>
              <a:t>72</a:t>
            </a:fld>
            <a:endParaRPr lang="zh-CN" altLang="en-US" smtClean="0"/>
          </a:p>
        </p:txBody>
      </p:sp>
    </p:spTree>
    <p:extLst>
      <p:ext uri="{BB962C8B-B14F-4D97-AF65-F5344CB8AC3E}">
        <p14:creationId xmlns:p14="http://schemas.microsoft.com/office/powerpoint/2010/main" val="3058176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1"/>
          <p:cNvSpPr>
            <a:spLocks noGrp="1" noRot="1" noChangeAspect="1" noTextEdit="1"/>
          </p:cNvSpPr>
          <p:nvPr>
            <p:ph type="sldImg"/>
          </p:nvPr>
        </p:nvSpPr>
        <p:spPr bwMode="auto">
          <a:noFill/>
          <a:ln>
            <a:solidFill>
              <a:srgbClr val="000000"/>
            </a:solidFill>
            <a:miter lim="800000"/>
            <a:headEnd/>
            <a:tailEnd/>
          </a:ln>
        </p:spPr>
      </p:sp>
      <p:sp>
        <p:nvSpPr>
          <p:cNvPr id="174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408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9276AAF-F769-438E-AB94-0DE06EF4EABE}" type="slidenum">
              <a:rPr lang="zh-CN" altLang="en-US" smtClean="0"/>
              <a:pPr/>
              <a:t>9</a:t>
            </a:fld>
            <a:endParaRPr lang="zh-CN" altLang="en-US" smtClean="0"/>
          </a:p>
        </p:txBody>
      </p:sp>
    </p:spTree>
    <p:extLst>
      <p:ext uri="{BB962C8B-B14F-4D97-AF65-F5344CB8AC3E}">
        <p14:creationId xmlns:p14="http://schemas.microsoft.com/office/powerpoint/2010/main" val="33423257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p:cNvSpPr>
            <a:spLocks noGrp="1" noRot="1" noChangeAspect="1" noTextEdit="1"/>
          </p:cNvSpPr>
          <p:nvPr>
            <p:ph type="sldImg"/>
          </p:nvPr>
        </p:nvSpPr>
        <p:spPr bwMode="auto">
          <a:noFill/>
          <a:ln>
            <a:solidFill>
              <a:srgbClr val="000000"/>
            </a:solidFill>
            <a:miter lim="800000"/>
            <a:headEnd/>
            <a:tailEnd/>
          </a:ln>
        </p:spPr>
      </p:sp>
      <p:sp>
        <p:nvSpPr>
          <p:cNvPr id="2211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2118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1279E73-48CD-41F1-ACCD-076F1F67A742}" type="slidenum">
              <a:rPr lang="zh-CN" altLang="en-US" smtClean="0"/>
              <a:pPr/>
              <a:t>73</a:t>
            </a:fld>
            <a:endParaRPr lang="zh-CN" altLang="en-US" smtClean="0"/>
          </a:p>
        </p:txBody>
      </p:sp>
    </p:spTree>
    <p:extLst>
      <p:ext uri="{BB962C8B-B14F-4D97-AF65-F5344CB8AC3E}">
        <p14:creationId xmlns:p14="http://schemas.microsoft.com/office/powerpoint/2010/main" val="40086146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幻灯片图像占位符 1"/>
          <p:cNvSpPr>
            <a:spLocks noGrp="1" noRot="1" noChangeAspect="1" noTextEdit="1"/>
          </p:cNvSpPr>
          <p:nvPr>
            <p:ph type="sldImg"/>
          </p:nvPr>
        </p:nvSpPr>
        <p:spPr bwMode="auto">
          <a:noFill/>
          <a:ln>
            <a:solidFill>
              <a:srgbClr val="000000"/>
            </a:solidFill>
            <a:miter lim="800000"/>
            <a:headEnd/>
            <a:tailEnd/>
          </a:ln>
        </p:spPr>
      </p:sp>
      <p:sp>
        <p:nvSpPr>
          <p:cNvPr id="22733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2733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AC41974-882E-4B0B-AEF1-AECF8E4A9208}" type="slidenum">
              <a:rPr lang="zh-CN" altLang="en-US" smtClean="0"/>
              <a:pPr/>
              <a:t>74</a:t>
            </a:fld>
            <a:endParaRPr lang="zh-CN" altLang="en-US" smtClean="0"/>
          </a:p>
        </p:txBody>
      </p:sp>
    </p:spTree>
    <p:extLst>
      <p:ext uri="{BB962C8B-B14F-4D97-AF65-F5344CB8AC3E}">
        <p14:creationId xmlns:p14="http://schemas.microsoft.com/office/powerpoint/2010/main" val="2608332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幻灯片图像占位符 1"/>
          <p:cNvSpPr>
            <a:spLocks noGrp="1" noRot="1" noChangeAspect="1" noTextEdit="1"/>
          </p:cNvSpPr>
          <p:nvPr>
            <p:ph type="sldImg"/>
          </p:nvPr>
        </p:nvSpPr>
        <p:spPr bwMode="auto">
          <a:noFill/>
          <a:ln>
            <a:solidFill>
              <a:srgbClr val="000000"/>
            </a:solidFill>
            <a:miter lim="800000"/>
            <a:headEnd/>
            <a:tailEnd/>
          </a:ln>
        </p:spPr>
      </p:sp>
      <p:sp>
        <p:nvSpPr>
          <p:cNvPr id="22835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2835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48E4F6A-5249-470E-A829-94D783AA252A}" type="slidenum">
              <a:rPr lang="zh-CN" altLang="en-US" smtClean="0"/>
              <a:pPr/>
              <a:t>75</a:t>
            </a:fld>
            <a:endParaRPr lang="zh-CN" altLang="en-US" smtClean="0"/>
          </a:p>
        </p:txBody>
      </p:sp>
    </p:spTree>
    <p:extLst>
      <p:ext uri="{BB962C8B-B14F-4D97-AF65-F5344CB8AC3E}">
        <p14:creationId xmlns:p14="http://schemas.microsoft.com/office/powerpoint/2010/main" val="30285801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幻灯片图像占位符 1"/>
          <p:cNvSpPr>
            <a:spLocks noGrp="1" noRot="1" noChangeAspect="1" noTextEdit="1"/>
          </p:cNvSpPr>
          <p:nvPr>
            <p:ph type="sldImg"/>
          </p:nvPr>
        </p:nvSpPr>
        <p:spPr bwMode="auto">
          <a:noFill/>
          <a:ln>
            <a:solidFill>
              <a:srgbClr val="000000"/>
            </a:solidFill>
            <a:miter lim="800000"/>
            <a:headEnd/>
            <a:tailEnd/>
          </a:ln>
        </p:spPr>
      </p:sp>
      <p:sp>
        <p:nvSpPr>
          <p:cNvPr id="22937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2938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386255E-E6BC-47B7-A8AD-9D5DF59FB3B2}" type="slidenum">
              <a:rPr lang="zh-CN" altLang="en-US" smtClean="0"/>
              <a:pPr/>
              <a:t>76</a:t>
            </a:fld>
            <a:endParaRPr lang="zh-CN" altLang="en-US" smtClean="0"/>
          </a:p>
        </p:txBody>
      </p:sp>
    </p:spTree>
    <p:extLst>
      <p:ext uri="{BB962C8B-B14F-4D97-AF65-F5344CB8AC3E}">
        <p14:creationId xmlns:p14="http://schemas.microsoft.com/office/powerpoint/2010/main" val="22513467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幻灯片图像占位符 1"/>
          <p:cNvSpPr>
            <a:spLocks noGrp="1" noRot="1" noChangeAspect="1" noTextEdit="1"/>
          </p:cNvSpPr>
          <p:nvPr>
            <p:ph type="sldImg"/>
          </p:nvPr>
        </p:nvSpPr>
        <p:spPr bwMode="auto">
          <a:noFill/>
          <a:ln>
            <a:solidFill>
              <a:srgbClr val="000000"/>
            </a:solidFill>
            <a:miter lim="800000"/>
            <a:headEnd/>
            <a:tailEnd/>
          </a:ln>
        </p:spPr>
      </p:sp>
      <p:sp>
        <p:nvSpPr>
          <p:cNvPr id="23552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3552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39555BE-53AA-4846-9F97-917E3A1AEBEA}" type="slidenum">
              <a:rPr lang="zh-CN" altLang="en-US" smtClean="0"/>
              <a:pPr/>
              <a:t>79</a:t>
            </a:fld>
            <a:endParaRPr lang="zh-CN" altLang="en-US" smtClean="0"/>
          </a:p>
        </p:txBody>
      </p:sp>
    </p:spTree>
    <p:extLst>
      <p:ext uri="{BB962C8B-B14F-4D97-AF65-F5344CB8AC3E}">
        <p14:creationId xmlns:p14="http://schemas.microsoft.com/office/powerpoint/2010/main" val="2750229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幻灯片图像占位符 1"/>
          <p:cNvSpPr>
            <a:spLocks noGrp="1" noRot="1" noChangeAspect="1" noTextEdit="1"/>
          </p:cNvSpPr>
          <p:nvPr>
            <p:ph type="sldImg"/>
          </p:nvPr>
        </p:nvSpPr>
        <p:spPr bwMode="auto">
          <a:noFill/>
          <a:ln>
            <a:solidFill>
              <a:srgbClr val="000000"/>
            </a:solidFill>
            <a:miter lim="800000"/>
            <a:headEnd/>
            <a:tailEnd/>
          </a:ln>
        </p:spPr>
      </p:sp>
      <p:sp>
        <p:nvSpPr>
          <p:cNvPr id="2365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3654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A30730D-B74D-4C9A-9284-3D0656698E7E}" type="slidenum">
              <a:rPr lang="zh-CN" altLang="en-US" smtClean="0"/>
              <a:pPr/>
              <a:t>80</a:t>
            </a:fld>
            <a:endParaRPr lang="zh-CN" altLang="en-US" smtClean="0"/>
          </a:p>
        </p:txBody>
      </p:sp>
    </p:spTree>
    <p:extLst>
      <p:ext uri="{BB962C8B-B14F-4D97-AF65-F5344CB8AC3E}">
        <p14:creationId xmlns:p14="http://schemas.microsoft.com/office/powerpoint/2010/main" val="41401292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幻灯片图像占位符 1"/>
          <p:cNvSpPr>
            <a:spLocks noGrp="1" noRot="1" noChangeAspect="1" noTextEdit="1"/>
          </p:cNvSpPr>
          <p:nvPr>
            <p:ph type="sldImg"/>
          </p:nvPr>
        </p:nvSpPr>
        <p:spPr bwMode="auto">
          <a:noFill/>
          <a:ln>
            <a:solidFill>
              <a:srgbClr val="000000"/>
            </a:solidFill>
            <a:miter lim="800000"/>
            <a:headEnd/>
            <a:tailEnd/>
          </a:ln>
        </p:spPr>
      </p:sp>
      <p:sp>
        <p:nvSpPr>
          <p:cNvPr id="23757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3757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1CEEBCE-9AB4-4068-9DB8-0986C2641716}" type="slidenum">
              <a:rPr lang="zh-CN" altLang="en-US" smtClean="0"/>
              <a:pPr/>
              <a:t>81</a:t>
            </a:fld>
            <a:endParaRPr lang="zh-CN" altLang="en-US" smtClean="0"/>
          </a:p>
        </p:txBody>
      </p:sp>
    </p:spTree>
    <p:extLst>
      <p:ext uri="{BB962C8B-B14F-4D97-AF65-F5344CB8AC3E}">
        <p14:creationId xmlns:p14="http://schemas.microsoft.com/office/powerpoint/2010/main" val="24829384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幻灯片图像占位符 1"/>
          <p:cNvSpPr>
            <a:spLocks noGrp="1" noRot="1" noChangeAspect="1" noTextEdit="1"/>
          </p:cNvSpPr>
          <p:nvPr>
            <p:ph type="sldImg"/>
          </p:nvPr>
        </p:nvSpPr>
        <p:spPr bwMode="auto">
          <a:noFill/>
          <a:ln>
            <a:solidFill>
              <a:srgbClr val="000000"/>
            </a:solidFill>
            <a:miter lim="800000"/>
            <a:headEnd/>
            <a:tailEnd/>
          </a:ln>
        </p:spPr>
      </p:sp>
      <p:sp>
        <p:nvSpPr>
          <p:cNvPr id="2385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3859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BABD89B-93C8-4186-AC5A-08C92A85F084}" type="slidenum">
              <a:rPr lang="zh-CN" altLang="en-US" smtClean="0"/>
              <a:pPr/>
              <a:t>82</a:t>
            </a:fld>
            <a:endParaRPr lang="zh-CN" altLang="en-US" smtClean="0"/>
          </a:p>
        </p:txBody>
      </p:sp>
    </p:spTree>
    <p:extLst>
      <p:ext uri="{BB962C8B-B14F-4D97-AF65-F5344CB8AC3E}">
        <p14:creationId xmlns:p14="http://schemas.microsoft.com/office/powerpoint/2010/main" val="7331925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bwMode="auto">
          <a:noFill/>
          <a:ln>
            <a:solidFill>
              <a:srgbClr val="000000"/>
            </a:solidFill>
            <a:miter lim="800000"/>
            <a:headEnd/>
            <a:tailEnd/>
          </a:ln>
        </p:spPr>
      </p:sp>
      <p:sp>
        <p:nvSpPr>
          <p:cNvPr id="23961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3962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3F71C2E-B397-4112-ADC6-BEC2F7AC5A00}" type="slidenum">
              <a:rPr lang="zh-CN" altLang="en-US" smtClean="0"/>
              <a:pPr/>
              <a:t>85</a:t>
            </a:fld>
            <a:endParaRPr lang="zh-CN" altLang="en-US" smtClean="0"/>
          </a:p>
        </p:txBody>
      </p:sp>
    </p:spTree>
    <p:extLst>
      <p:ext uri="{BB962C8B-B14F-4D97-AF65-F5344CB8AC3E}">
        <p14:creationId xmlns:p14="http://schemas.microsoft.com/office/powerpoint/2010/main" val="1051046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幻灯片图像占位符 1"/>
          <p:cNvSpPr>
            <a:spLocks noGrp="1" noRot="1" noChangeAspect="1" noTextEdit="1"/>
          </p:cNvSpPr>
          <p:nvPr>
            <p:ph type="sldImg"/>
          </p:nvPr>
        </p:nvSpPr>
        <p:spPr bwMode="auto">
          <a:noFill/>
          <a:ln>
            <a:solidFill>
              <a:srgbClr val="000000"/>
            </a:solidFill>
            <a:miter lim="800000"/>
            <a:headEnd/>
            <a:tailEnd/>
          </a:ln>
        </p:spPr>
      </p:sp>
      <p:sp>
        <p:nvSpPr>
          <p:cNvPr id="24064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4064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925A057-EEB3-4832-8C8E-0BA450BC2A83}" type="slidenum">
              <a:rPr lang="zh-CN" altLang="en-US" smtClean="0"/>
              <a:pPr/>
              <a:t>89</a:t>
            </a:fld>
            <a:endParaRPr lang="zh-CN" altLang="en-US" smtClean="0"/>
          </a:p>
        </p:txBody>
      </p:sp>
    </p:spTree>
    <p:extLst>
      <p:ext uri="{BB962C8B-B14F-4D97-AF65-F5344CB8AC3E}">
        <p14:creationId xmlns:p14="http://schemas.microsoft.com/office/powerpoint/2010/main" val="1175322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bwMode="auto">
          <a:noFill/>
          <a:ln>
            <a:solidFill>
              <a:srgbClr val="000000"/>
            </a:solidFill>
            <a:miter lim="800000"/>
            <a:headEnd/>
            <a:tailEnd/>
          </a:ln>
        </p:spPr>
      </p:sp>
      <p:sp>
        <p:nvSpPr>
          <p:cNvPr id="17613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613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025239C-9123-4E49-8F1C-E9AA0F7677F1}" type="slidenum">
              <a:rPr lang="zh-CN" altLang="en-US" smtClean="0"/>
              <a:pPr/>
              <a:t>11</a:t>
            </a:fld>
            <a:endParaRPr lang="zh-CN" altLang="en-US" smtClean="0"/>
          </a:p>
        </p:txBody>
      </p:sp>
    </p:spTree>
    <p:extLst>
      <p:ext uri="{BB962C8B-B14F-4D97-AF65-F5344CB8AC3E}">
        <p14:creationId xmlns:p14="http://schemas.microsoft.com/office/powerpoint/2010/main" val="676748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幻灯片图像占位符 1"/>
          <p:cNvSpPr>
            <a:spLocks noGrp="1" noRot="1" noChangeAspect="1" noTextEdit="1"/>
          </p:cNvSpPr>
          <p:nvPr>
            <p:ph type="sldImg"/>
          </p:nvPr>
        </p:nvSpPr>
        <p:spPr bwMode="auto">
          <a:noFill/>
          <a:ln>
            <a:solidFill>
              <a:srgbClr val="000000"/>
            </a:solidFill>
            <a:miter lim="800000"/>
            <a:headEnd/>
            <a:tailEnd/>
          </a:ln>
        </p:spPr>
      </p:sp>
      <p:sp>
        <p:nvSpPr>
          <p:cNvPr id="24269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4269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FF55133-BA47-49A8-A3F1-EC70528F0FA2}" type="slidenum">
              <a:rPr lang="zh-CN" altLang="en-US" smtClean="0"/>
              <a:pPr/>
              <a:t>90</a:t>
            </a:fld>
            <a:endParaRPr lang="zh-CN" altLang="en-US" smtClean="0"/>
          </a:p>
        </p:txBody>
      </p:sp>
    </p:spTree>
    <p:extLst>
      <p:ext uri="{BB962C8B-B14F-4D97-AF65-F5344CB8AC3E}">
        <p14:creationId xmlns:p14="http://schemas.microsoft.com/office/powerpoint/2010/main" val="32159553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p:cNvSpPr>
            <a:spLocks noGrp="1" noRot="1" noChangeAspect="1" noTextEdit="1"/>
          </p:cNvSpPr>
          <p:nvPr>
            <p:ph type="sldImg"/>
          </p:nvPr>
        </p:nvSpPr>
        <p:spPr bwMode="auto">
          <a:noFill/>
          <a:ln>
            <a:solidFill>
              <a:srgbClr val="000000"/>
            </a:solidFill>
            <a:miter lim="800000"/>
            <a:headEnd/>
            <a:tailEnd/>
          </a:ln>
        </p:spPr>
      </p:sp>
      <p:sp>
        <p:nvSpPr>
          <p:cNvPr id="2457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4576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ED21BCA-B116-4B88-AAD9-4A61F58C64F8}" type="slidenum">
              <a:rPr lang="zh-CN" altLang="en-US" smtClean="0"/>
              <a:pPr/>
              <a:t>96</a:t>
            </a:fld>
            <a:endParaRPr lang="zh-CN" altLang="en-US" smtClean="0"/>
          </a:p>
        </p:txBody>
      </p:sp>
    </p:spTree>
    <p:extLst>
      <p:ext uri="{BB962C8B-B14F-4D97-AF65-F5344CB8AC3E}">
        <p14:creationId xmlns:p14="http://schemas.microsoft.com/office/powerpoint/2010/main" val="2916783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幻灯片图像占位符 1"/>
          <p:cNvSpPr>
            <a:spLocks noGrp="1" noRot="1" noChangeAspect="1" noTextEdit="1"/>
          </p:cNvSpPr>
          <p:nvPr>
            <p:ph type="sldImg"/>
          </p:nvPr>
        </p:nvSpPr>
        <p:spPr bwMode="auto">
          <a:noFill/>
          <a:ln>
            <a:solidFill>
              <a:srgbClr val="000000"/>
            </a:solidFill>
            <a:miter lim="800000"/>
            <a:headEnd/>
            <a:tailEnd/>
          </a:ln>
        </p:spPr>
      </p:sp>
      <p:sp>
        <p:nvSpPr>
          <p:cNvPr id="2467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4678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4A5B390-9C18-4E46-9FE1-075149EE8F7C}" type="slidenum">
              <a:rPr lang="zh-CN" altLang="en-US" smtClean="0"/>
              <a:pPr/>
              <a:t>97</a:t>
            </a:fld>
            <a:endParaRPr lang="zh-CN" altLang="en-US" smtClean="0"/>
          </a:p>
        </p:txBody>
      </p:sp>
    </p:spTree>
    <p:extLst>
      <p:ext uri="{BB962C8B-B14F-4D97-AF65-F5344CB8AC3E}">
        <p14:creationId xmlns:p14="http://schemas.microsoft.com/office/powerpoint/2010/main" val="4862714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幻灯片图像占位符 1"/>
          <p:cNvSpPr>
            <a:spLocks noGrp="1" noRot="1" noChangeAspect="1" noTextEdit="1"/>
          </p:cNvSpPr>
          <p:nvPr>
            <p:ph type="sldImg"/>
          </p:nvPr>
        </p:nvSpPr>
        <p:spPr bwMode="auto">
          <a:noFill/>
          <a:ln>
            <a:solidFill>
              <a:srgbClr val="000000"/>
            </a:solidFill>
            <a:miter lim="800000"/>
            <a:headEnd/>
            <a:tailEnd/>
          </a:ln>
        </p:spPr>
      </p:sp>
      <p:sp>
        <p:nvSpPr>
          <p:cNvPr id="25497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498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492A780-8FBF-4ECE-B2A3-563EBB8B680E}" type="slidenum">
              <a:rPr lang="zh-CN" altLang="en-US" smtClean="0"/>
              <a:pPr/>
              <a:t>98</a:t>
            </a:fld>
            <a:endParaRPr lang="zh-CN" altLang="en-US" smtClean="0"/>
          </a:p>
        </p:txBody>
      </p:sp>
    </p:spTree>
    <p:extLst>
      <p:ext uri="{BB962C8B-B14F-4D97-AF65-F5344CB8AC3E}">
        <p14:creationId xmlns:p14="http://schemas.microsoft.com/office/powerpoint/2010/main" val="29268748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幻灯片图像占位符 1"/>
          <p:cNvSpPr>
            <a:spLocks noGrp="1" noRot="1" noChangeAspect="1" noTextEdit="1"/>
          </p:cNvSpPr>
          <p:nvPr>
            <p:ph type="sldImg"/>
          </p:nvPr>
        </p:nvSpPr>
        <p:spPr bwMode="auto">
          <a:noFill/>
          <a:ln>
            <a:solidFill>
              <a:srgbClr val="000000"/>
            </a:solidFill>
            <a:miter lim="800000"/>
            <a:headEnd/>
            <a:tailEnd/>
          </a:ln>
        </p:spPr>
      </p:sp>
      <p:sp>
        <p:nvSpPr>
          <p:cNvPr id="25600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600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6F317B0-ED86-47E7-B43C-B52C8EB40632}" type="slidenum">
              <a:rPr lang="zh-CN" altLang="en-US" smtClean="0"/>
              <a:pPr/>
              <a:t>99</a:t>
            </a:fld>
            <a:endParaRPr lang="zh-CN" altLang="en-US" smtClean="0"/>
          </a:p>
        </p:txBody>
      </p:sp>
    </p:spTree>
    <p:extLst>
      <p:ext uri="{BB962C8B-B14F-4D97-AF65-F5344CB8AC3E}">
        <p14:creationId xmlns:p14="http://schemas.microsoft.com/office/powerpoint/2010/main" val="13663850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幻灯片图像占位符 1"/>
          <p:cNvSpPr>
            <a:spLocks noGrp="1" noRot="1" noChangeAspect="1" noTextEdit="1"/>
          </p:cNvSpPr>
          <p:nvPr>
            <p:ph type="sldImg"/>
          </p:nvPr>
        </p:nvSpPr>
        <p:spPr bwMode="auto">
          <a:noFill/>
          <a:ln>
            <a:solidFill>
              <a:srgbClr val="000000"/>
            </a:solidFill>
            <a:miter lim="800000"/>
            <a:headEnd/>
            <a:tailEnd/>
          </a:ln>
        </p:spPr>
      </p:sp>
      <p:sp>
        <p:nvSpPr>
          <p:cNvPr id="2570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702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38C77A0-5F01-4B5E-8337-A27347C231DD}" type="slidenum">
              <a:rPr lang="zh-CN" altLang="en-US" smtClean="0"/>
              <a:pPr/>
              <a:t>100</a:t>
            </a:fld>
            <a:endParaRPr lang="zh-CN" altLang="en-US" smtClean="0"/>
          </a:p>
        </p:txBody>
      </p:sp>
    </p:spTree>
    <p:extLst>
      <p:ext uri="{BB962C8B-B14F-4D97-AF65-F5344CB8AC3E}">
        <p14:creationId xmlns:p14="http://schemas.microsoft.com/office/powerpoint/2010/main" val="31614180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幻灯片图像占位符 1"/>
          <p:cNvSpPr>
            <a:spLocks noGrp="1" noRot="1" noChangeAspect="1" noTextEdit="1"/>
          </p:cNvSpPr>
          <p:nvPr>
            <p:ph type="sldImg"/>
          </p:nvPr>
        </p:nvSpPr>
        <p:spPr bwMode="auto">
          <a:noFill/>
          <a:ln>
            <a:solidFill>
              <a:srgbClr val="000000"/>
            </a:solidFill>
            <a:miter lim="800000"/>
            <a:headEnd/>
            <a:tailEnd/>
          </a:ln>
        </p:spPr>
      </p:sp>
      <p:sp>
        <p:nvSpPr>
          <p:cNvPr id="2621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6214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924E0D5-A321-4817-8EB8-C6A66DA1ABB0}" type="slidenum">
              <a:rPr lang="zh-CN" altLang="en-US" smtClean="0"/>
              <a:pPr/>
              <a:t>101</a:t>
            </a:fld>
            <a:endParaRPr lang="zh-CN" altLang="en-US" smtClean="0"/>
          </a:p>
        </p:txBody>
      </p:sp>
    </p:spTree>
    <p:extLst>
      <p:ext uri="{BB962C8B-B14F-4D97-AF65-F5344CB8AC3E}">
        <p14:creationId xmlns:p14="http://schemas.microsoft.com/office/powerpoint/2010/main" val="5965433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幻灯片图像占位符 1"/>
          <p:cNvSpPr>
            <a:spLocks noGrp="1" noRot="1" noChangeAspect="1" noTextEdit="1"/>
          </p:cNvSpPr>
          <p:nvPr>
            <p:ph type="sldImg"/>
          </p:nvPr>
        </p:nvSpPr>
        <p:spPr bwMode="auto">
          <a:noFill/>
          <a:ln>
            <a:solidFill>
              <a:srgbClr val="000000"/>
            </a:solidFill>
            <a:miter lim="800000"/>
            <a:headEnd/>
            <a:tailEnd/>
          </a:ln>
        </p:spPr>
      </p:sp>
      <p:sp>
        <p:nvSpPr>
          <p:cNvPr id="26317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6317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49C2934-72A4-4D29-BFC2-FC8CC3A0F04D}" type="slidenum">
              <a:rPr lang="zh-CN" altLang="en-US" smtClean="0"/>
              <a:pPr/>
              <a:t>102</a:t>
            </a:fld>
            <a:endParaRPr lang="zh-CN" altLang="en-US" smtClean="0"/>
          </a:p>
        </p:txBody>
      </p:sp>
    </p:spTree>
    <p:extLst>
      <p:ext uri="{BB962C8B-B14F-4D97-AF65-F5344CB8AC3E}">
        <p14:creationId xmlns:p14="http://schemas.microsoft.com/office/powerpoint/2010/main" val="2541744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幻灯片图像占位符 1"/>
          <p:cNvSpPr>
            <a:spLocks noGrp="1" noRot="1" noChangeAspect="1" noTextEdit="1"/>
          </p:cNvSpPr>
          <p:nvPr>
            <p:ph type="sldImg"/>
          </p:nvPr>
        </p:nvSpPr>
        <p:spPr bwMode="auto">
          <a:noFill/>
          <a:ln>
            <a:solidFill>
              <a:srgbClr val="000000"/>
            </a:solidFill>
            <a:miter lim="800000"/>
            <a:headEnd/>
            <a:tailEnd/>
          </a:ln>
        </p:spPr>
      </p:sp>
      <p:sp>
        <p:nvSpPr>
          <p:cNvPr id="26624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6624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D2DC3E2-3BA9-48FB-B5A0-DF06921592D1}" type="slidenum">
              <a:rPr lang="zh-CN" altLang="en-US" smtClean="0"/>
              <a:pPr/>
              <a:t>103</a:t>
            </a:fld>
            <a:endParaRPr lang="zh-CN" altLang="en-US" smtClean="0"/>
          </a:p>
        </p:txBody>
      </p:sp>
    </p:spTree>
    <p:extLst>
      <p:ext uri="{BB962C8B-B14F-4D97-AF65-F5344CB8AC3E}">
        <p14:creationId xmlns:p14="http://schemas.microsoft.com/office/powerpoint/2010/main" val="36294886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幻灯片图像占位符 1"/>
          <p:cNvSpPr>
            <a:spLocks noGrp="1" noRot="1" noChangeAspect="1" noTextEdit="1"/>
          </p:cNvSpPr>
          <p:nvPr>
            <p:ph type="sldImg"/>
          </p:nvPr>
        </p:nvSpPr>
        <p:spPr bwMode="auto">
          <a:noFill/>
          <a:ln>
            <a:solidFill>
              <a:srgbClr val="000000"/>
            </a:solidFill>
            <a:miter lim="800000"/>
            <a:headEnd/>
            <a:tailEnd/>
          </a:ln>
        </p:spPr>
      </p:sp>
      <p:sp>
        <p:nvSpPr>
          <p:cNvPr id="26726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6726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AAC5A76-335A-412B-9480-0BFED88D7FB0}" type="slidenum">
              <a:rPr lang="zh-CN" altLang="en-US" smtClean="0"/>
              <a:pPr/>
              <a:t>104</a:t>
            </a:fld>
            <a:endParaRPr lang="zh-CN" altLang="en-US" smtClean="0"/>
          </a:p>
        </p:txBody>
      </p:sp>
    </p:spTree>
    <p:extLst>
      <p:ext uri="{BB962C8B-B14F-4D97-AF65-F5344CB8AC3E}">
        <p14:creationId xmlns:p14="http://schemas.microsoft.com/office/powerpoint/2010/main" val="3231495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bwMode="auto">
          <a:noFill/>
          <a:ln>
            <a:solidFill>
              <a:srgbClr val="000000"/>
            </a:solidFill>
            <a:miter lim="800000"/>
            <a:headEnd/>
            <a:tailEnd/>
          </a:ln>
        </p:spPr>
      </p:sp>
      <p:sp>
        <p:nvSpPr>
          <p:cNvPr id="17715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715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57EDECF-02DC-4AF1-9EFA-7CB198D5D014}" type="slidenum">
              <a:rPr lang="zh-CN" altLang="en-US" smtClean="0"/>
              <a:pPr/>
              <a:t>14</a:t>
            </a:fld>
            <a:endParaRPr lang="zh-CN" altLang="en-US" smtClean="0"/>
          </a:p>
        </p:txBody>
      </p:sp>
    </p:spTree>
    <p:extLst>
      <p:ext uri="{BB962C8B-B14F-4D97-AF65-F5344CB8AC3E}">
        <p14:creationId xmlns:p14="http://schemas.microsoft.com/office/powerpoint/2010/main" val="7665846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幻灯片图像占位符 1"/>
          <p:cNvSpPr>
            <a:spLocks noGrp="1" noRot="1" noChangeAspect="1" noTextEdit="1"/>
          </p:cNvSpPr>
          <p:nvPr>
            <p:ph type="sldImg"/>
          </p:nvPr>
        </p:nvSpPr>
        <p:spPr bwMode="auto">
          <a:noFill/>
          <a:ln>
            <a:solidFill>
              <a:srgbClr val="000000"/>
            </a:solidFill>
            <a:miter lim="800000"/>
            <a:headEnd/>
            <a:tailEnd/>
          </a:ln>
        </p:spPr>
      </p:sp>
      <p:sp>
        <p:nvSpPr>
          <p:cNvPr id="26931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6931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65769CE-D7CC-4DB5-84C5-BEB461BA8F4F}" type="slidenum">
              <a:rPr lang="zh-CN" altLang="en-US" smtClean="0"/>
              <a:pPr/>
              <a:t>105</a:t>
            </a:fld>
            <a:endParaRPr lang="zh-CN" altLang="en-US" smtClean="0"/>
          </a:p>
        </p:txBody>
      </p:sp>
    </p:spTree>
    <p:extLst>
      <p:ext uri="{BB962C8B-B14F-4D97-AF65-F5344CB8AC3E}">
        <p14:creationId xmlns:p14="http://schemas.microsoft.com/office/powerpoint/2010/main" val="30293384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幻灯片图像占位符 1"/>
          <p:cNvSpPr>
            <a:spLocks noGrp="1" noRot="1" noChangeAspect="1" noTextEdit="1"/>
          </p:cNvSpPr>
          <p:nvPr>
            <p:ph type="sldImg"/>
          </p:nvPr>
        </p:nvSpPr>
        <p:spPr bwMode="auto">
          <a:noFill/>
          <a:ln>
            <a:solidFill>
              <a:srgbClr val="000000"/>
            </a:solidFill>
            <a:miter lim="800000"/>
            <a:headEnd/>
            <a:tailEnd/>
          </a:ln>
        </p:spPr>
      </p:sp>
      <p:sp>
        <p:nvSpPr>
          <p:cNvPr id="2703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034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35C4744-1587-4A51-BB45-62B58DA699A9}" type="slidenum">
              <a:rPr lang="zh-CN" altLang="en-US" smtClean="0"/>
              <a:pPr/>
              <a:t>106</a:t>
            </a:fld>
            <a:endParaRPr lang="zh-CN" altLang="en-US" smtClean="0"/>
          </a:p>
        </p:txBody>
      </p:sp>
    </p:spTree>
    <p:extLst>
      <p:ext uri="{BB962C8B-B14F-4D97-AF65-F5344CB8AC3E}">
        <p14:creationId xmlns:p14="http://schemas.microsoft.com/office/powerpoint/2010/main" val="35095718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幻灯片图像占位符 1"/>
          <p:cNvSpPr>
            <a:spLocks noGrp="1" noRot="1" noChangeAspect="1" noTextEdit="1"/>
          </p:cNvSpPr>
          <p:nvPr>
            <p:ph type="sldImg"/>
          </p:nvPr>
        </p:nvSpPr>
        <p:spPr bwMode="auto">
          <a:noFill/>
          <a:ln>
            <a:solidFill>
              <a:srgbClr val="000000"/>
            </a:solidFill>
            <a:miter lim="800000"/>
            <a:headEnd/>
            <a:tailEnd/>
          </a:ln>
        </p:spPr>
      </p:sp>
      <p:sp>
        <p:nvSpPr>
          <p:cNvPr id="2713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136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7DA4DF3-4426-4B71-9A5C-1A51C70277C9}" type="slidenum">
              <a:rPr lang="zh-CN" altLang="en-US" smtClean="0"/>
              <a:pPr/>
              <a:t>107</a:t>
            </a:fld>
            <a:endParaRPr lang="zh-CN" altLang="en-US" smtClean="0"/>
          </a:p>
        </p:txBody>
      </p:sp>
    </p:spTree>
    <p:extLst>
      <p:ext uri="{BB962C8B-B14F-4D97-AF65-F5344CB8AC3E}">
        <p14:creationId xmlns:p14="http://schemas.microsoft.com/office/powerpoint/2010/main" val="36680656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bwMode="auto">
          <a:noFill/>
          <a:ln>
            <a:solidFill>
              <a:srgbClr val="000000"/>
            </a:solidFill>
            <a:miter lim="800000"/>
            <a:headEnd/>
            <a:tailEnd/>
          </a:ln>
        </p:spPr>
      </p:sp>
      <p:sp>
        <p:nvSpPr>
          <p:cNvPr id="28057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8058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74EFF7F-6A7F-4D30-8EF1-135532A67AA9}" type="slidenum">
              <a:rPr lang="zh-CN" altLang="en-US" smtClean="0"/>
              <a:pPr/>
              <a:t>108</a:t>
            </a:fld>
            <a:endParaRPr lang="zh-CN" altLang="en-US" smtClean="0"/>
          </a:p>
        </p:txBody>
      </p:sp>
    </p:spTree>
    <p:extLst>
      <p:ext uri="{BB962C8B-B14F-4D97-AF65-F5344CB8AC3E}">
        <p14:creationId xmlns:p14="http://schemas.microsoft.com/office/powerpoint/2010/main" val="25850108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幻灯片图像占位符 1"/>
          <p:cNvSpPr>
            <a:spLocks noGrp="1" noRot="1" noChangeAspect="1" noTextEdit="1"/>
          </p:cNvSpPr>
          <p:nvPr>
            <p:ph type="sldImg"/>
          </p:nvPr>
        </p:nvSpPr>
        <p:spPr bwMode="auto">
          <a:noFill/>
          <a:ln>
            <a:solidFill>
              <a:srgbClr val="000000"/>
            </a:solidFill>
            <a:miter lim="800000"/>
            <a:headEnd/>
            <a:tailEnd/>
          </a:ln>
        </p:spPr>
      </p:sp>
      <p:sp>
        <p:nvSpPr>
          <p:cNvPr id="28160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8160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FF7E1AD-10BD-4B05-8CC1-9984600A96A7}" type="slidenum">
              <a:rPr lang="zh-CN" altLang="en-US" smtClean="0"/>
              <a:pPr/>
              <a:t>109</a:t>
            </a:fld>
            <a:endParaRPr lang="zh-CN" altLang="en-US" smtClean="0"/>
          </a:p>
        </p:txBody>
      </p:sp>
    </p:spTree>
    <p:extLst>
      <p:ext uri="{BB962C8B-B14F-4D97-AF65-F5344CB8AC3E}">
        <p14:creationId xmlns:p14="http://schemas.microsoft.com/office/powerpoint/2010/main" val="38378998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幻灯片图像占位符 1"/>
          <p:cNvSpPr>
            <a:spLocks noGrp="1" noRot="1" noChangeAspect="1" noTextEdit="1"/>
          </p:cNvSpPr>
          <p:nvPr>
            <p:ph type="sldImg"/>
          </p:nvPr>
        </p:nvSpPr>
        <p:spPr bwMode="auto">
          <a:noFill/>
          <a:ln>
            <a:solidFill>
              <a:srgbClr val="000000"/>
            </a:solidFill>
            <a:miter lim="800000"/>
            <a:headEnd/>
            <a:tailEnd/>
          </a:ln>
        </p:spPr>
      </p:sp>
      <p:sp>
        <p:nvSpPr>
          <p:cNvPr id="2826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8262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8742686-F438-476C-83EF-011BAE09F022}" type="slidenum">
              <a:rPr lang="zh-CN" altLang="en-US" smtClean="0"/>
              <a:pPr/>
              <a:t>110</a:t>
            </a:fld>
            <a:endParaRPr lang="zh-CN" altLang="en-US" smtClean="0"/>
          </a:p>
        </p:txBody>
      </p:sp>
    </p:spTree>
    <p:extLst>
      <p:ext uri="{BB962C8B-B14F-4D97-AF65-F5344CB8AC3E}">
        <p14:creationId xmlns:p14="http://schemas.microsoft.com/office/powerpoint/2010/main" val="22188843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幻灯片图像占位符 1"/>
          <p:cNvSpPr>
            <a:spLocks noGrp="1" noRot="1" noChangeAspect="1" noTextEdit="1"/>
          </p:cNvSpPr>
          <p:nvPr>
            <p:ph type="sldImg"/>
          </p:nvPr>
        </p:nvSpPr>
        <p:spPr bwMode="auto">
          <a:noFill/>
          <a:ln>
            <a:solidFill>
              <a:srgbClr val="000000"/>
            </a:solidFill>
            <a:miter lim="800000"/>
            <a:headEnd/>
            <a:tailEnd/>
          </a:ln>
        </p:spPr>
      </p:sp>
      <p:sp>
        <p:nvSpPr>
          <p:cNvPr id="28365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8365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279468B-A7F7-4D3B-B6E4-707C76550BB9}" type="slidenum">
              <a:rPr lang="zh-CN" altLang="en-US" smtClean="0"/>
              <a:pPr/>
              <a:t>111</a:t>
            </a:fld>
            <a:endParaRPr lang="zh-CN" altLang="en-US" smtClean="0"/>
          </a:p>
        </p:txBody>
      </p:sp>
    </p:spTree>
    <p:extLst>
      <p:ext uri="{BB962C8B-B14F-4D97-AF65-F5344CB8AC3E}">
        <p14:creationId xmlns:p14="http://schemas.microsoft.com/office/powerpoint/2010/main" val="13773824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幻灯片图像占位符 1"/>
          <p:cNvSpPr>
            <a:spLocks noGrp="1" noRot="1" noChangeAspect="1" noTextEdit="1"/>
          </p:cNvSpPr>
          <p:nvPr>
            <p:ph type="sldImg"/>
          </p:nvPr>
        </p:nvSpPr>
        <p:spPr bwMode="auto">
          <a:noFill/>
          <a:ln>
            <a:solidFill>
              <a:srgbClr val="000000"/>
            </a:solidFill>
            <a:miter lim="800000"/>
            <a:headEnd/>
            <a:tailEnd/>
          </a:ln>
        </p:spPr>
      </p:sp>
      <p:sp>
        <p:nvSpPr>
          <p:cNvPr id="28467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8467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2BA88F8-31C2-45AB-AC5E-E95A39616119}" type="slidenum">
              <a:rPr lang="zh-CN" altLang="en-US" smtClean="0"/>
              <a:pPr/>
              <a:t>112</a:t>
            </a:fld>
            <a:endParaRPr lang="zh-CN" altLang="en-US" smtClean="0"/>
          </a:p>
        </p:txBody>
      </p:sp>
    </p:spTree>
    <p:extLst>
      <p:ext uri="{BB962C8B-B14F-4D97-AF65-F5344CB8AC3E}">
        <p14:creationId xmlns:p14="http://schemas.microsoft.com/office/powerpoint/2010/main" val="3060322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幻灯片图像占位符 1"/>
          <p:cNvSpPr>
            <a:spLocks noGrp="1" noRot="1" noChangeAspect="1" noTextEdit="1"/>
          </p:cNvSpPr>
          <p:nvPr>
            <p:ph type="sldImg"/>
          </p:nvPr>
        </p:nvSpPr>
        <p:spPr bwMode="auto">
          <a:noFill/>
          <a:ln>
            <a:solidFill>
              <a:srgbClr val="000000"/>
            </a:solidFill>
            <a:miter lim="800000"/>
            <a:headEnd/>
            <a:tailEnd/>
          </a:ln>
        </p:spPr>
      </p:sp>
      <p:sp>
        <p:nvSpPr>
          <p:cNvPr id="28979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smtClean="0"/>
          </a:p>
        </p:txBody>
      </p:sp>
      <p:sp>
        <p:nvSpPr>
          <p:cNvPr id="28979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1254DAD-5FD5-479E-B1D9-D95F299C8086}" type="slidenum">
              <a:rPr lang="zh-CN" altLang="en-US" smtClean="0">
                <a:solidFill>
                  <a:srgbClr val="800080"/>
                </a:solidFill>
              </a:rPr>
              <a:pPr/>
              <a:t>113</a:t>
            </a:fld>
            <a:endParaRPr lang="en-US" altLang="zh-CN" smtClean="0">
              <a:solidFill>
                <a:srgbClr val="800080"/>
              </a:solidFill>
            </a:endParaRPr>
          </a:p>
        </p:txBody>
      </p:sp>
    </p:spTree>
    <p:extLst>
      <p:ext uri="{BB962C8B-B14F-4D97-AF65-F5344CB8AC3E}">
        <p14:creationId xmlns:p14="http://schemas.microsoft.com/office/powerpoint/2010/main" val="3863878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bwMode="auto">
          <a:noFill/>
          <a:ln>
            <a:solidFill>
              <a:srgbClr val="000000"/>
            </a:solidFill>
            <a:miter lim="800000"/>
            <a:headEnd/>
            <a:tailEnd/>
          </a:ln>
        </p:spPr>
      </p:sp>
      <p:sp>
        <p:nvSpPr>
          <p:cNvPr id="17817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818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18E53FB-2026-4F6D-92A3-08FC787EA8E2}" type="slidenum">
              <a:rPr lang="zh-CN" altLang="en-US" smtClean="0"/>
              <a:pPr/>
              <a:t>15</a:t>
            </a:fld>
            <a:endParaRPr lang="zh-CN" altLang="en-US" smtClean="0"/>
          </a:p>
        </p:txBody>
      </p:sp>
    </p:spTree>
    <p:extLst>
      <p:ext uri="{BB962C8B-B14F-4D97-AF65-F5344CB8AC3E}">
        <p14:creationId xmlns:p14="http://schemas.microsoft.com/office/powerpoint/2010/main" val="614927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bwMode="auto">
          <a:noFill/>
          <a:ln>
            <a:solidFill>
              <a:srgbClr val="000000"/>
            </a:solidFill>
            <a:miter lim="800000"/>
            <a:headEnd/>
            <a:tailEnd/>
          </a:ln>
        </p:spPr>
      </p:sp>
      <p:sp>
        <p:nvSpPr>
          <p:cNvPr id="1802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022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D1E398E-A0BA-43DA-B48F-E071BEB76EC3}" type="slidenum">
              <a:rPr lang="zh-CN" altLang="en-US" smtClean="0"/>
              <a:pPr/>
              <a:t>18</a:t>
            </a:fld>
            <a:endParaRPr lang="zh-CN" altLang="en-US" smtClean="0"/>
          </a:p>
        </p:txBody>
      </p:sp>
    </p:spTree>
    <p:extLst>
      <p:ext uri="{BB962C8B-B14F-4D97-AF65-F5344CB8AC3E}">
        <p14:creationId xmlns:p14="http://schemas.microsoft.com/office/powerpoint/2010/main" val="3762725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headEnd/>
            <a:tailEnd/>
          </a:ln>
        </p:spPr>
      </p:sp>
      <p:sp>
        <p:nvSpPr>
          <p:cNvPr id="18125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125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D6AC760-B238-459D-9DAC-7EE1497E62CE}" type="slidenum">
              <a:rPr lang="zh-CN" altLang="en-US" smtClean="0"/>
              <a:pPr/>
              <a:t>19</a:t>
            </a:fld>
            <a:endParaRPr lang="zh-CN" altLang="en-US" smtClean="0"/>
          </a:p>
        </p:txBody>
      </p:sp>
    </p:spTree>
    <p:extLst>
      <p:ext uri="{BB962C8B-B14F-4D97-AF65-F5344CB8AC3E}">
        <p14:creationId xmlns:p14="http://schemas.microsoft.com/office/powerpoint/2010/main" val="532735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p>
          </p:txBody>
        </p:sp>
      </p:gr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B645AF0C-A13C-4A5D-B17C-101141E92EC1}"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1827DDB4-B12A-46AA-8AD2-C42ED1FD2E5F}"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91325" y="152400"/>
            <a:ext cx="2200275" cy="6477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88913" y="152400"/>
            <a:ext cx="6450012" cy="6477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75950376-64F0-4A13-B19F-43FCD608B38C}"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152400"/>
            <a:ext cx="7793037" cy="8604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88913" y="1295400"/>
            <a:ext cx="4324350" cy="5334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5663" y="1295400"/>
            <a:ext cx="4325937" cy="5334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7F6F4EB7-F8C2-469C-AAB8-3F4C51135451}"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50938" y="152400"/>
            <a:ext cx="7793037" cy="8604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88913" y="1295400"/>
            <a:ext cx="8802687" cy="5334000"/>
          </a:xfrm>
        </p:spPr>
        <p:txBody>
          <a:bodyPr/>
          <a:lstStyle/>
          <a:p>
            <a:pPr lvl="0"/>
            <a:endParaRPr lang="zh-CN" altLang="en-US" noProof="0" smtClean="0"/>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E0C83631-AA61-4D7E-9658-A669E83476BF}"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152400"/>
            <a:ext cx="7793037" cy="8604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88913" y="1295400"/>
            <a:ext cx="4324350" cy="5334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65663" y="1295400"/>
            <a:ext cx="4325937" cy="2590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65663" y="4038600"/>
            <a:ext cx="4325937" cy="2590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ln/>
        </p:spPr>
        <p:txBody>
          <a:bodyPr/>
          <a:lstStyle>
            <a:lvl1pPr>
              <a:defRPr/>
            </a:lvl1pPr>
          </a:lstStyle>
          <a:p>
            <a:pPr>
              <a:defRPr/>
            </a:pPr>
            <a:fld id="{C2F418C9-4ADC-488F-BCE7-A73063A88595}"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p>
          </p:txBody>
        </p:sp>
      </p:gr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D595561D-A1A4-4A22-B6A8-6A0F465973A0}" type="slidenum">
              <a:rPr lang="zh-CN" altLang="en-US"/>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1F1228AF-C09A-4BB4-93BC-E8BFE0CD9938}" type="slidenum">
              <a:rPr lang="zh-CN" altLang="en-US"/>
              <a:pPr>
                <a:defRPr/>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FC1AB2EE-8517-4B87-9FE4-BEF8D7B3F5CC}" type="slidenum">
              <a:rPr lang="zh-CN" altLang="en-US"/>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41313" y="1447800"/>
            <a:ext cx="421005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03763" y="1447800"/>
            <a:ext cx="4211637"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3A7302F5-0B59-4102-A517-31609947139A}" type="slidenum">
              <a:rPr lang="zh-CN" altLang="en-US"/>
              <a:pPr>
                <a:defRPr/>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2638A745-1E9C-4171-81F8-010B009C6933}"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3221"/>
            <a:ext cx="9144000" cy="860425"/>
          </a:xfr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88913" y="1052736"/>
            <a:ext cx="8802687" cy="5616624"/>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42FD1FD3-90FF-43B8-B3F6-CE0CCECFA175}" type="slidenum">
              <a:rPr lang="zh-CN" altLang="en-US"/>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24534340-863F-4E53-9187-3A54B4C7A97A}" type="slidenum">
              <a:rPr lang="zh-CN" altLang="en-US"/>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8CD6E8D9-A9BB-4769-B26A-BC420C5C92B7}" type="slidenum">
              <a:rPr lang="zh-CN" altLang="en-US"/>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84C5CF26-4A8C-4E38-8D9A-55D271AEBFE9}" type="slidenum">
              <a:rPr lang="zh-CN" altLang="en-US"/>
              <a:pPr>
                <a:defRPr/>
              </a:pPr>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390A099-69F8-4225-86A8-0E85C3CCDB1D}" type="slidenum">
              <a:rPr lang="zh-CN" altLang="en-US"/>
              <a:pPr>
                <a:defRPr/>
              </a:pPr>
              <a:t>‹#›</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2275" y="381000"/>
            <a:ext cx="2143125" cy="6172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41313" y="381000"/>
            <a:ext cx="6278562" cy="6172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2A3DCBDA-5200-40E5-A257-0A6B3C33F8B8}" type="slidenum">
              <a:rPr lang="zh-CN" altLang="en-US"/>
              <a:pPr>
                <a:defRPr/>
              </a:pPr>
              <a:t>‹#›</a:t>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85800" y="381000"/>
            <a:ext cx="7793038" cy="78422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341313" y="1447800"/>
            <a:ext cx="4210050" cy="2476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03763" y="1447800"/>
            <a:ext cx="4211637" cy="2476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341313" y="4076700"/>
            <a:ext cx="4210050" cy="2476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703763" y="4076700"/>
            <a:ext cx="4211637" cy="2476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9E3D5740-C51F-4F97-9A5C-AEF2D3DA15DD}" type="slidenum">
              <a:rPr lang="zh-CN" altLang="en-US"/>
              <a:pPr>
                <a:defRPr/>
              </a:pPr>
              <a:t>‹#›</a:t>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sz="2800" b="1" baseline="-25000">
                  <a:solidFill>
                    <a:srgbClr val="3333CC"/>
                  </a:solidFill>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sz="2800" b="1" baseline="-25000">
                  <a:solidFill>
                    <a:srgbClr val="3333CC"/>
                  </a:solidFill>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sz="2800" b="1" baseline="-25000">
                  <a:solidFill>
                    <a:srgbClr val="3333CC"/>
                  </a:solidFill>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sz="2800" b="1" baseline="-25000">
                  <a:solidFill>
                    <a:srgbClr val="3333CC"/>
                  </a:solidFill>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sz="2800" b="1" baseline="-25000">
                <a:solidFill>
                  <a:srgbClr val="3333CC"/>
                </a:solidFill>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sz="2800" b="1" baseline="-25000">
                <a:solidFill>
                  <a:srgbClr val="3333CC"/>
                </a:solidFill>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sz="2800" b="1" baseline="-25000">
                <a:solidFill>
                  <a:srgbClr val="3333CC"/>
                </a:solidFill>
              </a:endParaRPr>
            </a:p>
          </p:txBody>
        </p:sp>
      </p:grpSp>
      <p:sp>
        <p:nvSpPr>
          <p:cNvPr id="6156"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615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b="0" baseline="0">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b="0" baseline="0">
                <a:solidFill>
                  <a:srgbClr val="1C1C1C"/>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b="0" baseline="0">
                <a:solidFill>
                  <a:srgbClr val="1C1C1C"/>
                </a:solidFill>
              </a:defRPr>
            </a:lvl1pPr>
          </a:lstStyle>
          <a:p>
            <a:pPr>
              <a:defRPr/>
            </a:pPr>
            <a:fld id="{B83DB4F3-EDCF-468C-B1F0-2231634852E9}" type="slidenum">
              <a:rPr lang="zh-CN" altLang="en-US"/>
              <a:pPr>
                <a:defRPr/>
              </a:pPr>
              <a:t>‹#›</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1"/>
          <p:cNvSpPr>
            <a:spLocks noGrp="1" noChangeArrowheads="1"/>
          </p:cNvSpPr>
          <p:nvPr>
            <p:ph type="dt" sz="half" idx="10"/>
          </p:nvPr>
        </p:nvSpPr>
        <p:spPr/>
        <p:txBody>
          <a:bodyPr/>
          <a:lstStyle>
            <a:lvl1pPr>
              <a:defRPr b="0" baseline="0"/>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b="0" baseline="0"/>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b="0" baseline="0"/>
            </a:lvl1pPr>
          </a:lstStyle>
          <a:p>
            <a:pPr>
              <a:defRPr/>
            </a:pPr>
            <a:fld id="{F7E4219C-B6DA-4EA1-B415-C679C32D66B0}" type="slidenum">
              <a:rPr lang="zh-CN" altLang="en-US"/>
              <a:pPr>
                <a:defRPr/>
              </a:pPr>
              <a:t>‹#›</a:t>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a:defRPr b="0" baseline="0"/>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b="0" baseline="0"/>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b="0" baseline="0"/>
            </a:lvl1pPr>
          </a:lstStyle>
          <a:p>
            <a:pPr>
              <a:defRPr/>
            </a:pPr>
            <a:fld id="{2DBC99F3-CE35-4F44-B508-2CBBAE45D82B}"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6DCBEAC3-274B-4F31-B2B2-13133DF1FE48}" type="slidenum">
              <a:rPr lang="zh-CN" altLang="en-US"/>
              <a:pPr>
                <a:defRPr/>
              </a:pPr>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41313" y="1447800"/>
            <a:ext cx="421005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03763" y="1447800"/>
            <a:ext cx="4211637"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a:defRPr b="0" baseline="0"/>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b="0" baseline="0"/>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b="0" baseline="0"/>
            </a:lvl1pPr>
          </a:lstStyle>
          <a:p>
            <a:pPr>
              <a:defRPr/>
            </a:pPr>
            <a:fld id="{BFB49D81-20D9-4023-8BC2-7D1B18CEB33C}" type="slidenum">
              <a:rPr lang="zh-CN" altLang="en-US"/>
              <a:pPr>
                <a:defRPr/>
              </a:pPr>
              <a:t>‹#›</a:t>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a:defRPr b="0" baseline="0"/>
            </a:lvl1pPr>
          </a:lstStyle>
          <a:p>
            <a:pPr>
              <a:defRPr/>
            </a:pPr>
            <a:endParaRPr lang="en-US" altLang="zh-CN"/>
          </a:p>
        </p:txBody>
      </p:sp>
      <p:sp>
        <p:nvSpPr>
          <p:cNvPr id="8" name="Rectangle 12"/>
          <p:cNvSpPr>
            <a:spLocks noGrp="1" noChangeArrowheads="1"/>
          </p:cNvSpPr>
          <p:nvPr>
            <p:ph type="ftr" sz="quarter" idx="11"/>
          </p:nvPr>
        </p:nvSpPr>
        <p:spPr/>
        <p:txBody>
          <a:bodyPr/>
          <a:lstStyle>
            <a:lvl1pPr>
              <a:defRPr b="0" baseline="0"/>
            </a:lvl1pPr>
          </a:lstStyle>
          <a:p>
            <a:pPr>
              <a:defRPr/>
            </a:pPr>
            <a:endParaRPr lang="en-US" altLang="zh-CN"/>
          </a:p>
        </p:txBody>
      </p:sp>
      <p:sp>
        <p:nvSpPr>
          <p:cNvPr id="9" name="Rectangle 13"/>
          <p:cNvSpPr>
            <a:spLocks noGrp="1" noChangeArrowheads="1"/>
          </p:cNvSpPr>
          <p:nvPr>
            <p:ph type="sldNum" sz="quarter" idx="12"/>
          </p:nvPr>
        </p:nvSpPr>
        <p:spPr/>
        <p:txBody>
          <a:bodyPr/>
          <a:lstStyle>
            <a:lvl1pPr>
              <a:defRPr b="0" baseline="0"/>
            </a:lvl1pPr>
          </a:lstStyle>
          <a:p>
            <a:pPr>
              <a:defRPr/>
            </a:pPr>
            <a:fld id="{33295BE1-32B9-4697-A4EC-C8EDAD238707}" type="slidenum">
              <a:rPr lang="zh-CN" altLang="en-US"/>
              <a:pPr>
                <a:defRPr/>
              </a:pPr>
              <a:t>‹#›</a:t>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a:defRPr b="0" baseline="0"/>
            </a:lvl1pPr>
          </a:lstStyle>
          <a:p>
            <a:pPr>
              <a:defRPr/>
            </a:pPr>
            <a:endParaRPr lang="en-US" altLang="zh-CN"/>
          </a:p>
        </p:txBody>
      </p:sp>
      <p:sp>
        <p:nvSpPr>
          <p:cNvPr id="4" name="Rectangle 12"/>
          <p:cNvSpPr>
            <a:spLocks noGrp="1" noChangeArrowheads="1"/>
          </p:cNvSpPr>
          <p:nvPr>
            <p:ph type="ftr" sz="quarter" idx="11"/>
          </p:nvPr>
        </p:nvSpPr>
        <p:spPr/>
        <p:txBody>
          <a:bodyPr/>
          <a:lstStyle>
            <a:lvl1pPr>
              <a:defRPr b="0" baseline="0"/>
            </a:lvl1pPr>
          </a:lstStyle>
          <a:p>
            <a:pPr>
              <a:defRPr/>
            </a:pPr>
            <a:endParaRPr lang="en-US" altLang="zh-CN"/>
          </a:p>
        </p:txBody>
      </p:sp>
      <p:sp>
        <p:nvSpPr>
          <p:cNvPr id="5" name="Rectangle 13"/>
          <p:cNvSpPr>
            <a:spLocks noGrp="1" noChangeArrowheads="1"/>
          </p:cNvSpPr>
          <p:nvPr>
            <p:ph type="sldNum" sz="quarter" idx="12"/>
          </p:nvPr>
        </p:nvSpPr>
        <p:spPr/>
        <p:txBody>
          <a:bodyPr/>
          <a:lstStyle>
            <a:lvl1pPr>
              <a:defRPr b="0" baseline="0"/>
            </a:lvl1pPr>
          </a:lstStyle>
          <a:p>
            <a:pPr>
              <a:defRPr/>
            </a:pPr>
            <a:fld id="{9B599EFF-E691-4BB6-AB25-BAA29F492D11}" type="slidenum">
              <a:rPr lang="zh-CN" altLang="en-US"/>
              <a:pPr>
                <a:defRPr/>
              </a:pPr>
              <a:t>‹#›</a:t>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b="0" baseline="0"/>
            </a:lvl1pPr>
          </a:lstStyle>
          <a:p>
            <a:pPr>
              <a:defRPr/>
            </a:pPr>
            <a:endParaRPr lang="en-US" altLang="zh-CN"/>
          </a:p>
        </p:txBody>
      </p:sp>
      <p:sp>
        <p:nvSpPr>
          <p:cNvPr id="3" name="Rectangle 12"/>
          <p:cNvSpPr>
            <a:spLocks noGrp="1" noChangeArrowheads="1"/>
          </p:cNvSpPr>
          <p:nvPr>
            <p:ph type="ftr" sz="quarter" idx="11"/>
          </p:nvPr>
        </p:nvSpPr>
        <p:spPr/>
        <p:txBody>
          <a:bodyPr/>
          <a:lstStyle>
            <a:lvl1pPr>
              <a:defRPr b="0" baseline="0"/>
            </a:lvl1pPr>
          </a:lstStyle>
          <a:p>
            <a:pPr>
              <a:defRPr/>
            </a:pPr>
            <a:endParaRPr lang="en-US" altLang="zh-CN"/>
          </a:p>
        </p:txBody>
      </p:sp>
      <p:sp>
        <p:nvSpPr>
          <p:cNvPr id="4" name="Rectangle 13"/>
          <p:cNvSpPr>
            <a:spLocks noGrp="1" noChangeArrowheads="1"/>
          </p:cNvSpPr>
          <p:nvPr>
            <p:ph type="sldNum" sz="quarter" idx="12"/>
          </p:nvPr>
        </p:nvSpPr>
        <p:spPr/>
        <p:txBody>
          <a:bodyPr/>
          <a:lstStyle>
            <a:lvl1pPr>
              <a:defRPr b="0" baseline="0"/>
            </a:lvl1pPr>
          </a:lstStyle>
          <a:p>
            <a:pPr>
              <a:defRPr/>
            </a:pPr>
            <a:fld id="{B77B9A22-1BCC-4FF7-9FFB-9CDCB07D458A}" type="slidenum">
              <a:rPr lang="zh-CN" altLang="en-US"/>
              <a:pPr>
                <a:defRPr/>
              </a:pPr>
              <a:t>‹#›</a:t>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b="0" baseline="0"/>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b="0" baseline="0"/>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b="0" baseline="0"/>
            </a:lvl1pPr>
          </a:lstStyle>
          <a:p>
            <a:pPr>
              <a:defRPr/>
            </a:pPr>
            <a:fld id="{5EB50F69-A924-4A86-B0DF-356DB6A72483}" type="slidenum">
              <a:rPr lang="zh-CN" altLang="en-US"/>
              <a:pPr>
                <a:defRPr/>
              </a:pPr>
              <a:t>‹#›</a:t>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b="0" baseline="0"/>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b="0" baseline="0"/>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b="0" baseline="0"/>
            </a:lvl1pPr>
          </a:lstStyle>
          <a:p>
            <a:pPr>
              <a:defRPr/>
            </a:pPr>
            <a:fld id="{0F39824A-C5D8-4EDF-B787-60E511399A6B}" type="slidenum">
              <a:rPr lang="zh-CN" altLang="en-US"/>
              <a:pPr>
                <a:defRPr/>
              </a:pPr>
              <a:t>‹#›</a:t>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b="0" baseline="0"/>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b="0" baseline="0"/>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b="0" baseline="0"/>
            </a:lvl1pPr>
          </a:lstStyle>
          <a:p>
            <a:pPr>
              <a:defRPr/>
            </a:pPr>
            <a:fld id="{4EFC26E8-2D38-40A6-9B9A-B410A26E17A3}" type="slidenum">
              <a:rPr lang="zh-CN" altLang="en-US"/>
              <a:pPr>
                <a:defRPr/>
              </a:pPr>
              <a:t>‹#›</a:t>
            </a:fld>
            <a:endParaRPr lang="en-US"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2275" y="381000"/>
            <a:ext cx="2143125" cy="6172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41313" y="381000"/>
            <a:ext cx="6278562" cy="6172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b="0" baseline="0"/>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b="0" baseline="0"/>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b="0" baseline="0"/>
            </a:lvl1pPr>
          </a:lstStyle>
          <a:p>
            <a:pPr>
              <a:defRPr/>
            </a:pPr>
            <a:fld id="{CADD989B-0133-4CB0-9964-4624F393D01F}" type="slidenum">
              <a:rPr lang="zh-CN" altLang="en-US"/>
              <a:pPr>
                <a:defRPr/>
              </a:pPr>
              <a:t>‹#›</a:t>
            </a:fld>
            <a:endParaRPr lang="en-US"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85800" y="381000"/>
            <a:ext cx="7793038" cy="78422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341313" y="1447800"/>
            <a:ext cx="4210050" cy="2476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03763" y="1447800"/>
            <a:ext cx="4211637" cy="2476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341313" y="4076700"/>
            <a:ext cx="4210050" cy="2476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703763" y="4076700"/>
            <a:ext cx="4211637" cy="2476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a:defRPr b="0" baseline="0"/>
            </a:lvl1pPr>
          </a:lstStyle>
          <a:p>
            <a:pPr>
              <a:defRPr/>
            </a:pPr>
            <a:endParaRPr lang="en-US" altLang="zh-CN"/>
          </a:p>
        </p:txBody>
      </p:sp>
      <p:sp>
        <p:nvSpPr>
          <p:cNvPr id="8" name="Rectangle 12"/>
          <p:cNvSpPr>
            <a:spLocks noGrp="1" noChangeArrowheads="1"/>
          </p:cNvSpPr>
          <p:nvPr>
            <p:ph type="ftr" sz="quarter" idx="11"/>
          </p:nvPr>
        </p:nvSpPr>
        <p:spPr/>
        <p:txBody>
          <a:bodyPr/>
          <a:lstStyle>
            <a:lvl1pPr>
              <a:defRPr b="0" baseline="0"/>
            </a:lvl1pPr>
          </a:lstStyle>
          <a:p>
            <a:pPr>
              <a:defRPr/>
            </a:pPr>
            <a:endParaRPr lang="en-US" altLang="zh-CN"/>
          </a:p>
        </p:txBody>
      </p:sp>
      <p:sp>
        <p:nvSpPr>
          <p:cNvPr id="9" name="Rectangle 13"/>
          <p:cNvSpPr>
            <a:spLocks noGrp="1" noChangeArrowheads="1"/>
          </p:cNvSpPr>
          <p:nvPr>
            <p:ph type="sldNum" sz="quarter" idx="12"/>
          </p:nvPr>
        </p:nvSpPr>
        <p:spPr/>
        <p:txBody>
          <a:bodyPr/>
          <a:lstStyle>
            <a:lvl1pPr>
              <a:defRPr b="0" baseline="0"/>
            </a:lvl1pPr>
          </a:lstStyle>
          <a:p>
            <a:pPr>
              <a:defRPr/>
            </a:pPr>
            <a:fld id="{DA60A7CD-FA3F-414A-BDF4-D49DB0B7758A}" type="slidenum">
              <a:rPr lang="zh-CN" altLang="en-US"/>
              <a:pPr>
                <a:defRPr/>
              </a:pPr>
              <a:t>‹#›</a:t>
            </a:fld>
            <a:endParaRPr lang="en-US" alt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88913" y="1295400"/>
            <a:ext cx="432435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5663" y="1295400"/>
            <a:ext cx="4325937"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8C068772-D759-4D22-AB53-DD4E91CE65D8}" type="slidenum">
              <a:rPr lang="zh-CN" altLang="en-US"/>
              <a:pPr>
                <a:defRPr/>
              </a:pPr>
              <a:t>‹#›</a:t>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2018/6/30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2018/6/30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2018/6/30</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2F83FD63-2E31-4707-A54C-A2741E2C8AB0}"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E4655AF1-3F1A-40E1-B6BF-4C08666F53FB}"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67204315-08A9-4CF0-988B-99D854A96F5B}"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07D82679-AA2E-44D3-9C40-868F4E3AF72F}"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A9746F8A-0E91-4CE5-A4B5-ADE2F58852B6}"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417513" y="350838"/>
            <a:ext cx="438150" cy="474662"/>
          </a:xfrm>
          <a:prstGeom prst="rect">
            <a:avLst/>
          </a:prstGeom>
          <a:solidFill>
            <a:schemeClr val="accent2"/>
          </a:solidFill>
          <a:ln w="9525">
            <a:noFill/>
            <a:miter lim="800000"/>
            <a:headEnd/>
            <a:tailEnd/>
          </a:ln>
          <a:effectLst/>
        </p:spPr>
        <p:txBody>
          <a:bodyPr wrap="none" anchor="ctr"/>
          <a:lstStyle/>
          <a:p>
            <a:pPr algn="ctr">
              <a:defRPr/>
            </a:pPr>
            <a:endParaRPr lang="zh-CN" altLang="en-US"/>
          </a:p>
        </p:txBody>
      </p:sp>
      <p:sp>
        <p:nvSpPr>
          <p:cNvPr id="5123" name="Rectangle 3"/>
          <p:cNvSpPr>
            <a:spLocks noChangeArrowheads="1"/>
          </p:cNvSpPr>
          <p:nvPr/>
        </p:nvSpPr>
        <p:spPr bwMode="ltGray">
          <a:xfrm>
            <a:off x="800100" y="35083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en-US"/>
          </a:p>
        </p:txBody>
      </p:sp>
      <p:sp>
        <p:nvSpPr>
          <p:cNvPr id="5124" name="Rectangle 4"/>
          <p:cNvSpPr>
            <a:spLocks noChangeArrowheads="1"/>
          </p:cNvSpPr>
          <p:nvPr/>
        </p:nvSpPr>
        <p:spPr bwMode="ltGray">
          <a:xfrm>
            <a:off x="541338" y="773113"/>
            <a:ext cx="422275" cy="474662"/>
          </a:xfrm>
          <a:prstGeom prst="rect">
            <a:avLst/>
          </a:prstGeom>
          <a:solidFill>
            <a:schemeClr val="folHlink"/>
          </a:solidFill>
          <a:ln w="9525">
            <a:noFill/>
            <a:miter lim="800000"/>
            <a:headEnd/>
            <a:tailEnd/>
          </a:ln>
          <a:effectLst/>
        </p:spPr>
        <p:txBody>
          <a:bodyPr wrap="none" anchor="ctr"/>
          <a:lstStyle/>
          <a:p>
            <a:pPr algn="ctr">
              <a:defRPr/>
            </a:pPr>
            <a:endParaRPr lang="zh-CN" altLang="en-US"/>
          </a:p>
        </p:txBody>
      </p:sp>
      <p:sp>
        <p:nvSpPr>
          <p:cNvPr id="5125" name="Rectangle 5"/>
          <p:cNvSpPr>
            <a:spLocks noChangeArrowheads="1"/>
          </p:cNvSpPr>
          <p:nvPr/>
        </p:nvSpPr>
        <p:spPr bwMode="ltGray">
          <a:xfrm>
            <a:off x="911225" y="773113"/>
            <a:ext cx="368300" cy="47466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a:p>
        </p:txBody>
      </p:sp>
      <p:sp>
        <p:nvSpPr>
          <p:cNvPr id="5126" name="Rectangle 6"/>
          <p:cNvSpPr>
            <a:spLocks noChangeArrowheads="1"/>
          </p:cNvSpPr>
          <p:nvPr/>
        </p:nvSpPr>
        <p:spPr bwMode="ltGray">
          <a:xfrm>
            <a:off x="127000" y="70008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en-US"/>
          </a:p>
        </p:txBody>
      </p:sp>
      <p:sp>
        <p:nvSpPr>
          <p:cNvPr id="5127" name="Rectangle 7"/>
          <p:cNvSpPr>
            <a:spLocks noChangeArrowheads="1"/>
          </p:cNvSpPr>
          <p:nvPr/>
        </p:nvSpPr>
        <p:spPr bwMode="gray">
          <a:xfrm>
            <a:off x="762000" y="242888"/>
            <a:ext cx="31750" cy="1052512"/>
          </a:xfrm>
          <a:prstGeom prst="rect">
            <a:avLst/>
          </a:prstGeom>
          <a:solidFill>
            <a:schemeClr val="bg2"/>
          </a:solidFill>
          <a:ln w="9525">
            <a:noFill/>
            <a:miter lim="800000"/>
            <a:headEnd/>
            <a:tailEnd/>
          </a:ln>
          <a:effectLst/>
        </p:spPr>
        <p:txBody>
          <a:bodyPr wrap="none" anchor="ctr"/>
          <a:lstStyle/>
          <a:p>
            <a:pPr algn="ctr">
              <a:defRPr/>
            </a:pPr>
            <a:endParaRPr lang="zh-CN" altLang="en-US"/>
          </a:p>
        </p:txBody>
      </p:sp>
      <p:sp>
        <p:nvSpPr>
          <p:cNvPr id="5128" name="Rectangle 8"/>
          <p:cNvSpPr>
            <a:spLocks noChangeArrowheads="1"/>
          </p:cNvSpPr>
          <p:nvPr/>
        </p:nvSpPr>
        <p:spPr bwMode="gray">
          <a:xfrm>
            <a:off x="442913" y="1033463"/>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en-US"/>
          </a:p>
        </p:txBody>
      </p:sp>
      <p:sp>
        <p:nvSpPr>
          <p:cNvPr id="5129" name="Rectangle 9"/>
          <p:cNvSpPr>
            <a:spLocks noGrp="1" noChangeArrowheads="1"/>
          </p:cNvSpPr>
          <p:nvPr>
            <p:ph type="title"/>
          </p:nvPr>
        </p:nvSpPr>
        <p:spPr bwMode="auto">
          <a:xfrm>
            <a:off x="1150938" y="152400"/>
            <a:ext cx="7793037" cy="860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130" name="Rectangle 10"/>
          <p:cNvSpPr>
            <a:spLocks noGrp="1" noChangeArrowheads="1"/>
          </p:cNvSpPr>
          <p:nvPr>
            <p:ph type="body" idx="1"/>
          </p:nvPr>
        </p:nvSpPr>
        <p:spPr bwMode="auto">
          <a:xfrm>
            <a:off x="188913" y="1295400"/>
            <a:ext cx="8802687" cy="5334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31"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ea typeface="宋体" pitchFamily="2" charset="-122"/>
              </a:defRPr>
            </a:lvl1pPr>
          </a:lstStyle>
          <a:p>
            <a:pPr>
              <a:defRPr/>
            </a:pPr>
            <a:endParaRPr lang="en-US" altLang="zh-CN"/>
          </a:p>
        </p:txBody>
      </p:sp>
      <p:sp>
        <p:nvSpPr>
          <p:cNvPr id="5132"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ea typeface="宋体" pitchFamily="2" charset="-122"/>
              </a:defRPr>
            </a:lvl1pPr>
          </a:lstStyle>
          <a:p>
            <a:pPr>
              <a:defRPr/>
            </a:pPr>
            <a:endParaRPr lang="en-US" altLang="zh-CN"/>
          </a:p>
        </p:txBody>
      </p:sp>
      <p:sp>
        <p:nvSpPr>
          <p:cNvPr id="5133"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ea typeface="宋体" pitchFamily="2" charset="-122"/>
              </a:defRPr>
            </a:lvl1pPr>
          </a:lstStyle>
          <a:p>
            <a:pPr>
              <a:defRPr/>
            </a:pPr>
            <a:fld id="{3828CA3B-4B4E-4A20-BF94-71A925205E8E}"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031"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Lst>
  <p:txStyles>
    <p:titleStyle>
      <a:lvl1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2pPr>
      <a:lvl3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3pPr>
      <a:lvl4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4pPr>
      <a:lvl5pPr algn="ctr" rtl="0" eaLnBrk="0" fontAlgn="base" hangingPunct="0">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5pPr>
      <a:lvl6pPr marL="457200" algn="ctr" rtl="0" fontAlgn="base">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6pPr>
      <a:lvl7pPr marL="914400" algn="ctr" rtl="0" fontAlgn="base">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7pPr>
      <a:lvl8pPr marL="1371600" algn="ctr" rtl="0" fontAlgn="base">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8pPr>
      <a:lvl9pPr marL="1828800" algn="ctr" rtl="0" fontAlgn="base">
        <a:spcBef>
          <a:spcPct val="0"/>
        </a:spcBef>
        <a:spcAft>
          <a:spcPct val="0"/>
        </a:spcAft>
        <a:defRPr kumimoji="1" sz="4400" b="1">
          <a:solidFill>
            <a:schemeClr val="tx2"/>
          </a:solidFill>
          <a:effectLst>
            <a:outerShdw blurRad="38100" dist="38100" dir="2700000" algn="tl">
              <a:srgbClr val="C0C0C0"/>
            </a:outerShdw>
          </a:effectLst>
          <a:latin typeface="Tahoma" pitchFamily="34" charset="0"/>
          <a:ea typeface="隶书" pitchFamily="49" charset="-122"/>
        </a:defRPr>
      </a:lvl9pPr>
    </p:titleStyle>
    <p:body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98469E"/>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80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417513" y="341313"/>
            <a:ext cx="438150" cy="474662"/>
          </a:xfrm>
          <a:prstGeom prst="rect">
            <a:avLst/>
          </a:prstGeom>
          <a:solidFill>
            <a:schemeClr val="accent2"/>
          </a:solidFill>
          <a:ln w="9525">
            <a:noFill/>
            <a:miter lim="800000"/>
            <a:headEnd/>
            <a:tailEnd/>
          </a:ln>
          <a:effectLst/>
        </p:spPr>
        <p:txBody>
          <a:bodyPr wrap="none" anchor="ctr"/>
          <a:lstStyle/>
          <a:p>
            <a:pPr>
              <a:defRPr/>
            </a:pPr>
            <a:endParaRPr lang="zh-CN" altLang="en-US"/>
          </a:p>
        </p:txBody>
      </p:sp>
      <p:sp>
        <p:nvSpPr>
          <p:cNvPr id="5123" name="Rectangle 3"/>
          <p:cNvSpPr>
            <a:spLocks noChangeArrowheads="1"/>
          </p:cNvSpPr>
          <p:nvPr/>
        </p:nvSpPr>
        <p:spPr bwMode="ltGray">
          <a:xfrm>
            <a:off x="800100" y="341313"/>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p>
        </p:txBody>
      </p:sp>
      <p:sp>
        <p:nvSpPr>
          <p:cNvPr id="5124" name="Rectangle 4"/>
          <p:cNvSpPr>
            <a:spLocks noChangeArrowheads="1"/>
          </p:cNvSpPr>
          <p:nvPr/>
        </p:nvSpPr>
        <p:spPr bwMode="ltGray">
          <a:xfrm>
            <a:off x="541338" y="763588"/>
            <a:ext cx="422275" cy="474662"/>
          </a:xfrm>
          <a:prstGeom prst="rect">
            <a:avLst/>
          </a:prstGeom>
          <a:solidFill>
            <a:schemeClr val="folHlink"/>
          </a:solidFill>
          <a:ln w="9525">
            <a:noFill/>
            <a:miter lim="800000"/>
            <a:headEnd/>
            <a:tailEnd/>
          </a:ln>
          <a:effectLst/>
        </p:spPr>
        <p:txBody>
          <a:bodyPr wrap="none" anchor="ctr"/>
          <a:lstStyle/>
          <a:p>
            <a:pPr>
              <a:defRPr/>
            </a:pPr>
            <a:endParaRPr lang="zh-CN" altLang="en-US"/>
          </a:p>
        </p:txBody>
      </p:sp>
      <p:sp>
        <p:nvSpPr>
          <p:cNvPr id="5125" name="Rectangle 5"/>
          <p:cNvSpPr>
            <a:spLocks noChangeArrowheads="1"/>
          </p:cNvSpPr>
          <p:nvPr/>
        </p:nvSpPr>
        <p:spPr bwMode="ltGray">
          <a:xfrm>
            <a:off x="911225" y="763588"/>
            <a:ext cx="368300" cy="47466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p>
        </p:txBody>
      </p:sp>
      <p:sp>
        <p:nvSpPr>
          <p:cNvPr id="5126" name="Rectangle 6"/>
          <p:cNvSpPr>
            <a:spLocks noChangeArrowheads="1"/>
          </p:cNvSpPr>
          <p:nvPr/>
        </p:nvSpPr>
        <p:spPr bwMode="ltGray">
          <a:xfrm>
            <a:off x="127000" y="690563"/>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p>
        </p:txBody>
      </p:sp>
      <p:sp>
        <p:nvSpPr>
          <p:cNvPr id="5127" name="Rectangle 7"/>
          <p:cNvSpPr>
            <a:spLocks noChangeArrowheads="1"/>
          </p:cNvSpPr>
          <p:nvPr/>
        </p:nvSpPr>
        <p:spPr bwMode="gray">
          <a:xfrm>
            <a:off x="762000" y="233363"/>
            <a:ext cx="31750" cy="1052512"/>
          </a:xfrm>
          <a:prstGeom prst="rect">
            <a:avLst/>
          </a:prstGeom>
          <a:solidFill>
            <a:schemeClr val="bg2"/>
          </a:solidFill>
          <a:ln w="9525">
            <a:noFill/>
            <a:miter lim="800000"/>
            <a:headEnd/>
            <a:tailEnd/>
          </a:ln>
          <a:effectLst/>
        </p:spPr>
        <p:txBody>
          <a:bodyPr wrap="none" anchor="ctr"/>
          <a:lstStyle/>
          <a:p>
            <a:pPr>
              <a:defRPr/>
            </a:pPr>
            <a:endParaRPr lang="zh-CN" altLang="en-US"/>
          </a:p>
        </p:txBody>
      </p:sp>
      <p:sp>
        <p:nvSpPr>
          <p:cNvPr id="5128" name="Rectangle 8"/>
          <p:cNvSpPr>
            <a:spLocks noChangeArrowheads="1"/>
          </p:cNvSpPr>
          <p:nvPr/>
        </p:nvSpPr>
        <p:spPr bwMode="gray">
          <a:xfrm>
            <a:off x="442913" y="1023938"/>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p>
        </p:txBody>
      </p:sp>
      <p:sp>
        <p:nvSpPr>
          <p:cNvPr id="36873" name="Rectangle 9"/>
          <p:cNvSpPr>
            <a:spLocks noGrp="1" noChangeArrowheads="1"/>
          </p:cNvSpPr>
          <p:nvPr>
            <p:ph type="title"/>
          </p:nvPr>
        </p:nvSpPr>
        <p:spPr bwMode="auto">
          <a:xfrm>
            <a:off x="685800" y="219075"/>
            <a:ext cx="7793038" cy="7842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130" name="Rectangle 10"/>
          <p:cNvSpPr>
            <a:spLocks noGrp="1" noChangeArrowheads="1"/>
          </p:cNvSpPr>
          <p:nvPr>
            <p:ph type="body" idx="1"/>
          </p:nvPr>
        </p:nvSpPr>
        <p:spPr bwMode="auto">
          <a:xfrm>
            <a:off x="341313" y="1285875"/>
            <a:ext cx="8574087" cy="5267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5131"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ea typeface="宋体" pitchFamily="2" charset="-122"/>
              </a:defRPr>
            </a:lvl1pPr>
          </a:lstStyle>
          <a:p>
            <a:pPr>
              <a:defRPr/>
            </a:pPr>
            <a:endParaRPr lang="en-US" altLang="zh-CN"/>
          </a:p>
        </p:txBody>
      </p:sp>
      <p:sp>
        <p:nvSpPr>
          <p:cNvPr id="5132"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ea typeface="宋体" pitchFamily="2" charset="-122"/>
              </a:defRPr>
            </a:lvl1pPr>
          </a:lstStyle>
          <a:p>
            <a:pPr>
              <a:defRPr/>
            </a:pPr>
            <a:endParaRPr lang="en-US" altLang="zh-CN"/>
          </a:p>
        </p:txBody>
      </p:sp>
      <p:sp>
        <p:nvSpPr>
          <p:cNvPr id="5133"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ea typeface="宋体" pitchFamily="2" charset="-122"/>
              </a:defRPr>
            </a:lvl1pPr>
          </a:lstStyle>
          <a:p>
            <a:pPr>
              <a:defRPr/>
            </a:pPr>
            <a:fld id="{05ADABF5-49A7-4342-AA25-F93538F80046}"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033"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kumimoji="1" sz="4400" b="1">
          <a:solidFill>
            <a:schemeClr val="tx2"/>
          </a:solidFill>
          <a:latin typeface="+mj-lt"/>
          <a:ea typeface="+mj-ea"/>
          <a:cs typeface="+mj-cs"/>
        </a:defRPr>
      </a:lvl1pPr>
      <a:lvl2pPr algn="ctr" rtl="0" eaLnBrk="0" fontAlgn="base" hangingPunct="0">
        <a:spcBef>
          <a:spcPct val="0"/>
        </a:spcBef>
        <a:spcAft>
          <a:spcPct val="0"/>
        </a:spcAft>
        <a:defRPr kumimoji="1" sz="4400" b="1">
          <a:solidFill>
            <a:schemeClr val="tx2"/>
          </a:solidFill>
          <a:latin typeface="Tahoma" pitchFamily="34" charset="0"/>
          <a:ea typeface="隶书" pitchFamily="49" charset="-122"/>
        </a:defRPr>
      </a:lvl2pPr>
      <a:lvl3pPr algn="ctr" rtl="0" eaLnBrk="0" fontAlgn="base" hangingPunct="0">
        <a:spcBef>
          <a:spcPct val="0"/>
        </a:spcBef>
        <a:spcAft>
          <a:spcPct val="0"/>
        </a:spcAft>
        <a:defRPr kumimoji="1" sz="4400" b="1">
          <a:solidFill>
            <a:schemeClr val="tx2"/>
          </a:solidFill>
          <a:latin typeface="Tahoma" pitchFamily="34" charset="0"/>
          <a:ea typeface="隶书" pitchFamily="49" charset="-122"/>
        </a:defRPr>
      </a:lvl3pPr>
      <a:lvl4pPr algn="ctr" rtl="0" eaLnBrk="0" fontAlgn="base" hangingPunct="0">
        <a:spcBef>
          <a:spcPct val="0"/>
        </a:spcBef>
        <a:spcAft>
          <a:spcPct val="0"/>
        </a:spcAft>
        <a:defRPr kumimoji="1" sz="4400" b="1">
          <a:solidFill>
            <a:schemeClr val="tx2"/>
          </a:solidFill>
          <a:latin typeface="Tahoma" pitchFamily="34" charset="0"/>
          <a:ea typeface="隶书" pitchFamily="49" charset="-122"/>
        </a:defRPr>
      </a:lvl4pPr>
      <a:lvl5pPr algn="ctr" rtl="0" eaLnBrk="0" fontAlgn="base" hangingPunct="0">
        <a:spcBef>
          <a:spcPct val="0"/>
        </a:spcBef>
        <a:spcAft>
          <a:spcPct val="0"/>
        </a:spcAft>
        <a:defRPr kumimoji="1" sz="4400" b="1">
          <a:solidFill>
            <a:schemeClr val="tx2"/>
          </a:solidFill>
          <a:latin typeface="Tahoma" pitchFamily="34" charset="0"/>
          <a:ea typeface="隶书" pitchFamily="49" charset="-122"/>
        </a:defRPr>
      </a:lvl5pPr>
      <a:lvl6pPr marL="457200" algn="ctr" rtl="0" fontAlgn="base">
        <a:spcBef>
          <a:spcPct val="0"/>
        </a:spcBef>
        <a:spcAft>
          <a:spcPct val="0"/>
        </a:spcAft>
        <a:defRPr kumimoji="1" sz="4400" b="1">
          <a:solidFill>
            <a:schemeClr val="tx2"/>
          </a:solidFill>
          <a:latin typeface="Tahoma" pitchFamily="34" charset="0"/>
          <a:ea typeface="隶书" pitchFamily="49" charset="-122"/>
        </a:defRPr>
      </a:lvl6pPr>
      <a:lvl7pPr marL="914400" algn="ctr" rtl="0" fontAlgn="base">
        <a:spcBef>
          <a:spcPct val="0"/>
        </a:spcBef>
        <a:spcAft>
          <a:spcPct val="0"/>
        </a:spcAft>
        <a:defRPr kumimoji="1" sz="4400" b="1">
          <a:solidFill>
            <a:schemeClr val="tx2"/>
          </a:solidFill>
          <a:latin typeface="Tahoma" pitchFamily="34" charset="0"/>
          <a:ea typeface="隶书" pitchFamily="49" charset="-122"/>
        </a:defRPr>
      </a:lvl7pPr>
      <a:lvl8pPr marL="1371600" algn="ctr" rtl="0" fontAlgn="base">
        <a:spcBef>
          <a:spcPct val="0"/>
        </a:spcBef>
        <a:spcAft>
          <a:spcPct val="0"/>
        </a:spcAft>
        <a:defRPr kumimoji="1" sz="4400" b="1">
          <a:solidFill>
            <a:schemeClr val="tx2"/>
          </a:solidFill>
          <a:latin typeface="Tahoma" pitchFamily="34" charset="0"/>
          <a:ea typeface="隶书" pitchFamily="49" charset="-122"/>
        </a:defRPr>
      </a:lvl8pPr>
      <a:lvl9pPr marL="1828800" algn="ctr" rtl="0" fontAlgn="base">
        <a:spcBef>
          <a:spcPct val="0"/>
        </a:spcBef>
        <a:spcAft>
          <a:spcPct val="0"/>
        </a:spcAft>
        <a:defRPr kumimoji="1" sz="4400" b="1">
          <a:solidFill>
            <a:schemeClr val="tx2"/>
          </a:solidFill>
          <a:latin typeface="Tahoma" pitchFamily="34" charset="0"/>
          <a:ea typeface="隶书" pitchFamily="49" charset="-122"/>
        </a:defRPr>
      </a:lvl9pPr>
    </p:titleStyle>
    <p:bodyStyle>
      <a:lvl1pPr marL="342900" indent="-342900" algn="just" rtl="0" eaLnBrk="0" fontAlgn="base" hangingPunct="0">
        <a:spcBef>
          <a:spcPct val="25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5000"/>
        </a:spcBef>
        <a:spcAft>
          <a:spcPct val="0"/>
        </a:spcAft>
        <a:buClr>
          <a:schemeClr val="hlink"/>
        </a:buClr>
        <a:buSzPct val="55000"/>
        <a:buFont typeface="Wingdings" pitchFamily="2" charset="2"/>
        <a:buChar char="n"/>
        <a:defRPr kumimoji="1" sz="2800">
          <a:solidFill>
            <a:srgbClr val="6600CC"/>
          </a:solidFill>
          <a:latin typeface="+mn-lt"/>
          <a:ea typeface="华文新魏" pitchFamily="2" charset="-122"/>
        </a:defRPr>
      </a:lvl2pPr>
      <a:lvl3pPr marL="1143000" indent="-228600" algn="just" rtl="0" eaLnBrk="0" fontAlgn="base" hangingPunct="0">
        <a:spcBef>
          <a:spcPct val="25000"/>
        </a:spcBef>
        <a:spcAft>
          <a:spcPct val="0"/>
        </a:spcAft>
        <a:buClr>
          <a:schemeClr val="folHlink"/>
        </a:buClr>
        <a:buSzPct val="50000"/>
        <a:buFont typeface="Wingdings" pitchFamily="2" charset="2"/>
        <a:buChar char="n"/>
        <a:defRPr kumimoji="1" sz="2400">
          <a:solidFill>
            <a:srgbClr val="800080"/>
          </a:solidFill>
          <a:latin typeface="+mn-lt"/>
          <a:ea typeface="华文新魏" pitchFamily="2" charset="-122"/>
        </a:defRPr>
      </a:lvl3pPr>
      <a:lvl4pPr marL="1600200" indent="-228600" algn="just" rtl="0" eaLnBrk="0" fontAlgn="base" hangingPunct="0">
        <a:spcBef>
          <a:spcPct val="25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417513" y="341313"/>
            <a:ext cx="438150" cy="474662"/>
          </a:xfrm>
          <a:prstGeom prst="rect">
            <a:avLst/>
          </a:prstGeom>
          <a:solidFill>
            <a:schemeClr val="accent2"/>
          </a:solidFill>
          <a:ln w="9525">
            <a:noFill/>
            <a:miter lim="800000"/>
            <a:headEnd/>
            <a:tailEnd/>
          </a:ln>
          <a:effectLst/>
        </p:spPr>
        <p:txBody>
          <a:bodyPr wrap="none" anchor="ctr"/>
          <a:lstStyle/>
          <a:p>
            <a:pPr>
              <a:defRPr/>
            </a:pPr>
            <a:endParaRPr lang="zh-CN" altLang="en-US" sz="2800" b="1" baseline="-25000">
              <a:solidFill>
                <a:srgbClr val="3333CC"/>
              </a:solidFill>
            </a:endParaRPr>
          </a:p>
        </p:txBody>
      </p:sp>
      <p:sp>
        <p:nvSpPr>
          <p:cNvPr id="5123" name="Rectangle 3"/>
          <p:cNvSpPr>
            <a:spLocks noChangeArrowheads="1"/>
          </p:cNvSpPr>
          <p:nvPr/>
        </p:nvSpPr>
        <p:spPr bwMode="ltGray">
          <a:xfrm>
            <a:off x="800100" y="341313"/>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sz="2800" b="1" baseline="-25000">
              <a:solidFill>
                <a:srgbClr val="3333CC"/>
              </a:solidFill>
            </a:endParaRPr>
          </a:p>
        </p:txBody>
      </p:sp>
      <p:sp>
        <p:nvSpPr>
          <p:cNvPr id="5124" name="Rectangle 4"/>
          <p:cNvSpPr>
            <a:spLocks noChangeArrowheads="1"/>
          </p:cNvSpPr>
          <p:nvPr/>
        </p:nvSpPr>
        <p:spPr bwMode="ltGray">
          <a:xfrm>
            <a:off x="541338" y="763588"/>
            <a:ext cx="422275" cy="474662"/>
          </a:xfrm>
          <a:prstGeom prst="rect">
            <a:avLst/>
          </a:prstGeom>
          <a:solidFill>
            <a:schemeClr val="folHlink"/>
          </a:solidFill>
          <a:ln w="9525">
            <a:noFill/>
            <a:miter lim="800000"/>
            <a:headEnd/>
            <a:tailEnd/>
          </a:ln>
          <a:effectLst/>
        </p:spPr>
        <p:txBody>
          <a:bodyPr wrap="none" anchor="ctr"/>
          <a:lstStyle/>
          <a:p>
            <a:pPr>
              <a:defRPr/>
            </a:pPr>
            <a:endParaRPr lang="zh-CN" altLang="en-US" sz="2800" b="1" baseline="-25000">
              <a:solidFill>
                <a:srgbClr val="3333CC"/>
              </a:solidFill>
            </a:endParaRPr>
          </a:p>
        </p:txBody>
      </p:sp>
      <p:sp>
        <p:nvSpPr>
          <p:cNvPr id="5125" name="Rectangle 5"/>
          <p:cNvSpPr>
            <a:spLocks noChangeArrowheads="1"/>
          </p:cNvSpPr>
          <p:nvPr/>
        </p:nvSpPr>
        <p:spPr bwMode="ltGray">
          <a:xfrm>
            <a:off x="911225" y="763588"/>
            <a:ext cx="368300" cy="47466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sz="2800" b="1" baseline="-25000">
              <a:solidFill>
                <a:srgbClr val="3333CC"/>
              </a:solidFill>
            </a:endParaRPr>
          </a:p>
        </p:txBody>
      </p:sp>
      <p:sp>
        <p:nvSpPr>
          <p:cNvPr id="5126" name="Rectangle 6"/>
          <p:cNvSpPr>
            <a:spLocks noChangeArrowheads="1"/>
          </p:cNvSpPr>
          <p:nvPr/>
        </p:nvSpPr>
        <p:spPr bwMode="ltGray">
          <a:xfrm>
            <a:off x="127000" y="690563"/>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sz="2800" b="1" baseline="-25000">
              <a:solidFill>
                <a:srgbClr val="3333CC"/>
              </a:solidFill>
            </a:endParaRPr>
          </a:p>
        </p:txBody>
      </p:sp>
      <p:sp>
        <p:nvSpPr>
          <p:cNvPr id="5127" name="Rectangle 7"/>
          <p:cNvSpPr>
            <a:spLocks noChangeArrowheads="1"/>
          </p:cNvSpPr>
          <p:nvPr/>
        </p:nvSpPr>
        <p:spPr bwMode="gray">
          <a:xfrm>
            <a:off x="762000" y="233363"/>
            <a:ext cx="31750" cy="1052512"/>
          </a:xfrm>
          <a:prstGeom prst="rect">
            <a:avLst/>
          </a:prstGeom>
          <a:solidFill>
            <a:schemeClr val="bg2"/>
          </a:solidFill>
          <a:ln w="9525">
            <a:noFill/>
            <a:miter lim="800000"/>
            <a:headEnd/>
            <a:tailEnd/>
          </a:ln>
          <a:effectLst/>
        </p:spPr>
        <p:txBody>
          <a:bodyPr wrap="none" anchor="ctr"/>
          <a:lstStyle/>
          <a:p>
            <a:pPr>
              <a:defRPr/>
            </a:pPr>
            <a:endParaRPr lang="zh-CN" altLang="en-US" sz="2800" b="1" baseline="-25000">
              <a:solidFill>
                <a:srgbClr val="3333CC"/>
              </a:solidFill>
            </a:endParaRPr>
          </a:p>
        </p:txBody>
      </p:sp>
      <p:sp>
        <p:nvSpPr>
          <p:cNvPr id="5128" name="Rectangle 8"/>
          <p:cNvSpPr>
            <a:spLocks noChangeArrowheads="1"/>
          </p:cNvSpPr>
          <p:nvPr/>
        </p:nvSpPr>
        <p:spPr bwMode="gray">
          <a:xfrm>
            <a:off x="442913" y="1023938"/>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sz="2800" b="1" baseline="-25000">
              <a:solidFill>
                <a:srgbClr val="3333CC"/>
              </a:solidFill>
            </a:endParaRPr>
          </a:p>
        </p:txBody>
      </p:sp>
      <p:sp>
        <p:nvSpPr>
          <p:cNvPr id="37897" name="Rectangle 9"/>
          <p:cNvSpPr>
            <a:spLocks noGrp="1" noChangeArrowheads="1"/>
          </p:cNvSpPr>
          <p:nvPr>
            <p:ph type="title"/>
          </p:nvPr>
        </p:nvSpPr>
        <p:spPr bwMode="auto">
          <a:xfrm>
            <a:off x="685800" y="219075"/>
            <a:ext cx="7793038" cy="7842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130" name="Rectangle 10"/>
          <p:cNvSpPr>
            <a:spLocks noGrp="1" noChangeArrowheads="1"/>
          </p:cNvSpPr>
          <p:nvPr>
            <p:ph type="body" idx="1"/>
          </p:nvPr>
        </p:nvSpPr>
        <p:spPr bwMode="auto">
          <a:xfrm>
            <a:off x="341313" y="1285875"/>
            <a:ext cx="8574087" cy="5267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5131"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b="1" baseline="-25000">
                <a:solidFill>
                  <a:srgbClr val="3333CC"/>
                </a:solidFill>
                <a:ea typeface="宋体" pitchFamily="2" charset="-122"/>
              </a:defRPr>
            </a:lvl1pPr>
          </a:lstStyle>
          <a:p>
            <a:pPr>
              <a:defRPr/>
            </a:pPr>
            <a:endParaRPr lang="en-US" altLang="zh-CN"/>
          </a:p>
        </p:txBody>
      </p:sp>
      <p:sp>
        <p:nvSpPr>
          <p:cNvPr id="5132"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b="1" baseline="-25000">
                <a:solidFill>
                  <a:srgbClr val="3333CC"/>
                </a:solidFill>
                <a:ea typeface="宋体" pitchFamily="2" charset="-122"/>
              </a:defRPr>
            </a:lvl1pPr>
          </a:lstStyle>
          <a:p>
            <a:pPr>
              <a:defRPr/>
            </a:pPr>
            <a:endParaRPr lang="en-US" altLang="zh-CN"/>
          </a:p>
        </p:txBody>
      </p:sp>
      <p:sp>
        <p:nvSpPr>
          <p:cNvPr id="5133"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b="1" baseline="-25000">
                <a:solidFill>
                  <a:srgbClr val="3333CC"/>
                </a:solidFill>
                <a:ea typeface="宋体" pitchFamily="2" charset="-122"/>
              </a:defRPr>
            </a:lvl1pPr>
          </a:lstStyle>
          <a:p>
            <a:pPr>
              <a:defRPr/>
            </a:pPr>
            <a:fld id="{026737BB-0213-4FCC-BDC2-A9B9D69B0495}"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kumimoji="1" sz="4400" b="1">
          <a:solidFill>
            <a:schemeClr val="tx2"/>
          </a:solidFill>
          <a:latin typeface="+mj-lt"/>
          <a:ea typeface="+mj-ea"/>
          <a:cs typeface="+mj-cs"/>
        </a:defRPr>
      </a:lvl1pPr>
      <a:lvl2pPr algn="ctr" rtl="0" eaLnBrk="0" fontAlgn="base" hangingPunct="0">
        <a:spcBef>
          <a:spcPct val="0"/>
        </a:spcBef>
        <a:spcAft>
          <a:spcPct val="0"/>
        </a:spcAft>
        <a:defRPr kumimoji="1" sz="4400" b="1">
          <a:solidFill>
            <a:schemeClr val="tx2"/>
          </a:solidFill>
          <a:latin typeface="Tahoma" pitchFamily="34" charset="0"/>
          <a:ea typeface="隶书" pitchFamily="49" charset="-122"/>
        </a:defRPr>
      </a:lvl2pPr>
      <a:lvl3pPr algn="ctr" rtl="0" eaLnBrk="0" fontAlgn="base" hangingPunct="0">
        <a:spcBef>
          <a:spcPct val="0"/>
        </a:spcBef>
        <a:spcAft>
          <a:spcPct val="0"/>
        </a:spcAft>
        <a:defRPr kumimoji="1" sz="4400" b="1">
          <a:solidFill>
            <a:schemeClr val="tx2"/>
          </a:solidFill>
          <a:latin typeface="Tahoma" pitchFamily="34" charset="0"/>
          <a:ea typeface="隶书" pitchFamily="49" charset="-122"/>
        </a:defRPr>
      </a:lvl3pPr>
      <a:lvl4pPr algn="ctr" rtl="0" eaLnBrk="0" fontAlgn="base" hangingPunct="0">
        <a:spcBef>
          <a:spcPct val="0"/>
        </a:spcBef>
        <a:spcAft>
          <a:spcPct val="0"/>
        </a:spcAft>
        <a:defRPr kumimoji="1" sz="4400" b="1">
          <a:solidFill>
            <a:schemeClr val="tx2"/>
          </a:solidFill>
          <a:latin typeface="Tahoma" pitchFamily="34" charset="0"/>
          <a:ea typeface="隶书" pitchFamily="49" charset="-122"/>
        </a:defRPr>
      </a:lvl4pPr>
      <a:lvl5pPr algn="ctr" rtl="0" eaLnBrk="0" fontAlgn="base" hangingPunct="0">
        <a:spcBef>
          <a:spcPct val="0"/>
        </a:spcBef>
        <a:spcAft>
          <a:spcPct val="0"/>
        </a:spcAft>
        <a:defRPr kumimoji="1" sz="4400" b="1">
          <a:solidFill>
            <a:schemeClr val="tx2"/>
          </a:solidFill>
          <a:latin typeface="Tahoma" pitchFamily="34" charset="0"/>
          <a:ea typeface="隶书" pitchFamily="49" charset="-122"/>
        </a:defRPr>
      </a:lvl5pPr>
      <a:lvl6pPr marL="457200" algn="ctr" rtl="0" fontAlgn="base">
        <a:spcBef>
          <a:spcPct val="0"/>
        </a:spcBef>
        <a:spcAft>
          <a:spcPct val="0"/>
        </a:spcAft>
        <a:defRPr kumimoji="1" sz="4400" b="1">
          <a:solidFill>
            <a:schemeClr val="tx2"/>
          </a:solidFill>
          <a:latin typeface="Tahoma" pitchFamily="34" charset="0"/>
          <a:ea typeface="隶书" pitchFamily="49" charset="-122"/>
        </a:defRPr>
      </a:lvl6pPr>
      <a:lvl7pPr marL="914400" algn="ctr" rtl="0" fontAlgn="base">
        <a:spcBef>
          <a:spcPct val="0"/>
        </a:spcBef>
        <a:spcAft>
          <a:spcPct val="0"/>
        </a:spcAft>
        <a:defRPr kumimoji="1" sz="4400" b="1">
          <a:solidFill>
            <a:schemeClr val="tx2"/>
          </a:solidFill>
          <a:latin typeface="Tahoma" pitchFamily="34" charset="0"/>
          <a:ea typeface="隶书" pitchFamily="49" charset="-122"/>
        </a:defRPr>
      </a:lvl7pPr>
      <a:lvl8pPr marL="1371600" algn="ctr" rtl="0" fontAlgn="base">
        <a:spcBef>
          <a:spcPct val="0"/>
        </a:spcBef>
        <a:spcAft>
          <a:spcPct val="0"/>
        </a:spcAft>
        <a:defRPr kumimoji="1" sz="4400" b="1">
          <a:solidFill>
            <a:schemeClr val="tx2"/>
          </a:solidFill>
          <a:latin typeface="Tahoma" pitchFamily="34" charset="0"/>
          <a:ea typeface="隶书" pitchFamily="49" charset="-122"/>
        </a:defRPr>
      </a:lvl8pPr>
      <a:lvl9pPr marL="1828800" algn="ctr" rtl="0" fontAlgn="base">
        <a:spcBef>
          <a:spcPct val="0"/>
        </a:spcBef>
        <a:spcAft>
          <a:spcPct val="0"/>
        </a:spcAft>
        <a:defRPr kumimoji="1" sz="4400" b="1">
          <a:solidFill>
            <a:schemeClr val="tx2"/>
          </a:solidFill>
          <a:latin typeface="Tahoma" pitchFamily="34" charset="0"/>
          <a:ea typeface="隶书" pitchFamily="49" charset="-122"/>
        </a:defRPr>
      </a:lvl9pPr>
    </p:titleStyle>
    <p:bodyStyle>
      <a:lvl1pPr marL="342900" indent="-342900" algn="just" rtl="0" eaLnBrk="0" fontAlgn="base" hangingPunct="0">
        <a:spcBef>
          <a:spcPct val="25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5000"/>
        </a:spcBef>
        <a:spcAft>
          <a:spcPct val="0"/>
        </a:spcAft>
        <a:buClr>
          <a:schemeClr val="hlink"/>
        </a:buClr>
        <a:buSzPct val="55000"/>
        <a:buFont typeface="Wingdings" pitchFamily="2" charset="2"/>
        <a:buChar char="n"/>
        <a:defRPr kumimoji="1" sz="2800">
          <a:solidFill>
            <a:srgbClr val="6600CC"/>
          </a:solidFill>
          <a:latin typeface="+mn-lt"/>
          <a:ea typeface="华文新魏" pitchFamily="2" charset="-122"/>
        </a:defRPr>
      </a:lvl2pPr>
      <a:lvl3pPr marL="1143000" indent="-228600" algn="just" rtl="0" eaLnBrk="0" fontAlgn="base" hangingPunct="0">
        <a:spcBef>
          <a:spcPct val="25000"/>
        </a:spcBef>
        <a:spcAft>
          <a:spcPct val="0"/>
        </a:spcAft>
        <a:buClr>
          <a:schemeClr val="folHlink"/>
        </a:buClr>
        <a:buSzPct val="50000"/>
        <a:buFont typeface="Wingdings" pitchFamily="2" charset="2"/>
        <a:buChar char="n"/>
        <a:defRPr kumimoji="1" sz="2400">
          <a:solidFill>
            <a:srgbClr val="800080"/>
          </a:solidFill>
          <a:latin typeface="+mn-lt"/>
          <a:ea typeface="华文新魏" pitchFamily="2" charset="-122"/>
        </a:defRPr>
      </a:lvl3pPr>
      <a:lvl4pPr marL="1600200" indent="-228600" algn="just" rtl="0" eaLnBrk="0" fontAlgn="base" hangingPunct="0">
        <a:spcBef>
          <a:spcPct val="25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BEAC7"/>
            </a:gs>
            <a:gs pos="17999">
              <a:srgbClr val="FEE7F2"/>
            </a:gs>
            <a:gs pos="36000">
              <a:srgbClr val="FAC77D"/>
            </a:gs>
            <a:gs pos="61000">
              <a:srgbClr val="FBA97D"/>
            </a:gs>
            <a:gs pos="82001">
              <a:srgbClr val="FBD49C"/>
            </a:gs>
            <a:gs pos="100000">
              <a:srgbClr val="FEE7F2"/>
            </a:gs>
          </a:gsLst>
          <a:lin ang="54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30820CF-B880-4189-942D-D702A7CBA730}" type="datetimeFigureOut">
              <a:rPr kumimoji="0" lang="zh-CN" altLang="en-US" smtClean="0">
                <a:solidFill>
                  <a:prstClr val="black">
                    <a:tint val="75000"/>
                  </a:prstClr>
                </a:solidFill>
                <a:latin typeface="Calibri"/>
                <a:ea typeface="宋体"/>
              </a:rPr>
              <a:pPr fontAlgn="auto">
                <a:spcBef>
                  <a:spcPts val="0"/>
                </a:spcBef>
                <a:spcAft>
                  <a:spcPts val="0"/>
                </a:spcAft>
              </a:pPr>
              <a:t>2018/6/30</a:t>
            </a:fld>
            <a:endParaRPr kumimoji="0"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kumimoji="0"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kumimoji="0" lang="zh-CN" altLang="en-US" smtClean="0">
                <a:solidFill>
                  <a:prstClr val="black">
                    <a:tint val="75000"/>
                  </a:prstClr>
                </a:solidFill>
                <a:latin typeface="Calibri"/>
                <a:ea typeface="宋体"/>
              </a:rPr>
              <a:pPr fontAlgn="auto">
                <a:spcBef>
                  <a:spcPts val="0"/>
                </a:spcBef>
                <a:spcAft>
                  <a:spcPts val="0"/>
                </a:spcAft>
              </a:pPr>
              <a:t>‹#›</a:t>
            </a:fld>
            <a:endParaRPr kumimoji="0"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8.xml"/><Relationship Id="rId1" Type="http://schemas.openxmlformats.org/officeDocument/2006/relationships/slideLayout" Target="../slideLayouts/slideLayout2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image" Target="../media/image4.w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7.wmf"/><Relationship Id="rId4"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2.png"/><Relationship Id="rId7" Type="http://schemas.openxmlformats.org/officeDocument/2006/relationships/diagramColors" Target="../diagrams/colors1.xml"/><Relationship Id="rId12" Type="http://schemas.openxmlformats.org/officeDocument/2006/relationships/diagramColors" Target="../diagrams/colors1.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7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2.xml"/><Relationship Id="rId3" Type="http://schemas.openxmlformats.org/officeDocument/2006/relationships/notesSlide" Target="../notesSlides/notesSlide38.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8.wmf"/><Relationship Id="rId11" Type="http://schemas.microsoft.com/office/2007/relationships/diagramDrawing" Target="../diagrams/drawing2.xml"/><Relationship Id="rId5" Type="http://schemas.openxmlformats.org/officeDocument/2006/relationships/oleObject" Target="../embeddings/oleObject5.bin"/><Relationship Id="rId15" Type="http://schemas.openxmlformats.org/officeDocument/2006/relationships/diagramColors" Target="../diagrams/colors2.xml"/><Relationship Id="rId10" Type="http://schemas.openxmlformats.org/officeDocument/2006/relationships/diagramColors" Target="../diagrams/colors2.xml"/><Relationship Id="rId4" Type="http://schemas.openxmlformats.org/officeDocument/2006/relationships/image" Target="../media/image35.png"/><Relationship Id="rId9" Type="http://schemas.openxmlformats.org/officeDocument/2006/relationships/diagramQuickStyle" Target="../diagrams/quickStyle2.xml"/><Relationship Id="rId14" Type="http://schemas.openxmlformats.org/officeDocument/2006/relationships/diagramQuickStyle" Target="../diagrams/quickStyle2.xml"/></Relationships>
</file>

<file path=ppt/slides/_rels/slide72.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3.xml"/><Relationship Id="rId3" Type="http://schemas.openxmlformats.org/officeDocument/2006/relationships/notesSlide" Target="../notesSlides/notesSlide39.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8.wmf"/><Relationship Id="rId11" Type="http://schemas.microsoft.com/office/2007/relationships/diagramDrawing" Target="../diagrams/drawing3.xml"/><Relationship Id="rId5" Type="http://schemas.openxmlformats.org/officeDocument/2006/relationships/oleObject" Target="../embeddings/oleObject5.bin"/><Relationship Id="rId15" Type="http://schemas.openxmlformats.org/officeDocument/2006/relationships/diagramColors" Target="../diagrams/colors3.xml"/><Relationship Id="rId10" Type="http://schemas.openxmlformats.org/officeDocument/2006/relationships/diagramColors" Target="../diagrams/colors3.xml"/><Relationship Id="rId4" Type="http://schemas.openxmlformats.org/officeDocument/2006/relationships/image" Target="../media/image37.png"/><Relationship Id="rId9" Type="http://schemas.openxmlformats.org/officeDocument/2006/relationships/diagramQuickStyle" Target="../diagrams/quickStyle3.xml"/><Relationship Id="rId14" Type="http://schemas.openxmlformats.org/officeDocument/2006/relationships/diagramQuickStyle" Target="../diagrams/quickStyle3.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9.wmf"/><Relationship Id="rId4" Type="http://schemas.openxmlformats.org/officeDocument/2006/relationships/oleObject" Target="../embeddings/oleObject6.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43.xml"/><Relationship Id="rId7" Type="http://schemas.openxmlformats.org/officeDocument/2006/relationships/image" Target="../media/image11.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8.bin"/><Relationship Id="rId11" Type="http://schemas.openxmlformats.org/officeDocument/2006/relationships/image" Target="../media/image13.wmf"/><Relationship Id="rId5" Type="http://schemas.openxmlformats.org/officeDocument/2006/relationships/image" Target="../media/image10.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12.wmf"/></Relationships>
</file>

<file path=ppt/slides/_rels/slide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WordArt 2"/>
          <p:cNvSpPr>
            <a:spLocks noChangeArrowheads="1" noChangeShapeType="1" noTextEdit="1"/>
          </p:cNvSpPr>
          <p:nvPr/>
        </p:nvSpPr>
        <p:spPr bwMode="auto">
          <a:xfrm>
            <a:off x="2411760" y="1412776"/>
            <a:ext cx="5040560" cy="3096344"/>
          </a:xfrm>
          <a:prstGeom prst="rect">
            <a:avLst/>
          </a:prstGeom>
        </p:spPr>
        <p:txBody>
          <a:bodyPr wrap="none" fromWordArt="1">
            <a:prstTxWarp prst="textPlain">
              <a:avLst>
                <a:gd name="adj" fmla="val 50275"/>
              </a:avLst>
            </a:prstTxWarp>
            <a:scene3d>
              <a:camera prst="orthographicFront"/>
              <a:lightRig rig="threePt" dir="t"/>
            </a:scene3d>
            <a:sp3d extrusionH="57150">
              <a:bevelT w="38100" h="38100" prst="angle"/>
            </a:sp3d>
          </a:bodyPr>
          <a:lstStyle/>
          <a:p>
            <a:pPr algn="ctr">
              <a:defRPr/>
            </a:pPr>
            <a:r>
              <a:rPr lang="zh-CN" altLang="en-US" sz="3600" kern="10" dirty="0" smtClean="0">
                <a:ln w="9525">
                  <a:noFill/>
                  <a:miter lim="800000"/>
                  <a:headEnd/>
                  <a:tailEnd/>
                </a:ln>
                <a:gradFill flip="none" rotWithShape="1">
                  <a:gsLst>
                    <a:gs pos="0">
                      <a:srgbClr val="FFF200"/>
                    </a:gs>
                    <a:gs pos="0">
                      <a:srgbClr val="FFF200"/>
                    </a:gs>
                    <a:gs pos="100000">
                      <a:srgbClr val="FFF200"/>
                    </a:gs>
                    <a:gs pos="45000">
                      <a:srgbClr val="FF7A00"/>
                    </a:gs>
                    <a:gs pos="70000">
                      <a:srgbClr val="FF0300"/>
                    </a:gs>
                    <a:gs pos="100000">
                      <a:srgbClr val="4D0808"/>
                    </a:gs>
                  </a:gsLst>
                  <a:path path="rect">
                    <a:fillToRect l="50000" t="50000" r="50000" b="50000"/>
                  </a:path>
                  <a:tileRect/>
                </a:gradFill>
                <a:effectLst>
                  <a:glow rad="228600">
                    <a:schemeClr val="accent6">
                      <a:satMod val="175000"/>
                      <a:alpha val="40000"/>
                    </a:schemeClr>
                  </a:glow>
                  <a:outerShdw dist="35921" dir="2700000" algn="ctr" rotWithShape="0">
                    <a:srgbClr val="C0C0C0"/>
                  </a:outerShdw>
                  <a:reflection blurRad="6350" stA="50000" endA="300" endPos="50000" dist="60007" dir="5400000" sy="-100000" algn="bl" rotWithShape="0"/>
                </a:effectLst>
                <a:latin typeface="隶书"/>
                <a:ea typeface="隶书"/>
              </a:rPr>
              <a:t>第五章 </a:t>
            </a:r>
            <a:endParaRPr lang="en-US" altLang="zh-CN" sz="3600" kern="10" dirty="0" smtClean="0">
              <a:ln w="9525">
                <a:noFill/>
                <a:miter lim="800000"/>
                <a:headEnd/>
                <a:tailEnd/>
              </a:ln>
              <a:gradFill flip="none" rotWithShape="1">
                <a:gsLst>
                  <a:gs pos="0">
                    <a:srgbClr val="FFF200"/>
                  </a:gs>
                  <a:gs pos="0">
                    <a:srgbClr val="FFF200"/>
                  </a:gs>
                  <a:gs pos="100000">
                    <a:srgbClr val="FFF200"/>
                  </a:gs>
                  <a:gs pos="45000">
                    <a:srgbClr val="FF7A00"/>
                  </a:gs>
                  <a:gs pos="70000">
                    <a:srgbClr val="FF0300"/>
                  </a:gs>
                  <a:gs pos="100000">
                    <a:srgbClr val="4D0808"/>
                  </a:gs>
                </a:gsLst>
                <a:path path="rect">
                  <a:fillToRect l="50000" t="50000" r="50000" b="50000"/>
                </a:path>
                <a:tileRect/>
              </a:gradFill>
              <a:effectLst>
                <a:glow rad="228600">
                  <a:schemeClr val="accent6">
                    <a:satMod val="175000"/>
                    <a:alpha val="40000"/>
                  </a:schemeClr>
                </a:glow>
                <a:outerShdw dist="35921" dir="2700000" algn="ctr" rotWithShape="0">
                  <a:srgbClr val="C0C0C0"/>
                </a:outerShdw>
                <a:reflection blurRad="6350" stA="50000" endA="300" endPos="50000" dist="60007" dir="5400000" sy="-100000" algn="bl" rotWithShape="0"/>
              </a:effectLst>
              <a:latin typeface="隶书"/>
              <a:ea typeface="隶书"/>
            </a:endParaRPr>
          </a:p>
          <a:p>
            <a:pPr algn="ctr">
              <a:defRPr/>
            </a:pPr>
            <a:r>
              <a:rPr lang="zh-CN" altLang="en-US" sz="3600" kern="10" dirty="0" smtClean="0">
                <a:ln w="9525">
                  <a:noFill/>
                  <a:miter lim="800000"/>
                  <a:headEnd/>
                  <a:tailEnd/>
                </a:ln>
                <a:gradFill flip="none" rotWithShape="1">
                  <a:gsLst>
                    <a:gs pos="0">
                      <a:srgbClr val="FFF200"/>
                    </a:gs>
                    <a:gs pos="0">
                      <a:srgbClr val="FFF200"/>
                    </a:gs>
                    <a:gs pos="100000">
                      <a:srgbClr val="FFF200"/>
                    </a:gs>
                    <a:gs pos="45000">
                      <a:srgbClr val="FF7A00"/>
                    </a:gs>
                    <a:gs pos="70000">
                      <a:srgbClr val="FF0300"/>
                    </a:gs>
                    <a:gs pos="100000">
                      <a:srgbClr val="4D0808"/>
                    </a:gs>
                  </a:gsLst>
                  <a:path path="rect">
                    <a:fillToRect l="50000" t="50000" r="50000" b="50000"/>
                  </a:path>
                  <a:tileRect/>
                </a:gradFill>
                <a:effectLst>
                  <a:glow rad="228600">
                    <a:schemeClr val="accent6">
                      <a:satMod val="175000"/>
                      <a:alpha val="40000"/>
                    </a:schemeClr>
                  </a:glow>
                  <a:outerShdw dist="35921" dir="2700000" algn="ctr" rotWithShape="0">
                    <a:srgbClr val="C0C0C0"/>
                  </a:outerShdw>
                  <a:reflection blurRad="6350" stA="50000" endA="300" endPos="50000" dist="60007" dir="5400000" sy="-100000" algn="bl" rotWithShape="0"/>
                </a:effectLst>
                <a:latin typeface="隶书"/>
                <a:ea typeface="隶书"/>
              </a:rPr>
              <a:t>关系</a:t>
            </a:r>
            <a:r>
              <a:rPr lang="zh-CN" altLang="en-US" sz="3600" kern="10" dirty="0">
                <a:ln w="9525">
                  <a:noFill/>
                  <a:miter lim="800000"/>
                  <a:headEnd/>
                  <a:tailEnd/>
                </a:ln>
                <a:gradFill flip="none" rotWithShape="1">
                  <a:gsLst>
                    <a:gs pos="0">
                      <a:srgbClr val="FFF200"/>
                    </a:gs>
                    <a:gs pos="0">
                      <a:srgbClr val="FFF200"/>
                    </a:gs>
                    <a:gs pos="100000">
                      <a:srgbClr val="FFF200"/>
                    </a:gs>
                    <a:gs pos="45000">
                      <a:srgbClr val="FF7A00"/>
                    </a:gs>
                    <a:gs pos="70000">
                      <a:srgbClr val="FF0300"/>
                    </a:gs>
                    <a:gs pos="100000">
                      <a:srgbClr val="4D0808"/>
                    </a:gs>
                  </a:gsLst>
                  <a:path path="rect">
                    <a:fillToRect l="50000" t="50000" r="50000" b="50000"/>
                  </a:path>
                  <a:tileRect/>
                </a:gradFill>
                <a:effectLst>
                  <a:glow rad="228600">
                    <a:schemeClr val="accent6">
                      <a:satMod val="175000"/>
                      <a:alpha val="40000"/>
                    </a:schemeClr>
                  </a:glow>
                  <a:outerShdw dist="35921" dir="2700000" algn="ctr" rotWithShape="0">
                    <a:srgbClr val="C0C0C0"/>
                  </a:outerShdw>
                  <a:reflection blurRad="6350" stA="50000" endA="300" endPos="50000" dist="60007" dir="5400000" sy="-100000" algn="bl" rotWithShape="0"/>
                </a:effectLst>
                <a:latin typeface="隶书"/>
                <a:ea typeface="隶书"/>
              </a:rPr>
              <a:t>规范化</a:t>
            </a:r>
            <a:endParaRPr lang="zh-CN" altLang="en-US" sz="3600" kern="10" dirty="0">
              <a:ln w="9525">
                <a:noFill/>
                <a:miter lim="800000"/>
                <a:headEnd/>
                <a:tailEnd/>
              </a:ln>
              <a:gradFill flip="none" rotWithShape="1">
                <a:gsLst>
                  <a:gs pos="0">
                    <a:srgbClr val="FFF200"/>
                  </a:gs>
                  <a:gs pos="0">
                    <a:srgbClr val="FFF200"/>
                  </a:gs>
                  <a:gs pos="100000">
                    <a:srgbClr val="FFF200"/>
                  </a:gs>
                  <a:gs pos="45000">
                    <a:srgbClr val="FF7A00"/>
                  </a:gs>
                  <a:gs pos="70000">
                    <a:srgbClr val="FF0300"/>
                  </a:gs>
                  <a:gs pos="100000">
                    <a:srgbClr val="4D0808"/>
                  </a:gs>
                </a:gsLst>
                <a:path path="rect">
                  <a:fillToRect l="50000" t="50000" r="50000" b="50000"/>
                </a:path>
                <a:tileRect/>
              </a:gradFill>
              <a:effectLst>
                <a:glow rad="228600">
                  <a:schemeClr val="accent6">
                    <a:satMod val="175000"/>
                    <a:alpha val="40000"/>
                  </a:schemeClr>
                </a:glow>
                <a:outerShdw dist="35921" dir="2700000" algn="ctr" rotWithShape="0">
                  <a:srgbClr val="C0C0C0"/>
                </a:outerShdw>
                <a:reflection blurRad="6350" stA="50000" endA="300" endPos="50000" dist="60007" dir="5400000" sy="-100000" algn="bl" rotWithShape="0"/>
              </a:effectLst>
              <a:latin typeface="French Script MT" pitchFamily="66" charset="0"/>
              <a:ea typeface="隶书"/>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再作冯妇</a:t>
            </a:r>
          </a:p>
        </p:txBody>
      </p:sp>
      <p:graphicFrame>
        <p:nvGraphicFramePr>
          <p:cNvPr id="4" name="Group 2"/>
          <p:cNvGraphicFramePr>
            <a:graphicFrameLocks noGrp="1"/>
          </p:cNvGraphicFramePr>
          <p:nvPr>
            <p:extLst>
              <p:ext uri="{D42A27DB-BD31-4B8C-83A1-F6EECF244321}">
                <p14:modId xmlns:p14="http://schemas.microsoft.com/office/powerpoint/2010/main" val="2851879209"/>
              </p:ext>
            </p:extLst>
          </p:nvPr>
        </p:nvGraphicFramePr>
        <p:xfrm>
          <a:off x="1524000" y="1340768"/>
          <a:ext cx="6096000" cy="2286000"/>
        </p:xfrm>
        <a:graphic>
          <a:graphicData uri="http://schemas.openxmlformats.org/drawingml/2006/table">
            <a:tbl>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5905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51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51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51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 name="Rectangle 25"/>
          <p:cNvSpPr>
            <a:spLocks noChangeArrowheads="1"/>
          </p:cNvSpPr>
          <p:nvPr/>
        </p:nvSpPr>
        <p:spPr bwMode="auto">
          <a:xfrm>
            <a:off x="2362200" y="4149080"/>
            <a:ext cx="4419600" cy="590931"/>
          </a:xfrm>
          <a:prstGeom prst="rect">
            <a:avLst/>
          </a:prstGeom>
          <a:solidFill>
            <a:schemeClr val="accent1"/>
          </a:solidFill>
          <a:ln w="9525">
            <a:noFill/>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a:spAutoFit/>
            <a:flatTx/>
          </a:bodyPr>
          <a:lstStyle/>
          <a:p>
            <a:pPr algn="ctr">
              <a:lnSpc>
                <a:spcPct val="90000"/>
              </a:lnSpc>
              <a:spcBef>
                <a:spcPct val="20000"/>
              </a:spcBef>
              <a:buClr>
                <a:schemeClr val="bg2"/>
              </a:buClr>
              <a:buFont typeface="Monotype Sorts" pitchFamily="2" charset="2"/>
              <a:buNone/>
              <a:defRPr/>
            </a:pPr>
            <a:r>
              <a:rPr lang="zh-CN" altLang="en-US" sz="3600">
                <a:solidFill>
                  <a:schemeClr val="hlink"/>
                </a:solidFill>
                <a:effectLst>
                  <a:outerShdw blurRad="38100" dist="38100" dir="2700000" algn="tl">
                    <a:srgbClr val="000000"/>
                  </a:outerShdw>
                </a:effectLst>
                <a:latin typeface="Times New Roman" pitchFamily="18" charset="0"/>
                <a:ea typeface="华文新魏" pitchFamily="2" charset="-122"/>
              </a:rPr>
              <a:t>找出可能的函数依赖</a:t>
            </a:r>
          </a:p>
        </p:txBody>
      </p:sp>
      <p:sp>
        <p:nvSpPr>
          <p:cNvPr id="6" name="Rectangle 3"/>
          <p:cNvSpPr txBox="1">
            <a:spLocks noChangeArrowheads="1"/>
          </p:cNvSpPr>
          <p:nvPr/>
        </p:nvSpPr>
        <p:spPr bwMode="auto">
          <a:xfrm>
            <a:off x="188913" y="5013325"/>
            <a:ext cx="8802687" cy="14398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98469E"/>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80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eaLnBrk="1" hangingPunct="1">
              <a:defRPr/>
            </a:pPr>
            <a:r>
              <a:rPr lang="zh-CN" altLang="en-US" sz="2800" kern="0" dirty="0" smtClean="0">
                <a:solidFill>
                  <a:srgbClr val="FF0000"/>
                </a:solidFill>
              </a:rPr>
              <a:t>满足依赖的关系</a:t>
            </a:r>
            <a:r>
              <a:rPr lang="zh-CN" altLang="en-US" sz="2800" kern="0" dirty="0" smtClean="0"/>
              <a:t>：依赖在模式的某个关系实例上成立</a:t>
            </a:r>
          </a:p>
          <a:p>
            <a:pPr eaLnBrk="1" hangingPunct="1">
              <a:defRPr/>
            </a:pPr>
            <a:r>
              <a:rPr lang="zh-CN" altLang="en-US" sz="2800" kern="0" dirty="0" smtClean="0">
                <a:solidFill>
                  <a:srgbClr val="FF0000"/>
                </a:solidFill>
              </a:rPr>
              <a:t>模式上成立的依赖</a:t>
            </a:r>
            <a:r>
              <a:rPr lang="zh-CN" altLang="en-US" sz="2800" kern="0" dirty="0" smtClean="0"/>
              <a:t>：依赖在模式的所有关系实例上都成立</a:t>
            </a:r>
          </a:p>
        </p:txBody>
      </p:sp>
    </p:spTree>
    <p:extLst>
      <p:ext uri="{BB962C8B-B14F-4D97-AF65-F5344CB8AC3E}">
        <p14:creationId xmlns:p14="http://schemas.microsoft.com/office/powerpoint/2010/main" val="63824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iterate type="lt">
                                    <p:tmPct val="5000"/>
                                  </p:iterate>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defRPr/>
            </a:pPr>
            <a:r>
              <a:rPr lang="zh-CN" altLang="en-US" sz="4000" dirty="0"/>
              <a:t>分解为两个关系模式的</a:t>
            </a:r>
            <a:r>
              <a:rPr lang="zh-CN" altLang="en-US" sz="4000" dirty="0" smtClean="0"/>
              <a:t>无损分解示例</a:t>
            </a:r>
          </a:p>
        </p:txBody>
      </p:sp>
      <p:sp>
        <p:nvSpPr>
          <p:cNvPr id="139267" name="Rectangle 3"/>
          <p:cNvSpPr>
            <a:spLocks noGrp="1" noChangeArrowheads="1"/>
          </p:cNvSpPr>
          <p:nvPr>
            <p:ph type="body" idx="1"/>
          </p:nvPr>
        </p:nvSpPr>
        <p:spPr/>
        <p:txBody>
          <a:bodyPr/>
          <a:lstStyle/>
          <a:p>
            <a:pPr eaLnBrk="1" hangingPunct="1">
              <a:buFont typeface="Wingdings" pitchFamily="2" charset="2"/>
              <a:buNone/>
              <a:defRPr/>
            </a:pPr>
            <a:r>
              <a:rPr lang="en-US" altLang="zh-CN" smtClean="0"/>
              <a:t>R=ABC, F={A </a:t>
            </a:r>
            <a:r>
              <a:rPr lang="en-US" altLang="zh-CN" smtClean="0">
                <a:sym typeface="Symbol" pitchFamily="18" charset="2"/>
              </a:rPr>
              <a:t></a:t>
            </a:r>
            <a:r>
              <a:rPr lang="en-US" altLang="zh-CN" smtClean="0"/>
              <a:t> B}, </a:t>
            </a:r>
          </a:p>
          <a:p>
            <a:pPr eaLnBrk="1" hangingPunct="1">
              <a:spcBef>
                <a:spcPct val="105000"/>
              </a:spcBef>
              <a:buFont typeface="Wingdings" pitchFamily="2" charset="2"/>
              <a:buNone/>
              <a:defRPr/>
            </a:pPr>
            <a:r>
              <a:rPr lang="en-US" altLang="zh-CN" smtClean="0">
                <a:sym typeface="Symbol" pitchFamily="18" charset="2"/>
              </a:rPr>
              <a:t></a:t>
            </a:r>
            <a:r>
              <a:rPr lang="en-US" altLang="zh-CN" baseline="-16000" smtClean="0">
                <a:sym typeface="Symbol" pitchFamily="18" charset="2"/>
              </a:rPr>
              <a:t>1</a:t>
            </a:r>
            <a:r>
              <a:rPr lang="en-US" altLang="zh-CN" smtClean="0"/>
              <a:t>={R</a:t>
            </a:r>
            <a:r>
              <a:rPr lang="en-US" altLang="zh-CN" baseline="-16000" smtClean="0">
                <a:sym typeface="Symbol" pitchFamily="18" charset="2"/>
              </a:rPr>
              <a:t>1</a:t>
            </a:r>
            <a:r>
              <a:rPr lang="en-US" altLang="zh-CN" smtClean="0"/>
              <a:t>(AB), R</a:t>
            </a:r>
            <a:r>
              <a:rPr lang="en-US" altLang="zh-CN" baseline="-16000" smtClean="0">
                <a:sym typeface="Symbol" pitchFamily="18" charset="2"/>
              </a:rPr>
              <a:t>2</a:t>
            </a:r>
            <a:r>
              <a:rPr lang="en-US" altLang="zh-CN" smtClean="0"/>
              <a:t>(AC)}</a:t>
            </a:r>
          </a:p>
          <a:p>
            <a:pPr eaLnBrk="1" hangingPunct="1">
              <a:buFont typeface="Wingdings" pitchFamily="2" charset="2"/>
              <a:buNone/>
              <a:defRPr/>
            </a:pPr>
            <a:r>
              <a:rPr lang="en-US" altLang="zh-CN" smtClean="0"/>
              <a:t>R</a:t>
            </a:r>
            <a:r>
              <a:rPr lang="en-US" altLang="zh-CN" baseline="-16000" smtClean="0">
                <a:sym typeface="Symbol" pitchFamily="18" charset="2"/>
              </a:rPr>
              <a:t>1</a:t>
            </a:r>
            <a:r>
              <a:rPr lang="en-US" altLang="zh-CN" smtClean="0"/>
              <a:t>∩R</a:t>
            </a:r>
            <a:r>
              <a:rPr lang="en-US" altLang="zh-CN" baseline="-16000" smtClean="0">
                <a:sym typeface="Symbol" pitchFamily="18" charset="2"/>
              </a:rPr>
              <a:t>2</a:t>
            </a:r>
            <a:r>
              <a:rPr lang="en-US" altLang="zh-CN" smtClean="0"/>
              <a:t> = A, R</a:t>
            </a:r>
            <a:r>
              <a:rPr lang="en-US" altLang="zh-CN" baseline="-16000" smtClean="0">
                <a:sym typeface="Symbol" pitchFamily="18" charset="2"/>
              </a:rPr>
              <a:t>1</a:t>
            </a:r>
            <a:r>
              <a:rPr lang="en-US" altLang="zh-CN" smtClean="0"/>
              <a:t>－R</a:t>
            </a:r>
            <a:r>
              <a:rPr lang="en-US" altLang="zh-CN" baseline="-16000" smtClean="0">
                <a:sym typeface="Symbol" pitchFamily="18" charset="2"/>
              </a:rPr>
              <a:t>2</a:t>
            </a:r>
            <a:r>
              <a:rPr lang="en-US" altLang="zh-CN" smtClean="0"/>
              <a:t> = B</a:t>
            </a:r>
          </a:p>
          <a:p>
            <a:pPr eaLnBrk="1" hangingPunct="1">
              <a:buFont typeface="Wingdings" pitchFamily="2" charset="2"/>
              <a:buNone/>
              <a:defRPr/>
            </a:pPr>
            <a:r>
              <a:rPr lang="zh-CN" altLang="en-US" smtClean="0"/>
              <a:t>由</a:t>
            </a:r>
            <a:r>
              <a:rPr lang="en-US" altLang="zh-CN" smtClean="0"/>
              <a:t>A </a:t>
            </a:r>
            <a:r>
              <a:rPr lang="en-US" altLang="zh-CN" smtClean="0">
                <a:sym typeface="Symbol" pitchFamily="18" charset="2"/>
              </a:rPr>
              <a:t></a:t>
            </a:r>
            <a:r>
              <a:rPr lang="en-US" altLang="zh-CN" smtClean="0"/>
              <a:t> B ，</a:t>
            </a:r>
            <a:r>
              <a:rPr lang="zh-CN" altLang="en-US" smtClean="0"/>
              <a:t>得到</a:t>
            </a:r>
            <a:r>
              <a:rPr lang="zh-CN" altLang="en-US" smtClean="0">
                <a:sym typeface="Symbol" pitchFamily="18" charset="2"/>
              </a:rPr>
              <a:t></a:t>
            </a:r>
            <a:r>
              <a:rPr lang="zh-CN" altLang="en-US" baseline="-16000" smtClean="0">
                <a:sym typeface="Symbol" pitchFamily="18" charset="2"/>
              </a:rPr>
              <a:t>1</a:t>
            </a:r>
            <a:r>
              <a:rPr lang="zh-CN" altLang="en-US" smtClean="0"/>
              <a:t>是无损连接分解</a:t>
            </a:r>
          </a:p>
          <a:p>
            <a:pPr eaLnBrk="1" hangingPunct="1">
              <a:spcBef>
                <a:spcPct val="85000"/>
              </a:spcBef>
              <a:buFont typeface="Wingdings" pitchFamily="2" charset="2"/>
              <a:buNone/>
              <a:defRPr/>
            </a:pPr>
            <a:r>
              <a:rPr lang="zh-CN" altLang="en-US" smtClean="0">
                <a:sym typeface="Symbol" pitchFamily="18" charset="2"/>
              </a:rPr>
              <a:t></a:t>
            </a:r>
            <a:r>
              <a:rPr lang="zh-CN" altLang="en-US" baseline="-16000" smtClean="0">
                <a:sym typeface="Symbol" pitchFamily="18" charset="2"/>
              </a:rPr>
              <a:t>2</a:t>
            </a:r>
            <a:r>
              <a:rPr lang="zh-CN" altLang="en-US" smtClean="0"/>
              <a:t>={</a:t>
            </a:r>
            <a:r>
              <a:rPr lang="en-US" altLang="zh-CN" smtClean="0"/>
              <a:t>R</a:t>
            </a:r>
            <a:r>
              <a:rPr lang="en-US" altLang="zh-CN" baseline="-16000" smtClean="0">
                <a:sym typeface="Symbol" pitchFamily="18" charset="2"/>
              </a:rPr>
              <a:t>1</a:t>
            </a:r>
            <a:r>
              <a:rPr lang="en-US" altLang="zh-CN" smtClean="0"/>
              <a:t>(AB), R</a:t>
            </a:r>
            <a:r>
              <a:rPr lang="en-US" altLang="zh-CN" baseline="-16000" smtClean="0">
                <a:sym typeface="Symbol" pitchFamily="18" charset="2"/>
              </a:rPr>
              <a:t>2</a:t>
            </a:r>
            <a:r>
              <a:rPr lang="en-US" altLang="zh-CN" smtClean="0"/>
              <a:t>(BC)}</a:t>
            </a:r>
          </a:p>
          <a:p>
            <a:pPr eaLnBrk="1" hangingPunct="1">
              <a:buFont typeface="Wingdings" pitchFamily="2" charset="2"/>
              <a:buNone/>
              <a:defRPr/>
            </a:pPr>
            <a:r>
              <a:rPr lang="en-US" altLang="zh-CN" smtClean="0"/>
              <a:t>R</a:t>
            </a:r>
            <a:r>
              <a:rPr lang="en-US" altLang="zh-CN" baseline="-16000" smtClean="0">
                <a:sym typeface="Symbol" pitchFamily="18" charset="2"/>
              </a:rPr>
              <a:t>1</a:t>
            </a:r>
            <a:r>
              <a:rPr lang="en-US" altLang="zh-CN" smtClean="0"/>
              <a:t>∩R</a:t>
            </a:r>
            <a:r>
              <a:rPr lang="en-US" altLang="zh-CN" baseline="-16000" smtClean="0">
                <a:sym typeface="Symbol" pitchFamily="18" charset="2"/>
              </a:rPr>
              <a:t>2</a:t>
            </a:r>
            <a:r>
              <a:rPr lang="en-US" altLang="zh-CN" smtClean="0"/>
              <a:t> = B, R</a:t>
            </a:r>
            <a:r>
              <a:rPr lang="en-US" altLang="zh-CN" baseline="-16000" smtClean="0">
                <a:sym typeface="Symbol" pitchFamily="18" charset="2"/>
              </a:rPr>
              <a:t>1</a:t>
            </a:r>
            <a:r>
              <a:rPr lang="en-US" altLang="zh-CN" smtClean="0"/>
              <a:t>－R</a:t>
            </a:r>
            <a:r>
              <a:rPr lang="en-US" altLang="zh-CN" baseline="-16000" smtClean="0">
                <a:sym typeface="Symbol" pitchFamily="18" charset="2"/>
              </a:rPr>
              <a:t>2</a:t>
            </a:r>
            <a:r>
              <a:rPr lang="en-US" altLang="zh-CN" smtClean="0"/>
              <a:t> = A, R</a:t>
            </a:r>
            <a:r>
              <a:rPr lang="en-US" altLang="zh-CN" baseline="-16000" smtClean="0">
                <a:sym typeface="Symbol" pitchFamily="18" charset="2"/>
              </a:rPr>
              <a:t>2</a:t>
            </a:r>
            <a:r>
              <a:rPr lang="en-US" altLang="zh-CN" smtClean="0"/>
              <a:t>－R</a:t>
            </a:r>
            <a:r>
              <a:rPr lang="en-US" altLang="zh-CN" baseline="-16000" smtClean="0">
                <a:sym typeface="Symbol" pitchFamily="18" charset="2"/>
              </a:rPr>
              <a:t>1</a:t>
            </a:r>
            <a:r>
              <a:rPr lang="en-US" altLang="zh-CN" smtClean="0"/>
              <a:t> = C</a:t>
            </a:r>
          </a:p>
          <a:p>
            <a:pPr eaLnBrk="1" hangingPunct="1">
              <a:buFont typeface="Wingdings" pitchFamily="2" charset="2"/>
              <a:buNone/>
              <a:defRPr/>
            </a:pPr>
            <a:r>
              <a:rPr lang="en-US" altLang="zh-CN" smtClean="0"/>
              <a:t>B</a:t>
            </a:r>
            <a:r>
              <a:rPr lang="en-US" altLang="zh-CN" smtClean="0">
                <a:sym typeface="Symbol" pitchFamily="18" charset="2"/>
              </a:rPr>
              <a:t></a:t>
            </a:r>
            <a:r>
              <a:rPr lang="en-US" altLang="zh-CN" smtClean="0"/>
              <a:t>A, B</a:t>
            </a:r>
            <a:r>
              <a:rPr lang="en-US" altLang="zh-CN" smtClean="0">
                <a:sym typeface="Symbol" pitchFamily="18" charset="2"/>
              </a:rPr>
              <a:t></a:t>
            </a:r>
            <a:r>
              <a:rPr lang="en-US" altLang="zh-CN" smtClean="0"/>
              <a:t>C</a:t>
            </a:r>
            <a:r>
              <a:rPr lang="zh-CN" altLang="en-US" smtClean="0"/>
              <a:t>均不成立，所以</a:t>
            </a:r>
            <a:r>
              <a:rPr lang="zh-CN" altLang="en-US" smtClean="0">
                <a:sym typeface="Symbol" pitchFamily="18" charset="2"/>
              </a:rPr>
              <a:t></a:t>
            </a:r>
            <a:r>
              <a:rPr lang="zh-CN" altLang="en-US" baseline="-16000" smtClean="0">
                <a:sym typeface="Symbol" pitchFamily="18" charset="2"/>
              </a:rPr>
              <a:t>1</a:t>
            </a:r>
            <a:r>
              <a:rPr lang="zh-CN" altLang="en-US" smtClean="0"/>
              <a:t>不是无损连接分解</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defRPr/>
            </a:pPr>
            <a:r>
              <a:rPr lang="zh-CN" altLang="en-US" dirty="0" smtClean="0"/>
              <a:t>达到</a:t>
            </a:r>
            <a:r>
              <a:rPr lang="en-US" altLang="zh-CN" dirty="0" smtClean="0"/>
              <a:t>BCNF</a:t>
            </a:r>
            <a:r>
              <a:rPr lang="zh-CN" altLang="en-US" dirty="0" smtClean="0"/>
              <a:t>无损连接分解算法</a:t>
            </a:r>
          </a:p>
        </p:txBody>
      </p:sp>
      <mc:AlternateContent xmlns:mc="http://schemas.openxmlformats.org/markup-compatibility/2006" xmlns:a14="http://schemas.microsoft.com/office/drawing/2010/main">
        <mc:Choice Requires="a14">
          <p:sp>
            <p:nvSpPr>
              <p:cNvPr id="27652" name="Rectangle 3"/>
              <p:cNvSpPr>
                <a:spLocks noGrp="1" noChangeArrowheads="1"/>
              </p:cNvSpPr>
              <p:nvPr>
                <p:ph type="body" idx="1"/>
              </p:nvPr>
            </p:nvSpPr>
            <p:spPr/>
            <p:txBody>
              <a:bodyPr/>
              <a:lstStyle/>
              <a:p>
                <a:pPr algn="ctr" eaLnBrk="1" hangingPunct="1">
                  <a:buFont typeface="Wingdings" pitchFamily="2" charset="2"/>
                  <a:buNone/>
                </a:pPr>
                <a:r>
                  <a:rPr lang="zh-CN" altLang="en-US" dirty="0" smtClean="0"/>
                  <a:t>给定关系模式</a:t>
                </a:r>
                <a14:m>
                  <m:oMath xmlns:m="http://schemas.openxmlformats.org/officeDocument/2006/math">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oMath>
                </a14:m>
                <a:endParaRPr lang="en-US" altLang="zh-CN" dirty="0" smtClean="0"/>
              </a:p>
              <a:p>
                <a:pPr marL="571500" indent="-514350" algn="l" eaLnBrk="1" hangingPunct="1">
                  <a:buFont typeface="+mj-lt"/>
                  <a:buAutoNum type="arabicPeriod"/>
                </a:pPr>
                <a:r>
                  <a:rPr lang="zh-CN" altLang="en-US" dirty="0" smtClean="0">
                    <a:sym typeface="Symbol" pitchFamily="18" charset="2"/>
                  </a:rPr>
                  <a:t>令</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ρ</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𝑈</m:t>
                    </m:r>
                    <m:r>
                      <a:rPr lang="en-US" altLang="zh-CN" i="1">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 </m:t>
                    </m:r>
                  </m:oMath>
                </a14:m>
                <a:endParaRPr lang="en-US" altLang="zh-CN" dirty="0" smtClean="0"/>
              </a:p>
              <a:p>
                <a:pPr marL="571500" indent="-514350" algn="l" eaLnBrk="1" hangingPunct="1">
                  <a:buFont typeface="+mj-lt"/>
                  <a:buAutoNum type="arabicPeriod"/>
                </a:pPr>
                <a:r>
                  <a:rPr lang="zh-CN" altLang="en-US" dirty="0" smtClean="0"/>
                  <a:t>检查</a:t>
                </a:r>
                <a:r>
                  <a:rPr lang="zh-CN" altLang="en-US" dirty="0" smtClean="0">
                    <a:sym typeface="Symbol" pitchFamily="18" charset="2"/>
                  </a:rPr>
                  <a:t>中各关系模式是否属于</a:t>
                </a:r>
                <a:r>
                  <a:rPr lang="en-US" altLang="zh-CN" dirty="0" smtClean="0">
                    <a:sym typeface="Symbol" pitchFamily="18" charset="2"/>
                  </a:rPr>
                  <a:t>BCNF，</a:t>
                </a:r>
                <a:r>
                  <a:rPr lang="zh-CN" altLang="en-US" dirty="0" smtClean="0">
                    <a:sym typeface="Symbol" pitchFamily="18" charset="2"/>
                  </a:rPr>
                  <a:t>若是，则算法终止</a:t>
                </a:r>
                <a:r>
                  <a:rPr lang="zh-CN" altLang="en-US" dirty="0" smtClean="0"/>
                  <a:t> </a:t>
                </a:r>
              </a:p>
              <a:p>
                <a:pPr marL="571500" indent="-514350" algn="l" eaLnBrk="1" hangingPunct="1">
                  <a:buFont typeface="+mj-lt"/>
                  <a:buAutoNum type="arabicPeriod"/>
                </a:pPr>
                <a:r>
                  <a:rPr lang="zh-CN" altLang="en-US" dirty="0" smtClean="0"/>
                  <a:t>设</a:t>
                </a:r>
                <a:r>
                  <a:rPr lang="zh-CN" altLang="en-US" dirty="0" smtClean="0">
                    <a:sym typeface="Symbol" pitchFamily="18" charset="2"/>
                  </a:rPr>
                  <a:t>中</a:t>
                </a:r>
                <a14:m>
                  <m:oMath xmlns:m="http://schemas.openxmlformats.org/officeDocument/2006/math">
                    <m:sSub>
                      <m:sSubPr>
                        <m:ctrlPr>
                          <a:rPr lang="en-US" altLang="zh-CN" i="1" smtClean="0">
                            <a:latin typeface="Cambria Math" panose="02040503050406030204" pitchFamily="18" charset="0"/>
                            <a:sym typeface="Symbol" pitchFamily="18" charset="2"/>
                          </a:rPr>
                        </m:ctrlPr>
                      </m:sSubPr>
                      <m:e>
                        <m:r>
                          <a:rPr lang="en-US" altLang="zh-CN" b="0" i="1" smtClean="0">
                            <a:latin typeface="Cambria Math" panose="02040503050406030204" pitchFamily="18" charset="0"/>
                            <a:sym typeface="Symbol" pitchFamily="18" charset="2"/>
                          </a:rPr>
                          <m:t>𝑅</m:t>
                        </m:r>
                      </m:e>
                      <m:sub>
                        <m:r>
                          <a:rPr lang="en-US" altLang="zh-CN" b="0" i="1" smtClean="0">
                            <a:latin typeface="Cambria Math" panose="02040503050406030204" pitchFamily="18" charset="0"/>
                            <a:sym typeface="Symbol" pitchFamily="18" charset="2"/>
                          </a:rPr>
                          <m:t>𝑖</m:t>
                        </m:r>
                      </m:sub>
                    </m:sSub>
                    <m:r>
                      <a:rPr lang="en-US" altLang="zh-CN" b="0" i="1" smtClean="0">
                        <a:latin typeface="Cambria Math" panose="02040503050406030204" pitchFamily="18" charset="0"/>
                        <a:sym typeface="Symbol" pitchFamily="18" charset="2"/>
                      </a:rPr>
                      <m:t>(</m:t>
                    </m:r>
                    <m:sSub>
                      <m:sSubPr>
                        <m:ctrlPr>
                          <a:rPr lang="en-US" altLang="zh-CN" b="0" i="1" smtClean="0">
                            <a:latin typeface="Cambria Math" panose="02040503050406030204" pitchFamily="18" charset="0"/>
                            <a:sym typeface="Symbol" pitchFamily="18" charset="2"/>
                          </a:rPr>
                        </m:ctrlPr>
                      </m:sSubPr>
                      <m:e>
                        <m:r>
                          <a:rPr lang="en-US" altLang="zh-CN" b="0" i="1" smtClean="0">
                            <a:latin typeface="Cambria Math" panose="02040503050406030204" pitchFamily="18" charset="0"/>
                            <a:sym typeface="Symbol" pitchFamily="18" charset="2"/>
                          </a:rPr>
                          <m:t>𝑈</m:t>
                        </m:r>
                      </m:e>
                      <m:sub>
                        <m:r>
                          <a:rPr lang="en-US" altLang="zh-CN" b="0" i="1" smtClean="0">
                            <a:latin typeface="Cambria Math" panose="02040503050406030204" pitchFamily="18" charset="0"/>
                            <a:sym typeface="Symbol" pitchFamily="18" charset="2"/>
                          </a:rPr>
                          <m:t>𝑖</m:t>
                        </m:r>
                      </m:sub>
                    </m:sSub>
                    <m:r>
                      <a:rPr lang="en-US" altLang="zh-CN" b="0" i="1" smtClean="0">
                        <a:latin typeface="Cambria Math" panose="02040503050406030204" pitchFamily="18" charset="0"/>
                        <a:sym typeface="Symbol" pitchFamily="18" charset="2"/>
                      </a:rPr>
                      <m:t>,</m:t>
                    </m:r>
                    <m:sSub>
                      <m:sSubPr>
                        <m:ctrlPr>
                          <a:rPr lang="en-US" altLang="zh-CN" b="0" i="1" smtClean="0">
                            <a:latin typeface="Cambria Math" panose="02040503050406030204" pitchFamily="18" charset="0"/>
                            <a:sym typeface="Symbol" pitchFamily="18" charset="2"/>
                          </a:rPr>
                        </m:ctrlPr>
                      </m:sSubPr>
                      <m:e>
                        <m:r>
                          <a:rPr lang="en-US" altLang="zh-CN" b="0" i="1" smtClean="0">
                            <a:latin typeface="Cambria Math" panose="02040503050406030204" pitchFamily="18" charset="0"/>
                            <a:sym typeface="Symbol" pitchFamily="18" charset="2"/>
                          </a:rPr>
                          <m:t>𝐹</m:t>
                        </m:r>
                      </m:e>
                      <m:sub>
                        <m:r>
                          <a:rPr lang="en-US" altLang="zh-CN" b="0" i="1" smtClean="0">
                            <a:latin typeface="Cambria Math" panose="02040503050406030204" pitchFamily="18" charset="0"/>
                            <a:sym typeface="Symbol" pitchFamily="18" charset="2"/>
                          </a:rPr>
                          <m:t>𝑖</m:t>
                        </m:r>
                      </m:sub>
                    </m:sSub>
                    <m:r>
                      <a:rPr lang="en-US" altLang="zh-CN" b="0" i="1" smtClean="0">
                        <a:latin typeface="Cambria Math" panose="02040503050406030204" pitchFamily="18" charset="0"/>
                        <a:sym typeface="Symbol" pitchFamily="18" charset="2"/>
                      </a:rPr>
                      <m:t>)</m:t>
                    </m:r>
                    <m:r>
                      <a:rPr lang="zh-CN" altLang="en-US" i="1">
                        <a:latin typeface="Cambria Math" panose="02040503050406030204" pitchFamily="18" charset="0"/>
                        <a:sym typeface="Symbol" pitchFamily="18" charset="2"/>
                      </a:rPr>
                      <m:t>不属于</m:t>
                    </m:r>
                    <m:r>
                      <a:rPr lang="en-US" altLang="zh-CN" b="0" i="1" smtClean="0">
                        <a:latin typeface="Cambria Math" panose="02040503050406030204" pitchFamily="18" charset="0"/>
                        <a:sym typeface="Symbol" pitchFamily="18" charset="2"/>
                      </a:rPr>
                      <m:t>𝐵𝐶𝑁𝐹</m:t>
                    </m:r>
                  </m:oMath>
                </a14:m>
                <a:endParaRPr lang="en-US" altLang="zh-CN" dirty="0" smtClean="0"/>
              </a:p>
              <a:p>
                <a:pPr algn="l" eaLnBrk="1" hangingPunct="1">
                  <a:buNone/>
                </a:pPr>
                <a:r>
                  <a:rPr lang="en-US" altLang="zh-CN" dirty="0" smtClean="0"/>
                  <a:t>	  </a:t>
                </a:r>
                <a:r>
                  <a:rPr lang="zh-CN" altLang="en-US" dirty="0" smtClean="0"/>
                  <a:t>则存在函数依赖</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𝐹</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oMath>
                </a14:m>
                <a:r>
                  <a:rPr lang="en-US" altLang="zh-CN" dirty="0" smtClean="0">
                    <a:sym typeface="Symbol" pitchFamily="18" charset="2"/>
                  </a:rPr>
                  <a:t>,</a:t>
                </a:r>
                <a:r>
                  <a:rPr lang="zh-CN" altLang="en-US" dirty="0" smtClean="0">
                    <a:sym typeface="Symbol" pitchFamily="18" charset="2"/>
                  </a:rPr>
                  <a:t>且</a:t>
                </a:r>
                <a:r>
                  <a:rPr lang="en-US" altLang="zh-CN" dirty="0" smtClean="0">
                    <a:sym typeface="Symbol" pitchFamily="18" charset="2"/>
                  </a:rPr>
                  <a:t>X</a:t>
                </a:r>
                <a:r>
                  <a:rPr lang="zh-CN" altLang="en-US" dirty="0" smtClean="0">
                    <a:sym typeface="Symbol" pitchFamily="18" charset="2"/>
                  </a:rPr>
                  <a:t>不是</a:t>
                </a:r>
                <a14:m>
                  <m:oMath xmlns:m="http://schemas.openxmlformats.org/officeDocument/2006/math">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𝑅</m:t>
                        </m:r>
                      </m:e>
                      <m:sub>
                        <m:r>
                          <a:rPr lang="en-US" altLang="zh-CN" i="1">
                            <a:latin typeface="Cambria Math" panose="02040503050406030204" pitchFamily="18" charset="0"/>
                            <a:sym typeface="Symbol" pitchFamily="18" charset="2"/>
                          </a:rPr>
                          <m:t>𝑖</m:t>
                        </m:r>
                      </m:sub>
                    </m:sSub>
                  </m:oMath>
                </a14:m>
                <a:r>
                  <a:rPr lang="zh-CN" altLang="en-US" dirty="0" smtClean="0">
                    <a:sym typeface="Symbol" pitchFamily="18" charset="2"/>
                  </a:rPr>
                  <a:t>的码</a:t>
                </a:r>
              </a:p>
              <a:p>
                <a:pPr algn="l" eaLnBrk="1" hangingPunct="1">
                  <a:buNone/>
                </a:pPr>
                <a:r>
                  <a:rPr lang="zh-CN" altLang="en-US" dirty="0" smtClean="0">
                    <a:sym typeface="Symbol" pitchFamily="18" charset="2"/>
                  </a:rPr>
                  <a:t>		</a:t>
                </a:r>
                <a14:m>
                  <m:oMath xmlns:m="http://schemas.openxmlformats.org/officeDocument/2006/math">
                    <m:sSub>
                      <m:sSubPr>
                        <m:ctrlPr>
                          <a:rPr lang="en-US" altLang="zh-CN" i="1">
                            <a:latin typeface="Cambria Math" panose="02040503050406030204" pitchFamily="18" charset="0"/>
                            <a:sym typeface="Symbol" pitchFamily="18" charset="2"/>
                          </a:rPr>
                        </m:ctrlPr>
                      </m:sSubPr>
                      <m:e>
                        <m:r>
                          <a:rPr lang="zh-CN" altLang="en-US" b="0" i="1" smtClean="0">
                            <a:latin typeface="Cambria Math" panose="02040503050406030204" pitchFamily="18" charset="0"/>
                            <a:sym typeface="Symbol" pitchFamily="18" charset="2"/>
                          </a:rPr>
                          <m:t>将</m:t>
                        </m:r>
                        <m:r>
                          <a:rPr lang="en-US" altLang="zh-CN" i="1">
                            <a:latin typeface="Cambria Math" panose="02040503050406030204" pitchFamily="18" charset="0"/>
                            <a:sym typeface="Symbol" pitchFamily="18" charset="2"/>
                          </a:rPr>
                          <m:t>𝑅</m:t>
                        </m:r>
                      </m:e>
                      <m:sub>
                        <m:r>
                          <a:rPr lang="en-US" altLang="zh-CN" i="1">
                            <a:latin typeface="Cambria Math" panose="02040503050406030204" pitchFamily="18" charset="0"/>
                            <a:sym typeface="Symbol" pitchFamily="18" charset="2"/>
                          </a:rPr>
                          <m:t>𝑖</m:t>
                        </m:r>
                      </m:sub>
                    </m:sSub>
                    <m:r>
                      <a:rPr lang="zh-CN" altLang="en-US" i="1" smtClean="0">
                        <a:latin typeface="Cambria Math" panose="02040503050406030204" pitchFamily="18" charset="0"/>
                        <a:sym typeface="Symbol" pitchFamily="18" charset="2"/>
                      </a:rPr>
                      <m:t>分解</m:t>
                    </m:r>
                    <m:r>
                      <a:rPr lang="zh-CN" altLang="en-US" b="0" i="1" smtClean="0">
                        <a:latin typeface="Cambria Math" panose="02040503050406030204" pitchFamily="18" charset="0"/>
                        <a:sym typeface="Symbol" pitchFamily="18" charset="2"/>
                      </a:rPr>
                      <m:t>为</m:t>
                    </m:r>
                    <m:r>
                      <a:rPr lang="zh-CN" altLang="en-US" b="0" i="1" smtClean="0">
                        <a:latin typeface="Cambria Math" panose="02040503050406030204" pitchFamily="18" charset="0"/>
                        <a:sym typeface="Symbol" pitchFamily="18" charset="2"/>
                      </a:rPr>
                      <m:t>𝜎</m:t>
                    </m:r>
                    <m:r>
                      <a:rPr lang="en-US" altLang="zh-CN" b="0" i="1" smtClean="0">
                        <a:latin typeface="Cambria Math" panose="02040503050406030204" pitchFamily="18" charset="0"/>
                        <a:sym typeface="Symbol" pitchFamily="18" charset="2"/>
                      </a:rPr>
                      <m:t>={</m:t>
                    </m:r>
                    <m:sSub>
                      <m:sSubPr>
                        <m:ctrlPr>
                          <a:rPr lang="en-US" altLang="zh-CN" b="0" i="1" smtClean="0">
                            <a:latin typeface="Cambria Math" panose="02040503050406030204" pitchFamily="18" charset="0"/>
                            <a:sym typeface="Symbol" pitchFamily="18" charset="2"/>
                          </a:rPr>
                        </m:ctrlPr>
                      </m:sSubPr>
                      <m:e>
                        <m:r>
                          <a:rPr lang="en-US" altLang="zh-CN" b="0" i="1" smtClean="0">
                            <a:latin typeface="Cambria Math" panose="02040503050406030204" pitchFamily="18" charset="0"/>
                            <a:sym typeface="Symbol" pitchFamily="18" charset="2"/>
                          </a:rPr>
                          <m:t>𝑆</m:t>
                        </m:r>
                      </m:e>
                      <m:sub>
                        <m:r>
                          <a:rPr lang="en-US" altLang="zh-CN" b="0" i="1" smtClean="0">
                            <a:latin typeface="Cambria Math" panose="02040503050406030204" pitchFamily="18" charset="0"/>
                            <a:sym typeface="Symbol" pitchFamily="18" charset="2"/>
                          </a:rPr>
                          <m:t>1</m:t>
                        </m:r>
                      </m:sub>
                    </m:sSub>
                    <m:d>
                      <m:dPr>
                        <m:ctrlPr>
                          <a:rPr lang="en-US" altLang="zh-CN" b="0" i="1" smtClean="0">
                            <a:latin typeface="Cambria Math" panose="02040503050406030204" pitchFamily="18" charset="0"/>
                            <a:sym typeface="Symbol" pitchFamily="18" charset="2"/>
                          </a:rPr>
                        </m:ctrlPr>
                      </m:dPr>
                      <m:e>
                        <m:sSub>
                          <m:sSubPr>
                            <m:ctrlPr>
                              <a:rPr lang="en-US" altLang="zh-CN" b="0" i="1" smtClean="0">
                                <a:latin typeface="Cambria Math" panose="02040503050406030204" pitchFamily="18" charset="0"/>
                                <a:sym typeface="Symbol" pitchFamily="18" charset="2"/>
                              </a:rPr>
                            </m:ctrlPr>
                          </m:sSubPr>
                          <m:e>
                            <m:r>
                              <a:rPr lang="en-US" altLang="zh-CN" b="0" i="1" smtClean="0">
                                <a:latin typeface="Cambria Math" panose="02040503050406030204" pitchFamily="18" charset="0"/>
                                <a:sym typeface="Symbol" pitchFamily="18" charset="2"/>
                              </a:rPr>
                              <m:t>𝑈</m:t>
                            </m:r>
                          </m:e>
                          <m:sub>
                            <m:r>
                              <a:rPr lang="en-US" altLang="zh-CN" b="0" i="1" smtClean="0">
                                <a:latin typeface="Cambria Math" panose="02040503050406030204" pitchFamily="18" charset="0"/>
                                <a:sym typeface="Symbol" pitchFamily="18" charset="2"/>
                              </a:rPr>
                              <m:t>1</m:t>
                            </m:r>
                          </m:sub>
                        </m:sSub>
                      </m:e>
                    </m:d>
                    <m:r>
                      <a:rPr lang="en-US" altLang="zh-CN" b="0" i="1" smtClean="0">
                        <a:latin typeface="Cambria Math" panose="02040503050406030204" pitchFamily="18" charset="0"/>
                        <a:sym typeface="Symbol" pitchFamily="18" charset="2"/>
                      </a:rPr>
                      <m:t>,</m:t>
                    </m:r>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𝑆</m:t>
                        </m:r>
                      </m:e>
                      <m:sub>
                        <m:r>
                          <a:rPr lang="en-US" altLang="zh-CN" b="0" i="1" smtClean="0">
                            <a:latin typeface="Cambria Math" panose="02040503050406030204" pitchFamily="18" charset="0"/>
                            <a:sym typeface="Symbol" pitchFamily="18" charset="2"/>
                          </a:rPr>
                          <m:t>2</m:t>
                        </m:r>
                      </m:sub>
                    </m:sSub>
                    <m:d>
                      <m:dPr>
                        <m:ctrlPr>
                          <a:rPr lang="en-US" altLang="zh-CN" i="1">
                            <a:latin typeface="Cambria Math" panose="02040503050406030204" pitchFamily="18" charset="0"/>
                            <a:sym typeface="Symbol" pitchFamily="18" charset="2"/>
                          </a:rPr>
                        </m:ctrlPr>
                      </m:dPr>
                      <m:e>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𝑈</m:t>
                            </m:r>
                          </m:e>
                          <m:sub>
                            <m:r>
                              <a:rPr lang="en-US" altLang="zh-CN" b="0" i="1" smtClean="0">
                                <a:latin typeface="Cambria Math" panose="02040503050406030204" pitchFamily="18" charset="0"/>
                                <a:sym typeface="Symbol" pitchFamily="18" charset="2"/>
                              </a:rPr>
                              <m:t>2</m:t>
                            </m:r>
                          </m:sub>
                        </m:sSub>
                      </m:e>
                    </m:d>
                    <m:r>
                      <a:rPr lang="en-US" altLang="zh-CN" b="0" i="1" smtClean="0">
                        <a:latin typeface="Cambria Math" panose="02040503050406030204" pitchFamily="18" charset="0"/>
                        <a:sym typeface="Symbol" pitchFamily="18" charset="2"/>
                      </a:rPr>
                      <m:t>}</m:t>
                    </m:r>
                  </m:oMath>
                </a14:m>
                <a:endParaRPr lang="en-US" altLang="zh-CN" dirty="0" smtClean="0">
                  <a:sym typeface="Symbol" pitchFamily="18" charset="2"/>
                </a:endParaRPr>
              </a:p>
              <a:p>
                <a:pPr algn="l" eaLnBrk="1" hangingPunct="1">
                  <a:buNone/>
                </a:pPr>
                <a:r>
                  <a:rPr lang="en-US" altLang="zh-CN" dirty="0" smtClean="0">
                    <a:sym typeface="Symbol" pitchFamily="18" charset="2"/>
                  </a:rPr>
                  <a:t>		</a:t>
                </a:r>
                <a14:m>
                  <m:oMath xmlns:m="http://schemas.openxmlformats.org/officeDocument/2006/math">
                    <m:r>
                      <a:rPr lang="zh-CN" altLang="en-US" i="1">
                        <a:latin typeface="Cambria Math" panose="02040503050406030204" pitchFamily="18" charset="0"/>
                        <a:sym typeface="Symbol" pitchFamily="18" charset="2"/>
                      </a:rPr>
                      <m:t>其中</m:t>
                    </m:r>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𝑈</m:t>
                        </m:r>
                      </m:e>
                      <m:sub>
                        <m:r>
                          <a:rPr lang="en-US" altLang="zh-CN" i="1">
                            <a:latin typeface="Cambria Math" panose="02040503050406030204" pitchFamily="18" charset="0"/>
                            <a:sym typeface="Symbol" pitchFamily="18" charset="2"/>
                          </a:rPr>
                          <m:t>1</m:t>
                        </m:r>
                      </m:sub>
                    </m:sSub>
                    <m:r>
                      <a:rPr lang="en-US" altLang="zh-CN" b="0" i="1" smtClean="0">
                        <a:latin typeface="Cambria Math" panose="02040503050406030204" pitchFamily="18" charset="0"/>
                        <a:sym typeface="Symbol" pitchFamily="18" charset="2"/>
                      </a:rPr>
                      <m:t>=</m:t>
                    </m:r>
                    <m:r>
                      <a:rPr lang="en-US" altLang="zh-CN" b="0" i="1" smtClean="0">
                        <a:latin typeface="Cambria Math" panose="02040503050406030204" pitchFamily="18" charset="0"/>
                        <a:sym typeface="Symbol" pitchFamily="18" charset="2"/>
                      </a:rPr>
                      <m:t>𝑋𝐴</m:t>
                    </m:r>
                    <m:r>
                      <a:rPr lang="en-US" altLang="zh-CN" i="1">
                        <a:latin typeface="Cambria Math" panose="02040503050406030204" pitchFamily="18" charset="0"/>
                        <a:sym typeface="Symbol" pitchFamily="18" charset="2"/>
                      </a:rPr>
                      <m:t>,</m:t>
                    </m:r>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𝑈</m:t>
                        </m:r>
                      </m:e>
                      <m:sub>
                        <m:r>
                          <a:rPr lang="en-US" altLang="zh-CN" i="1">
                            <a:latin typeface="Cambria Math" panose="02040503050406030204" pitchFamily="18" charset="0"/>
                            <a:sym typeface="Symbol" pitchFamily="18" charset="2"/>
                          </a:rPr>
                          <m:t>2</m:t>
                        </m:r>
                      </m:sub>
                    </m:sSub>
                    <m:r>
                      <a:rPr lang="en-US" altLang="zh-CN" b="0" i="1" smtClean="0">
                        <a:latin typeface="Cambria Math" panose="02040503050406030204" pitchFamily="18" charset="0"/>
                        <a:sym typeface="Symbol" pitchFamily="18" charset="2"/>
                      </a:rPr>
                      <m:t>=</m:t>
                    </m:r>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𝑈</m:t>
                        </m:r>
                      </m:e>
                      <m:sub>
                        <m:r>
                          <a:rPr lang="en-US" altLang="zh-CN" b="0" i="1" smtClean="0">
                            <a:latin typeface="Cambria Math" panose="02040503050406030204" pitchFamily="18" charset="0"/>
                            <a:sym typeface="Symbol" pitchFamily="18" charset="2"/>
                          </a:rPr>
                          <m:t>𝑖</m:t>
                        </m:r>
                      </m:sub>
                    </m:sSub>
                    <m:r>
                      <a:rPr lang="en-US" altLang="zh-CN" b="0" i="1" smtClean="0">
                        <a:latin typeface="Cambria Math" panose="02040503050406030204" pitchFamily="18" charset="0"/>
                        <a:sym typeface="Symbol" pitchFamily="18" charset="2"/>
                      </a:rPr>
                      <m:t>−</m:t>
                    </m:r>
                    <m:r>
                      <a:rPr lang="en-US" altLang="zh-CN" b="0" i="1" smtClean="0">
                        <a:latin typeface="Cambria Math" panose="02040503050406030204" pitchFamily="18" charset="0"/>
                        <a:sym typeface="Symbol" pitchFamily="18" charset="2"/>
                      </a:rPr>
                      <m:t>𝐴</m:t>
                    </m:r>
                  </m:oMath>
                </a14:m>
                <a:endParaRPr lang="en-US" altLang="zh-CN" sz="2400" dirty="0" smtClean="0">
                  <a:sym typeface="Symbol" pitchFamily="18" charset="2"/>
                </a:endParaRPr>
              </a:p>
              <a:p>
                <a:pPr algn="l" eaLnBrk="1" hangingPunct="1">
                  <a:buNone/>
                </a:pPr>
                <a:r>
                  <a:rPr lang="en-US" altLang="zh-CN" dirty="0" smtClean="0">
                    <a:sym typeface="Symbol" pitchFamily="18" charset="2"/>
                  </a:rPr>
                  <a:t>		</a:t>
                </a:r>
                <a:r>
                  <a:rPr lang="zh-CN" altLang="en-US" dirty="0" smtClean="0">
                    <a:sym typeface="Symbol" pitchFamily="18" charset="2"/>
                  </a:rPr>
                  <a:t>以代替</a:t>
                </a:r>
                <a14:m>
                  <m:oMath xmlns:m="http://schemas.openxmlformats.org/officeDocument/2006/math">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𝑅</m:t>
                        </m:r>
                      </m:e>
                      <m:sub>
                        <m:r>
                          <a:rPr lang="en-US" altLang="zh-CN" i="1">
                            <a:latin typeface="Cambria Math" panose="02040503050406030204" pitchFamily="18" charset="0"/>
                            <a:sym typeface="Symbol" pitchFamily="18" charset="2"/>
                          </a:rPr>
                          <m:t>𝑖</m:t>
                        </m:r>
                      </m:sub>
                    </m:sSub>
                    <m:r>
                      <a:rPr lang="en-US" altLang="zh-CN" b="0" i="1" smtClean="0">
                        <a:latin typeface="Cambria Math" panose="02040503050406030204" pitchFamily="18" charset="0"/>
                        <a:sym typeface="Symbol" pitchFamily="18" charset="2"/>
                      </a:rPr>
                      <m:t>,</m:t>
                    </m:r>
                  </m:oMath>
                </a14:m>
                <a:r>
                  <a:rPr lang="zh-CN" altLang="en-US" dirty="0" smtClean="0">
                    <a:sym typeface="Symbol" pitchFamily="18" charset="2"/>
                  </a:rPr>
                  <a:t> 返回到</a:t>
                </a:r>
                <a:r>
                  <a:rPr lang="zh-CN" altLang="en-US" dirty="0" smtClean="0"/>
                  <a:t>⒉</a:t>
                </a:r>
              </a:p>
            </p:txBody>
          </p:sp>
        </mc:Choice>
        <mc:Fallback xmlns="">
          <p:sp>
            <p:nvSpPr>
              <p:cNvPr id="27652" name="Rectangle 3"/>
              <p:cNvSpPr>
                <a:spLocks noGrp="1" noRot="1" noChangeAspect="1" noMove="1" noResize="1" noEditPoints="1" noAdjustHandles="1" noChangeArrowheads="1" noChangeShapeType="1" noTextEdit="1"/>
              </p:cNvSpPr>
              <p:nvPr>
                <p:ph type="body" idx="1"/>
              </p:nvPr>
            </p:nvSpPr>
            <p:spPr>
              <a:blipFill>
                <a:blip r:embed="rId3"/>
                <a:stretch>
                  <a:fillRect l="-139" t="-1846"/>
                </a:stretch>
              </a:blipFill>
            </p:spPr>
            <p:txBody>
              <a:bodyPr/>
              <a:lstStyle/>
              <a:p>
                <a:r>
                  <a:rPr lang="zh-CN" altLang="en-US">
                    <a:noFill/>
                  </a:rPr>
                  <a:t> </a:t>
                </a:r>
              </a:p>
            </p:txBody>
          </p:sp>
        </mc:Fallback>
      </mc:AlternateContent>
      <p:sp>
        <p:nvSpPr>
          <p:cNvPr id="2" name="矩形 1"/>
          <p:cNvSpPr/>
          <p:nvPr/>
        </p:nvSpPr>
        <p:spPr>
          <a:xfrm>
            <a:off x="6156176" y="5445224"/>
            <a:ext cx="2545889" cy="954107"/>
          </a:xfrm>
          <a:prstGeom prst="rect">
            <a:avLst/>
          </a:prstGeom>
          <a:noFill/>
        </p:spPr>
        <p:txBody>
          <a:bodyPr wrap="none" lIns="91440" tIns="45720" rIns="91440" bIns="45720">
            <a:spAutoFit/>
          </a:bodyPr>
          <a:lstStyle/>
          <a:p>
            <a:pPr algn="ctr"/>
            <a:r>
              <a:rPr lang="zh-CN" altLang="en-US" sz="2800" b="0" cap="none" spc="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达到</a:t>
            </a:r>
            <a:r>
              <a:rPr lang="en-US" altLang="zh-CN" sz="2800" b="0" cap="none" spc="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BCNF</a:t>
            </a:r>
            <a:r>
              <a:rPr lang="zh-CN" altLang="en-US" sz="2800" b="0" cap="none" spc="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吗？</a:t>
            </a:r>
            <a:endParaRPr lang="en-US" altLang="zh-CN" sz="2800" b="0" cap="none" spc="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endParaRPr>
          </a:p>
          <a:p>
            <a:pPr algn="ctr"/>
            <a:r>
              <a:rPr lang="zh-CN" altLang="en-US" sz="2800" b="0" cap="none" spc="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保持无损吗？</a:t>
            </a:r>
            <a:endParaRPr lang="zh-CN" altLang="en-US" sz="2800" b="0" cap="none" spc="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pPr eaLnBrk="1" hangingPunct="1">
              <a:defRPr/>
            </a:pPr>
            <a:r>
              <a:rPr lang="zh-CN" altLang="en-US" dirty="0" smtClean="0"/>
              <a:t>达到</a:t>
            </a:r>
            <a:r>
              <a:rPr lang="en-US" altLang="zh-CN" dirty="0" smtClean="0"/>
              <a:t>BCNF</a:t>
            </a:r>
            <a:r>
              <a:rPr lang="zh-CN" altLang="en-US" dirty="0" smtClean="0"/>
              <a:t>无损连接分解算法</a:t>
            </a:r>
          </a:p>
        </p:txBody>
      </p:sp>
      <p:sp>
        <p:nvSpPr>
          <p:cNvPr id="144387" name="Rectangle 3"/>
          <p:cNvSpPr>
            <a:spLocks noGrp="1" noChangeArrowheads="1"/>
          </p:cNvSpPr>
          <p:nvPr>
            <p:ph type="body" idx="1"/>
          </p:nvPr>
        </p:nvSpPr>
        <p:spPr>
          <a:xfrm>
            <a:off x="304800" y="1196752"/>
            <a:ext cx="8610600" cy="1193304"/>
          </a:xfrm>
        </p:spPr>
        <p:txBody>
          <a:bodyPr/>
          <a:lstStyle/>
          <a:p>
            <a:pPr lvl="1" eaLnBrk="1" hangingPunct="1">
              <a:buNone/>
            </a:pPr>
            <a:r>
              <a:rPr lang="en-US" altLang="zh-CN" dirty="0" smtClean="0"/>
              <a:t>U={A，B，C，D，E}</a:t>
            </a:r>
            <a:r>
              <a:rPr lang="zh-CN" altLang="en-US" dirty="0" smtClean="0"/>
              <a:t>，</a:t>
            </a:r>
            <a:r>
              <a:rPr lang="en-US" altLang="zh-CN" dirty="0" smtClean="0"/>
              <a:t>F={A</a:t>
            </a:r>
            <a:r>
              <a:rPr lang="en-US" altLang="zh-CN" dirty="0" smtClean="0">
                <a:sym typeface="Symbol" pitchFamily="18" charset="2"/>
              </a:rPr>
              <a:t></a:t>
            </a:r>
            <a:r>
              <a:rPr lang="en-US" altLang="zh-CN" dirty="0" smtClean="0"/>
              <a:t>B，B</a:t>
            </a:r>
            <a:r>
              <a:rPr lang="en-US" altLang="zh-CN" dirty="0" smtClean="0">
                <a:sym typeface="Symbol" pitchFamily="18" charset="2"/>
              </a:rPr>
              <a:t></a:t>
            </a:r>
            <a:r>
              <a:rPr lang="en-US" altLang="zh-CN" dirty="0" smtClean="0"/>
              <a:t>C，AD</a:t>
            </a:r>
            <a:r>
              <a:rPr lang="en-US" altLang="zh-CN" dirty="0" smtClean="0">
                <a:sym typeface="Symbol" pitchFamily="18" charset="2"/>
              </a:rPr>
              <a:t></a:t>
            </a:r>
            <a:r>
              <a:rPr lang="en-US" altLang="zh-CN" dirty="0" smtClean="0"/>
              <a:t>E}</a:t>
            </a:r>
          </a:p>
          <a:p>
            <a:pPr lvl="1" eaLnBrk="1" hangingPunct="1">
              <a:lnSpc>
                <a:spcPct val="110000"/>
              </a:lnSpc>
              <a:spcBef>
                <a:spcPct val="40000"/>
              </a:spcBef>
              <a:buNone/>
            </a:pPr>
            <a:r>
              <a:rPr lang="zh-CN" altLang="en-US" dirty="0" smtClean="0"/>
              <a:t>码是</a:t>
            </a:r>
            <a:r>
              <a:rPr lang="en-US" altLang="zh-CN" dirty="0" smtClean="0">
                <a:solidFill>
                  <a:srgbClr val="FF0000"/>
                </a:solidFill>
              </a:rPr>
              <a:t>AD</a:t>
            </a:r>
            <a:r>
              <a:rPr lang="zh-CN" altLang="en-US" dirty="0" smtClean="0"/>
              <a:t>，</a:t>
            </a:r>
            <a:r>
              <a:rPr lang="en-US" altLang="zh-CN" dirty="0" smtClean="0"/>
              <a:t> A</a:t>
            </a:r>
            <a:r>
              <a:rPr lang="en-US" altLang="zh-CN" dirty="0" smtClean="0">
                <a:sym typeface="Symbol" pitchFamily="18" charset="2"/>
              </a:rPr>
              <a:t></a:t>
            </a:r>
            <a:r>
              <a:rPr lang="en-US" altLang="zh-CN" dirty="0" smtClean="0"/>
              <a:t>B，B</a:t>
            </a:r>
            <a:r>
              <a:rPr lang="en-US" altLang="zh-CN" dirty="0" smtClean="0">
                <a:sym typeface="Symbol" pitchFamily="18" charset="2"/>
              </a:rPr>
              <a:t></a:t>
            </a:r>
            <a:r>
              <a:rPr lang="en-US" altLang="zh-CN" dirty="0" smtClean="0"/>
              <a:t>C</a:t>
            </a:r>
            <a:r>
              <a:rPr lang="zh-CN" altLang="en-US" dirty="0" smtClean="0"/>
              <a:t>违反了</a:t>
            </a:r>
            <a:r>
              <a:rPr lang="en-US" altLang="zh-CN" dirty="0" smtClean="0"/>
              <a:t>BCNF</a:t>
            </a:r>
          </a:p>
          <a:p>
            <a:pPr lvl="1" eaLnBrk="1" hangingPunct="1">
              <a:lnSpc>
                <a:spcPct val="110000"/>
              </a:lnSpc>
              <a:spcBef>
                <a:spcPct val="40000"/>
              </a:spcBef>
              <a:buNone/>
            </a:pPr>
            <a:endParaRPr lang="en-US" altLang="zh-CN" dirty="0" smtClean="0"/>
          </a:p>
          <a:p>
            <a:pPr lvl="1" eaLnBrk="1" hangingPunct="1">
              <a:lnSpc>
                <a:spcPct val="110000"/>
              </a:lnSpc>
              <a:spcBef>
                <a:spcPct val="40000"/>
              </a:spcBef>
              <a:buNone/>
            </a:pPr>
            <a:endParaRPr lang="en-US" altLang="zh-CN" dirty="0" smtClean="0"/>
          </a:p>
          <a:p>
            <a:pPr lvl="1" eaLnBrk="1" hangingPunct="1">
              <a:lnSpc>
                <a:spcPct val="110000"/>
              </a:lnSpc>
              <a:spcBef>
                <a:spcPct val="40000"/>
              </a:spcBef>
              <a:buNone/>
            </a:pPr>
            <a:endParaRPr lang="en-US" altLang="zh-CN" dirty="0" smtClean="0"/>
          </a:p>
          <a:p>
            <a:pPr lvl="1" eaLnBrk="1" hangingPunct="1">
              <a:lnSpc>
                <a:spcPct val="110000"/>
              </a:lnSpc>
              <a:spcBef>
                <a:spcPct val="40000"/>
              </a:spcBef>
              <a:buNone/>
            </a:pPr>
            <a:endParaRPr lang="en-US" altLang="zh-CN" dirty="0" smtClean="0"/>
          </a:p>
        </p:txBody>
      </p:sp>
      <p:sp>
        <p:nvSpPr>
          <p:cNvPr id="4" name="TextBox 3"/>
          <p:cNvSpPr txBox="1"/>
          <p:nvPr/>
        </p:nvSpPr>
        <p:spPr>
          <a:xfrm>
            <a:off x="1259632" y="2484185"/>
            <a:ext cx="1152128" cy="584775"/>
          </a:xfrm>
          <a:prstGeom prst="rect">
            <a:avLst/>
          </a:prstGeom>
          <a:noFill/>
        </p:spPr>
        <p:txBody>
          <a:bodyPr wrap="square" rtlCol="0">
            <a:spAutoFit/>
          </a:bodyPr>
          <a:lstStyle/>
          <a:p>
            <a:pPr algn="ctr"/>
            <a:r>
              <a:rPr lang="en-US" altLang="zh-CN" sz="3200" kern="0" dirty="0" smtClean="0">
                <a:solidFill>
                  <a:srgbClr val="3333CC"/>
                </a:solidFill>
                <a:effectLst>
                  <a:outerShdw blurRad="38100" dist="38100" dir="2700000" algn="tl">
                    <a:srgbClr val="C0C0C0"/>
                  </a:outerShdw>
                </a:effectLst>
                <a:latin typeface="Tahoma"/>
                <a:ea typeface="隶书"/>
              </a:rPr>
              <a:t>A</a:t>
            </a:r>
            <a:r>
              <a:rPr lang="en-US" altLang="zh-CN" sz="3200" kern="0" dirty="0" smtClean="0">
                <a:solidFill>
                  <a:srgbClr val="3333CC"/>
                </a:solidFill>
                <a:effectLst>
                  <a:outerShdw blurRad="38100" dist="38100" dir="2700000" algn="tl">
                    <a:srgbClr val="C0C0C0"/>
                  </a:outerShdw>
                </a:effectLst>
                <a:latin typeface="Tahoma"/>
                <a:ea typeface="隶书"/>
                <a:sym typeface="Symbol" pitchFamily="18" charset="2"/>
              </a:rPr>
              <a:t></a:t>
            </a:r>
            <a:r>
              <a:rPr lang="en-US" altLang="zh-CN" sz="3200" kern="0" dirty="0" smtClean="0">
                <a:solidFill>
                  <a:srgbClr val="3333CC"/>
                </a:solidFill>
                <a:effectLst>
                  <a:outerShdw blurRad="38100" dist="38100" dir="2700000" algn="tl">
                    <a:srgbClr val="C0C0C0"/>
                  </a:outerShdw>
                </a:effectLst>
                <a:latin typeface="Tahoma"/>
                <a:ea typeface="隶书"/>
              </a:rPr>
              <a:t>B</a:t>
            </a:r>
            <a:endParaRPr lang="zh-CN" altLang="en-US" dirty="0"/>
          </a:p>
        </p:txBody>
      </p:sp>
      <p:grpSp>
        <p:nvGrpSpPr>
          <p:cNvPr id="2" name="组合 1"/>
          <p:cNvGrpSpPr/>
          <p:nvPr/>
        </p:nvGrpSpPr>
        <p:grpSpPr>
          <a:xfrm>
            <a:off x="179512" y="3068960"/>
            <a:ext cx="4248472" cy="1664895"/>
            <a:chOff x="179512" y="3068960"/>
            <a:chExt cx="4248472" cy="1664895"/>
          </a:xfrm>
        </p:grpSpPr>
        <p:sp>
          <p:nvSpPr>
            <p:cNvPr id="5" name="TextBox 4"/>
            <p:cNvSpPr txBox="1"/>
            <p:nvPr/>
          </p:nvSpPr>
          <p:spPr>
            <a:xfrm>
              <a:off x="179512" y="3647926"/>
              <a:ext cx="1152128" cy="1077218"/>
            </a:xfrm>
            <a:prstGeom prst="rect">
              <a:avLst/>
            </a:prstGeom>
            <a:noFill/>
          </p:spPr>
          <p:txBody>
            <a:bodyPr wrap="square" rtlCol="0">
              <a:spAutoFit/>
            </a:bodyPr>
            <a:lstStyle/>
            <a:p>
              <a:pPr algn="ctr"/>
              <a:r>
                <a:rPr lang="en-US" altLang="zh-CN" sz="3200" kern="0" dirty="0" smtClean="0">
                  <a:solidFill>
                    <a:srgbClr val="FF0000"/>
                  </a:solidFill>
                  <a:effectLst>
                    <a:outerShdw blurRad="38100" dist="38100" dir="2700000" algn="tl">
                      <a:srgbClr val="C0C0C0"/>
                    </a:outerShdw>
                  </a:effectLst>
                  <a:latin typeface="Tahoma"/>
                  <a:ea typeface="隶书"/>
                </a:rPr>
                <a:t>AB</a:t>
              </a:r>
            </a:p>
            <a:p>
              <a:pPr algn="ctr"/>
              <a:r>
                <a:rPr lang="en-US" altLang="zh-CN" sz="3200" kern="0" dirty="0" smtClean="0">
                  <a:solidFill>
                    <a:srgbClr val="3333CC"/>
                  </a:solidFill>
                  <a:effectLst>
                    <a:outerShdw blurRad="38100" dist="38100" dir="2700000" algn="tl">
                      <a:srgbClr val="C0C0C0"/>
                    </a:outerShdw>
                  </a:effectLst>
                  <a:latin typeface="Tahoma"/>
                  <a:ea typeface="隶书"/>
                </a:rPr>
                <a:t>A</a:t>
              </a:r>
              <a:r>
                <a:rPr lang="en-US" altLang="zh-CN" sz="3200" kern="0" dirty="0" smtClean="0">
                  <a:solidFill>
                    <a:srgbClr val="3333CC"/>
                  </a:solidFill>
                  <a:effectLst>
                    <a:outerShdw blurRad="38100" dist="38100" dir="2700000" algn="tl">
                      <a:srgbClr val="C0C0C0"/>
                    </a:outerShdw>
                  </a:effectLst>
                  <a:latin typeface="Tahoma"/>
                  <a:ea typeface="隶书"/>
                  <a:sym typeface="Symbol" pitchFamily="18" charset="2"/>
                </a:rPr>
                <a:t></a:t>
              </a:r>
              <a:r>
                <a:rPr lang="en-US" altLang="zh-CN" sz="3200" kern="0" dirty="0" smtClean="0">
                  <a:solidFill>
                    <a:srgbClr val="3333CC"/>
                  </a:solidFill>
                  <a:effectLst>
                    <a:outerShdw blurRad="38100" dist="38100" dir="2700000" algn="tl">
                      <a:srgbClr val="C0C0C0"/>
                    </a:outerShdw>
                  </a:effectLst>
                  <a:latin typeface="Tahoma"/>
                  <a:ea typeface="隶书"/>
                </a:rPr>
                <a:t>B</a:t>
              </a:r>
              <a:endParaRPr lang="zh-CN" altLang="en-US" dirty="0"/>
            </a:p>
          </p:txBody>
        </p:sp>
        <p:sp>
          <p:nvSpPr>
            <p:cNvPr id="6" name="TextBox 5"/>
            <p:cNvSpPr txBox="1"/>
            <p:nvPr/>
          </p:nvSpPr>
          <p:spPr>
            <a:xfrm>
              <a:off x="1547664" y="3573016"/>
              <a:ext cx="2880320" cy="584775"/>
            </a:xfrm>
            <a:prstGeom prst="rect">
              <a:avLst/>
            </a:prstGeom>
            <a:noFill/>
          </p:spPr>
          <p:txBody>
            <a:bodyPr wrap="square" rtlCol="0">
              <a:spAutoFit/>
            </a:bodyPr>
            <a:lstStyle/>
            <a:p>
              <a:pPr algn="ctr"/>
              <a:r>
                <a:rPr lang="en-US" altLang="zh-CN" sz="3200" kern="0" dirty="0" smtClean="0">
                  <a:solidFill>
                    <a:srgbClr val="3333CC"/>
                  </a:solidFill>
                  <a:effectLst>
                    <a:outerShdw blurRad="38100" dist="38100" dir="2700000" algn="tl">
                      <a:srgbClr val="C0C0C0"/>
                    </a:outerShdw>
                  </a:effectLst>
                  <a:latin typeface="Tahoma"/>
                  <a:ea typeface="隶书"/>
                </a:rPr>
                <a:t>ACDE</a:t>
              </a:r>
              <a:endParaRPr lang="zh-CN" altLang="en-US" dirty="0"/>
            </a:p>
          </p:txBody>
        </p:sp>
        <p:sp>
          <p:nvSpPr>
            <p:cNvPr id="8" name="TextBox 7"/>
            <p:cNvSpPr txBox="1"/>
            <p:nvPr/>
          </p:nvSpPr>
          <p:spPr>
            <a:xfrm>
              <a:off x="1691680" y="4149080"/>
              <a:ext cx="1152128" cy="584775"/>
            </a:xfrm>
            <a:prstGeom prst="rect">
              <a:avLst/>
            </a:prstGeom>
            <a:noFill/>
          </p:spPr>
          <p:txBody>
            <a:bodyPr wrap="square" rtlCol="0">
              <a:spAutoFit/>
            </a:bodyPr>
            <a:lstStyle/>
            <a:p>
              <a:pPr algn="ctr"/>
              <a:r>
                <a:rPr lang="en-US" altLang="zh-CN" sz="3200" kern="0" dirty="0" smtClean="0">
                  <a:solidFill>
                    <a:srgbClr val="98469E"/>
                  </a:solidFill>
                  <a:effectLst>
                    <a:outerShdw blurRad="38100" dist="38100" dir="2700000" algn="tl">
                      <a:srgbClr val="C0C0C0"/>
                    </a:outerShdw>
                  </a:effectLst>
                  <a:latin typeface="Tahoma"/>
                  <a:ea typeface="隶书"/>
                </a:rPr>
                <a:t>A</a:t>
              </a:r>
              <a:r>
                <a:rPr lang="en-US" altLang="zh-CN" sz="3200" kern="0" dirty="0" smtClean="0">
                  <a:solidFill>
                    <a:srgbClr val="98469E"/>
                  </a:solidFill>
                  <a:effectLst>
                    <a:outerShdw blurRad="38100" dist="38100" dir="2700000" algn="tl">
                      <a:srgbClr val="C0C0C0"/>
                    </a:outerShdw>
                  </a:effectLst>
                  <a:latin typeface="Tahoma"/>
                  <a:ea typeface="隶书"/>
                  <a:sym typeface="Symbol" pitchFamily="18" charset="2"/>
                </a:rPr>
                <a:t></a:t>
              </a:r>
              <a:r>
                <a:rPr lang="en-US" altLang="zh-CN" sz="3200" kern="0" dirty="0" smtClean="0">
                  <a:solidFill>
                    <a:srgbClr val="98469E"/>
                  </a:solidFill>
                  <a:effectLst>
                    <a:outerShdw blurRad="38100" dist="38100" dir="2700000" algn="tl">
                      <a:srgbClr val="C0C0C0"/>
                    </a:outerShdw>
                  </a:effectLst>
                  <a:latin typeface="Tahoma"/>
                  <a:ea typeface="隶书"/>
                </a:rPr>
                <a:t>C</a:t>
              </a:r>
              <a:endParaRPr lang="zh-CN" altLang="en-US" dirty="0">
                <a:solidFill>
                  <a:srgbClr val="98469E"/>
                </a:solidFill>
              </a:endParaRPr>
            </a:p>
          </p:txBody>
        </p:sp>
        <p:sp>
          <p:nvSpPr>
            <p:cNvPr id="9" name="TextBox 8"/>
            <p:cNvSpPr txBox="1"/>
            <p:nvPr/>
          </p:nvSpPr>
          <p:spPr>
            <a:xfrm>
              <a:off x="2915816" y="4149080"/>
              <a:ext cx="1440160" cy="584775"/>
            </a:xfrm>
            <a:prstGeom prst="rect">
              <a:avLst/>
            </a:prstGeom>
            <a:noFill/>
          </p:spPr>
          <p:txBody>
            <a:bodyPr wrap="square" rtlCol="0">
              <a:spAutoFit/>
            </a:bodyPr>
            <a:lstStyle/>
            <a:p>
              <a:pPr algn="ctr"/>
              <a:r>
                <a:rPr lang="en-US" altLang="zh-CN" sz="3200" kern="0" dirty="0" smtClean="0">
                  <a:solidFill>
                    <a:srgbClr val="3333CC"/>
                  </a:solidFill>
                  <a:effectLst>
                    <a:outerShdw blurRad="38100" dist="38100" dir="2700000" algn="tl">
                      <a:srgbClr val="C0C0C0"/>
                    </a:outerShdw>
                  </a:effectLst>
                  <a:latin typeface="Tahoma"/>
                  <a:ea typeface="隶书"/>
                </a:rPr>
                <a:t>AD</a:t>
              </a:r>
              <a:r>
                <a:rPr lang="en-US" altLang="zh-CN" sz="3200" kern="0" dirty="0" smtClean="0">
                  <a:solidFill>
                    <a:srgbClr val="3333CC"/>
                  </a:solidFill>
                  <a:effectLst>
                    <a:outerShdw blurRad="38100" dist="38100" dir="2700000" algn="tl">
                      <a:srgbClr val="C0C0C0"/>
                    </a:outerShdw>
                  </a:effectLst>
                  <a:latin typeface="Tahoma"/>
                  <a:ea typeface="隶书"/>
                  <a:sym typeface="Symbol" pitchFamily="18" charset="2"/>
                </a:rPr>
                <a:t></a:t>
              </a:r>
              <a:r>
                <a:rPr lang="en-US" altLang="zh-CN" sz="3200" kern="0" dirty="0" smtClean="0">
                  <a:solidFill>
                    <a:srgbClr val="3333CC"/>
                  </a:solidFill>
                  <a:effectLst>
                    <a:outerShdw blurRad="38100" dist="38100" dir="2700000" algn="tl">
                      <a:srgbClr val="C0C0C0"/>
                    </a:outerShdw>
                  </a:effectLst>
                  <a:latin typeface="Tahoma"/>
                  <a:ea typeface="隶书"/>
                </a:rPr>
                <a:t>E</a:t>
              </a:r>
              <a:endParaRPr lang="zh-CN" altLang="en-US" dirty="0"/>
            </a:p>
          </p:txBody>
        </p:sp>
        <p:cxnSp>
          <p:nvCxnSpPr>
            <p:cNvPr id="12" name="直接箭头连接符 11"/>
            <p:cNvCxnSpPr>
              <a:stCxn id="4" idx="2"/>
              <a:endCxn id="5" idx="0"/>
            </p:cNvCxnSpPr>
            <p:nvPr/>
          </p:nvCxnSpPr>
          <p:spPr bwMode="auto">
            <a:xfrm flipH="1">
              <a:off x="755576" y="3068960"/>
              <a:ext cx="1080120" cy="578966"/>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14" name="直接箭头连接符 13"/>
            <p:cNvCxnSpPr>
              <a:stCxn id="4" idx="2"/>
              <a:endCxn id="6" idx="0"/>
            </p:cNvCxnSpPr>
            <p:nvPr/>
          </p:nvCxnSpPr>
          <p:spPr bwMode="auto">
            <a:xfrm>
              <a:off x="1835696" y="3068960"/>
              <a:ext cx="1152128" cy="504056"/>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grpSp>
      <p:grpSp>
        <p:nvGrpSpPr>
          <p:cNvPr id="13" name="组合 12"/>
          <p:cNvGrpSpPr/>
          <p:nvPr/>
        </p:nvGrpSpPr>
        <p:grpSpPr>
          <a:xfrm>
            <a:off x="395536" y="4733855"/>
            <a:ext cx="3672408" cy="1719481"/>
            <a:chOff x="395536" y="4733855"/>
            <a:chExt cx="3672408" cy="1719481"/>
          </a:xfrm>
        </p:grpSpPr>
        <p:sp>
          <p:nvSpPr>
            <p:cNvPr id="7" name="TextBox 6"/>
            <p:cNvSpPr txBox="1"/>
            <p:nvPr/>
          </p:nvSpPr>
          <p:spPr>
            <a:xfrm>
              <a:off x="395536" y="5376118"/>
              <a:ext cx="1872208" cy="1077218"/>
            </a:xfrm>
            <a:prstGeom prst="rect">
              <a:avLst/>
            </a:prstGeom>
            <a:noFill/>
          </p:spPr>
          <p:txBody>
            <a:bodyPr wrap="square" rtlCol="0">
              <a:spAutoFit/>
            </a:bodyPr>
            <a:lstStyle/>
            <a:p>
              <a:pPr algn="ctr"/>
              <a:r>
                <a:rPr lang="en-US" altLang="zh-CN" sz="3200" kern="0" dirty="0" smtClean="0">
                  <a:solidFill>
                    <a:srgbClr val="FF0000"/>
                  </a:solidFill>
                  <a:effectLst>
                    <a:outerShdw blurRad="38100" dist="38100" dir="2700000" algn="tl">
                      <a:srgbClr val="C0C0C0"/>
                    </a:outerShdw>
                  </a:effectLst>
                  <a:latin typeface="Tahoma"/>
                  <a:ea typeface="隶书"/>
                </a:rPr>
                <a:t>AC</a:t>
              </a:r>
            </a:p>
            <a:p>
              <a:pPr algn="ctr"/>
              <a:r>
                <a:rPr lang="en-US" altLang="zh-CN" sz="3200" kern="0" dirty="0" smtClean="0">
                  <a:solidFill>
                    <a:srgbClr val="3333CC"/>
                  </a:solidFill>
                  <a:effectLst>
                    <a:outerShdw blurRad="38100" dist="38100" dir="2700000" algn="tl">
                      <a:srgbClr val="C0C0C0"/>
                    </a:outerShdw>
                  </a:effectLst>
                  <a:latin typeface="Tahoma"/>
                  <a:ea typeface="隶书"/>
                </a:rPr>
                <a:t>A</a:t>
              </a:r>
              <a:r>
                <a:rPr lang="en-US" altLang="zh-CN" sz="3200" kern="0" dirty="0" smtClean="0">
                  <a:solidFill>
                    <a:srgbClr val="3333CC"/>
                  </a:solidFill>
                  <a:effectLst>
                    <a:outerShdw blurRad="38100" dist="38100" dir="2700000" algn="tl">
                      <a:srgbClr val="C0C0C0"/>
                    </a:outerShdw>
                  </a:effectLst>
                  <a:latin typeface="Tahoma"/>
                  <a:ea typeface="隶书"/>
                  <a:sym typeface="Symbol" pitchFamily="18" charset="2"/>
                </a:rPr>
                <a:t>C</a:t>
              </a:r>
              <a:endParaRPr lang="zh-CN" altLang="en-US" dirty="0"/>
            </a:p>
          </p:txBody>
        </p:sp>
        <p:sp>
          <p:nvSpPr>
            <p:cNvPr id="10" name="TextBox 9"/>
            <p:cNvSpPr txBox="1"/>
            <p:nvPr/>
          </p:nvSpPr>
          <p:spPr>
            <a:xfrm>
              <a:off x="2195736" y="5373216"/>
              <a:ext cx="1872208" cy="1077218"/>
            </a:xfrm>
            <a:prstGeom prst="rect">
              <a:avLst/>
            </a:prstGeom>
            <a:noFill/>
          </p:spPr>
          <p:txBody>
            <a:bodyPr wrap="square" rtlCol="0">
              <a:spAutoFit/>
            </a:bodyPr>
            <a:lstStyle/>
            <a:p>
              <a:pPr algn="ctr"/>
              <a:r>
                <a:rPr lang="en-US" altLang="zh-CN" sz="3200" kern="0" dirty="0" smtClean="0">
                  <a:solidFill>
                    <a:srgbClr val="FF0000"/>
                  </a:solidFill>
                  <a:effectLst>
                    <a:outerShdw blurRad="38100" dist="38100" dir="2700000" algn="tl">
                      <a:srgbClr val="C0C0C0"/>
                    </a:outerShdw>
                  </a:effectLst>
                  <a:latin typeface="Tahoma"/>
                  <a:ea typeface="隶书"/>
                </a:rPr>
                <a:t>ADE</a:t>
              </a:r>
            </a:p>
            <a:p>
              <a:pPr algn="ctr"/>
              <a:r>
                <a:rPr lang="en-US" altLang="zh-CN" sz="3200" kern="0" dirty="0" smtClean="0">
                  <a:solidFill>
                    <a:srgbClr val="3333CC"/>
                  </a:solidFill>
                  <a:effectLst>
                    <a:outerShdw blurRad="38100" dist="38100" dir="2700000" algn="tl">
                      <a:srgbClr val="C0C0C0"/>
                    </a:outerShdw>
                  </a:effectLst>
                  <a:latin typeface="Tahoma"/>
                  <a:ea typeface="隶书"/>
                </a:rPr>
                <a:t>AD</a:t>
              </a:r>
              <a:r>
                <a:rPr lang="en-US" altLang="zh-CN" sz="3200" kern="0" dirty="0" smtClean="0">
                  <a:solidFill>
                    <a:srgbClr val="3333CC"/>
                  </a:solidFill>
                  <a:effectLst>
                    <a:outerShdw blurRad="38100" dist="38100" dir="2700000" algn="tl">
                      <a:srgbClr val="C0C0C0"/>
                    </a:outerShdw>
                  </a:effectLst>
                  <a:latin typeface="Tahoma"/>
                  <a:ea typeface="隶书"/>
                  <a:sym typeface="Symbol" pitchFamily="18" charset="2"/>
                </a:rPr>
                <a:t>E</a:t>
              </a:r>
              <a:endParaRPr lang="zh-CN" altLang="en-US" dirty="0"/>
            </a:p>
          </p:txBody>
        </p:sp>
        <p:cxnSp>
          <p:nvCxnSpPr>
            <p:cNvPr id="16" name="直接箭头连接符 15"/>
            <p:cNvCxnSpPr>
              <a:stCxn id="8" idx="2"/>
              <a:endCxn id="7" idx="0"/>
            </p:cNvCxnSpPr>
            <p:nvPr/>
          </p:nvCxnSpPr>
          <p:spPr bwMode="auto">
            <a:xfrm flipH="1">
              <a:off x="1331640" y="4733855"/>
              <a:ext cx="936104" cy="642263"/>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18" name="直接箭头连接符 17"/>
            <p:cNvCxnSpPr>
              <a:stCxn id="8" idx="2"/>
              <a:endCxn id="10" idx="0"/>
            </p:cNvCxnSpPr>
            <p:nvPr/>
          </p:nvCxnSpPr>
          <p:spPr bwMode="auto">
            <a:xfrm>
              <a:off x="2267744" y="4733855"/>
              <a:ext cx="864096" cy="639361"/>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grpSp>
      <p:sp>
        <p:nvSpPr>
          <p:cNvPr id="19" name="TextBox 18"/>
          <p:cNvSpPr txBox="1"/>
          <p:nvPr/>
        </p:nvSpPr>
        <p:spPr>
          <a:xfrm>
            <a:off x="5724128" y="2420888"/>
            <a:ext cx="1152128" cy="584775"/>
          </a:xfrm>
          <a:prstGeom prst="rect">
            <a:avLst/>
          </a:prstGeom>
          <a:noFill/>
        </p:spPr>
        <p:txBody>
          <a:bodyPr wrap="square" rtlCol="0">
            <a:spAutoFit/>
          </a:bodyPr>
          <a:lstStyle/>
          <a:p>
            <a:pPr algn="ctr"/>
            <a:r>
              <a:rPr lang="en-US" altLang="zh-CN" sz="3200" kern="0" dirty="0" smtClean="0">
                <a:solidFill>
                  <a:srgbClr val="3333CC"/>
                </a:solidFill>
                <a:effectLst>
                  <a:outerShdw blurRad="38100" dist="38100" dir="2700000" algn="tl">
                    <a:srgbClr val="C0C0C0"/>
                  </a:outerShdw>
                </a:effectLst>
                <a:latin typeface="Tahoma"/>
                <a:ea typeface="隶书"/>
              </a:rPr>
              <a:t>B</a:t>
            </a:r>
            <a:r>
              <a:rPr lang="en-US" altLang="zh-CN" sz="3200" kern="0" dirty="0" smtClean="0">
                <a:solidFill>
                  <a:srgbClr val="3333CC"/>
                </a:solidFill>
                <a:effectLst>
                  <a:outerShdw blurRad="38100" dist="38100" dir="2700000" algn="tl">
                    <a:srgbClr val="C0C0C0"/>
                  </a:outerShdw>
                </a:effectLst>
                <a:latin typeface="Tahoma"/>
                <a:ea typeface="隶书"/>
                <a:sym typeface="Symbol" pitchFamily="18" charset="2"/>
              </a:rPr>
              <a:t></a:t>
            </a:r>
            <a:r>
              <a:rPr lang="en-US" altLang="zh-CN" sz="3200" kern="0" dirty="0" smtClean="0">
                <a:solidFill>
                  <a:srgbClr val="3333CC"/>
                </a:solidFill>
                <a:effectLst>
                  <a:outerShdw blurRad="38100" dist="38100" dir="2700000" algn="tl">
                    <a:srgbClr val="C0C0C0"/>
                  </a:outerShdw>
                </a:effectLst>
                <a:latin typeface="Tahoma"/>
                <a:ea typeface="隶书"/>
              </a:rPr>
              <a:t>C</a:t>
            </a:r>
            <a:endParaRPr lang="zh-CN" altLang="en-US" dirty="0"/>
          </a:p>
        </p:txBody>
      </p:sp>
      <p:grpSp>
        <p:nvGrpSpPr>
          <p:cNvPr id="281600" name="组合 281599"/>
          <p:cNvGrpSpPr/>
          <p:nvPr/>
        </p:nvGrpSpPr>
        <p:grpSpPr>
          <a:xfrm>
            <a:off x="4644008" y="3005663"/>
            <a:ext cx="4248472" cy="1664895"/>
            <a:chOff x="4644008" y="3005663"/>
            <a:chExt cx="4248472" cy="1664895"/>
          </a:xfrm>
        </p:grpSpPr>
        <p:sp>
          <p:nvSpPr>
            <p:cNvPr id="20" name="TextBox 19"/>
            <p:cNvSpPr txBox="1"/>
            <p:nvPr/>
          </p:nvSpPr>
          <p:spPr>
            <a:xfrm>
              <a:off x="4644008" y="3584629"/>
              <a:ext cx="1152128" cy="1077218"/>
            </a:xfrm>
            <a:prstGeom prst="rect">
              <a:avLst/>
            </a:prstGeom>
            <a:noFill/>
          </p:spPr>
          <p:txBody>
            <a:bodyPr wrap="square" rtlCol="0">
              <a:spAutoFit/>
            </a:bodyPr>
            <a:lstStyle/>
            <a:p>
              <a:pPr algn="ctr"/>
              <a:r>
                <a:rPr lang="en-US" altLang="zh-CN" sz="3200" kern="0" dirty="0" smtClean="0">
                  <a:solidFill>
                    <a:srgbClr val="FF0000"/>
                  </a:solidFill>
                  <a:effectLst>
                    <a:outerShdw blurRad="38100" dist="38100" dir="2700000" algn="tl">
                      <a:srgbClr val="C0C0C0"/>
                    </a:outerShdw>
                  </a:effectLst>
                  <a:latin typeface="Tahoma"/>
                  <a:ea typeface="隶书"/>
                </a:rPr>
                <a:t>BC</a:t>
              </a:r>
            </a:p>
            <a:p>
              <a:pPr algn="ctr"/>
              <a:r>
                <a:rPr lang="en-US" altLang="zh-CN" sz="3200" kern="0" dirty="0" smtClean="0">
                  <a:solidFill>
                    <a:srgbClr val="3333CC"/>
                  </a:solidFill>
                  <a:effectLst>
                    <a:outerShdw blurRad="38100" dist="38100" dir="2700000" algn="tl">
                      <a:srgbClr val="C0C0C0"/>
                    </a:outerShdw>
                  </a:effectLst>
                  <a:latin typeface="Tahoma"/>
                  <a:ea typeface="隶书"/>
                  <a:sym typeface="Symbol" pitchFamily="18" charset="2"/>
                </a:rPr>
                <a:t>B</a:t>
              </a:r>
              <a:r>
                <a:rPr lang="en-US" altLang="zh-CN" sz="3200" kern="0" dirty="0" smtClean="0">
                  <a:solidFill>
                    <a:srgbClr val="3333CC"/>
                  </a:solidFill>
                  <a:effectLst>
                    <a:outerShdw blurRad="38100" dist="38100" dir="2700000" algn="tl">
                      <a:srgbClr val="C0C0C0"/>
                    </a:outerShdw>
                  </a:effectLst>
                  <a:latin typeface="Tahoma"/>
                  <a:ea typeface="隶书"/>
                </a:rPr>
                <a:t>C</a:t>
              </a:r>
              <a:endParaRPr lang="zh-CN" altLang="en-US" dirty="0"/>
            </a:p>
          </p:txBody>
        </p:sp>
        <p:sp>
          <p:nvSpPr>
            <p:cNvPr id="21" name="TextBox 20"/>
            <p:cNvSpPr txBox="1"/>
            <p:nvPr/>
          </p:nvSpPr>
          <p:spPr>
            <a:xfrm>
              <a:off x="6012160" y="3509719"/>
              <a:ext cx="2880320" cy="584775"/>
            </a:xfrm>
            <a:prstGeom prst="rect">
              <a:avLst/>
            </a:prstGeom>
            <a:noFill/>
          </p:spPr>
          <p:txBody>
            <a:bodyPr wrap="square" rtlCol="0">
              <a:spAutoFit/>
            </a:bodyPr>
            <a:lstStyle/>
            <a:p>
              <a:pPr algn="ctr"/>
              <a:r>
                <a:rPr lang="en-US" altLang="zh-CN" sz="3200" kern="0" dirty="0" smtClean="0">
                  <a:solidFill>
                    <a:srgbClr val="3333CC"/>
                  </a:solidFill>
                  <a:effectLst>
                    <a:outerShdw blurRad="38100" dist="38100" dir="2700000" algn="tl">
                      <a:srgbClr val="C0C0C0"/>
                    </a:outerShdw>
                  </a:effectLst>
                  <a:latin typeface="Tahoma"/>
                  <a:ea typeface="隶书"/>
                </a:rPr>
                <a:t>ABDE</a:t>
              </a:r>
              <a:endParaRPr lang="zh-CN" altLang="en-US" dirty="0"/>
            </a:p>
          </p:txBody>
        </p:sp>
        <p:sp>
          <p:nvSpPr>
            <p:cNvPr id="23" name="TextBox 22"/>
            <p:cNvSpPr txBox="1"/>
            <p:nvPr/>
          </p:nvSpPr>
          <p:spPr>
            <a:xfrm>
              <a:off x="6156176" y="4085783"/>
              <a:ext cx="1152128" cy="584775"/>
            </a:xfrm>
            <a:prstGeom prst="rect">
              <a:avLst/>
            </a:prstGeom>
            <a:noFill/>
          </p:spPr>
          <p:txBody>
            <a:bodyPr wrap="square" rtlCol="0">
              <a:spAutoFit/>
            </a:bodyPr>
            <a:lstStyle/>
            <a:p>
              <a:pPr algn="ctr"/>
              <a:r>
                <a:rPr lang="en-US" altLang="zh-CN" sz="3200" kern="0" dirty="0" smtClean="0">
                  <a:solidFill>
                    <a:srgbClr val="98469E"/>
                  </a:solidFill>
                  <a:effectLst>
                    <a:outerShdw blurRad="38100" dist="38100" dir="2700000" algn="tl">
                      <a:srgbClr val="C0C0C0"/>
                    </a:outerShdw>
                  </a:effectLst>
                  <a:latin typeface="Tahoma"/>
                  <a:ea typeface="隶书"/>
                </a:rPr>
                <a:t>A</a:t>
              </a:r>
              <a:r>
                <a:rPr lang="en-US" altLang="zh-CN" sz="3200" kern="0" dirty="0" smtClean="0">
                  <a:solidFill>
                    <a:srgbClr val="98469E"/>
                  </a:solidFill>
                  <a:effectLst>
                    <a:outerShdw blurRad="38100" dist="38100" dir="2700000" algn="tl">
                      <a:srgbClr val="C0C0C0"/>
                    </a:outerShdw>
                  </a:effectLst>
                  <a:latin typeface="Tahoma"/>
                  <a:ea typeface="隶书"/>
                  <a:sym typeface="Symbol" pitchFamily="18" charset="2"/>
                </a:rPr>
                <a:t>B</a:t>
              </a:r>
              <a:endParaRPr lang="zh-CN" altLang="en-US" dirty="0">
                <a:solidFill>
                  <a:srgbClr val="98469E"/>
                </a:solidFill>
              </a:endParaRPr>
            </a:p>
          </p:txBody>
        </p:sp>
        <p:sp>
          <p:nvSpPr>
            <p:cNvPr id="24" name="TextBox 23"/>
            <p:cNvSpPr txBox="1"/>
            <p:nvPr/>
          </p:nvSpPr>
          <p:spPr>
            <a:xfrm>
              <a:off x="7380312" y="4085783"/>
              <a:ext cx="1440160" cy="584775"/>
            </a:xfrm>
            <a:prstGeom prst="rect">
              <a:avLst/>
            </a:prstGeom>
            <a:noFill/>
          </p:spPr>
          <p:txBody>
            <a:bodyPr wrap="square" rtlCol="0">
              <a:spAutoFit/>
            </a:bodyPr>
            <a:lstStyle/>
            <a:p>
              <a:pPr algn="ctr"/>
              <a:r>
                <a:rPr lang="en-US" altLang="zh-CN" sz="3200" kern="0" dirty="0" smtClean="0">
                  <a:solidFill>
                    <a:srgbClr val="3333CC"/>
                  </a:solidFill>
                  <a:effectLst>
                    <a:outerShdw blurRad="38100" dist="38100" dir="2700000" algn="tl">
                      <a:srgbClr val="C0C0C0"/>
                    </a:outerShdw>
                  </a:effectLst>
                  <a:latin typeface="Tahoma"/>
                  <a:ea typeface="隶书"/>
                </a:rPr>
                <a:t>AD</a:t>
              </a:r>
              <a:r>
                <a:rPr lang="en-US" altLang="zh-CN" sz="3200" kern="0" dirty="0" smtClean="0">
                  <a:solidFill>
                    <a:srgbClr val="3333CC"/>
                  </a:solidFill>
                  <a:effectLst>
                    <a:outerShdw blurRad="38100" dist="38100" dir="2700000" algn="tl">
                      <a:srgbClr val="C0C0C0"/>
                    </a:outerShdw>
                  </a:effectLst>
                  <a:latin typeface="Tahoma"/>
                  <a:ea typeface="隶书"/>
                  <a:sym typeface="Symbol" pitchFamily="18" charset="2"/>
                </a:rPr>
                <a:t></a:t>
              </a:r>
              <a:r>
                <a:rPr lang="en-US" altLang="zh-CN" sz="3200" kern="0" dirty="0" smtClean="0">
                  <a:solidFill>
                    <a:srgbClr val="3333CC"/>
                  </a:solidFill>
                  <a:effectLst>
                    <a:outerShdw blurRad="38100" dist="38100" dir="2700000" algn="tl">
                      <a:srgbClr val="C0C0C0"/>
                    </a:outerShdw>
                  </a:effectLst>
                  <a:latin typeface="Tahoma"/>
                  <a:ea typeface="隶书"/>
                </a:rPr>
                <a:t>E</a:t>
              </a:r>
              <a:endParaRPr lang="zh-CN" altLang="en-US" dirty="0"/>
            </a:p>
          </p:txBody>
        </p:sp>
        <p:cxnSp>
          <p:nvCxnSpPr>
            <p:cNvPr id="26" name="直接箭头连接符 25"/>
            <p:cNvCxnSpPr>
              <a:stCxn id="19" idx="2"/>
              <a:endCxn id="20" idx="0"/>
            </p:cNvCxnSpPr>
            <p:nvPr/>
          </p:nvCxnSpPr>
          <p:spPr bwMode="auto">
            <a:xfrm flipH="1">
              <a:off x="5220072" y="3005663"/>
              <a:ext cx="1080120" cy="578966"/>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27" name="直接箭头连接符 26"/>
            <p:cNvCxnSpPr>
              <a:stCxn id="19" idx="2"/>
              <a:endCxn id="21" idx="0"/>
            </p:cNvCxnSpPr>
            <p:nvPr/>
          </p:nvCxnSpPr>
          <p:spPr bwMode="auto">
            <a:xfrm>
              <a:off x="6300192" y="3005663"/>
              <a:ext cx="1152128" cy="504056"/>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grpSp>
      <p:grpSp>
        <p:nvGrpSpPr>
          <p:cNvPr id="281601" name="组合 281600"/>
          <p:cNvGrpSpPr/>
          <p:nvPr/>
        </p:nvGrpSpPr>
        <p:grpSpPr>
          <a:xfrm>
            <a:off x="4860032" y="4670558"/>
            <a:ext cx="3672408" cy="1719481"/>
            <a:chOff x="4860032" y="4670558"/>
            <a:chExt cx="3672408" cy="1719481"/>
          </a:xfrm>
        </p:grpSpPr>
        <p:sp>
          <p:nvSpPr>
            <p:cNvPr id="22" name="TextBox 21"/>
            <p:cNvSpPr txBox="1"/>
            <p:nvPr/>
          </p:nvSpPr>
          <p:spPr>
            <a:xfrm>
              <a:off x="4860032" y="5312821"/>
              <a:ext cx="1872208" cy="1077218"/>
            </a:xfrm>
            <a:prstGeom prst="rect">
              <a:avLst/>
            </a:prstGeom>
            <a:noFill/>
          </p:spPr>
          <p:txBody>
            <a:bodyPr wrap="square" rtlCol="0">
              <a:spAutoFit/>
            </a:bodyPr>
            <a:lstStyle/>
            <a:p>
              <a:pPr algn="ctr"/>
              <a:r>
                <a:rPr lang="en-US" altLang="zh-CN" sz="3200" kern="0" dirty="0" smtClean="0">
                  <a:solidFill>
                    <a:srgbClr val="FF0000"/>
                  </a:solidFill>
                  <a:effectLst>
                    <a:outerShdw blurRad="38100" dist="38100" dir="2700000" algn="tl">
                      <a:srgbClr val="C0C0C0"/>
                    </a:outerShdw>
                  </a:effectLst>
                  <a:latin typeface="Tahoma"/>
                  <a:ea typeface="隶书"/>
                </a:rPr>
                <a:t>AB</a:t>
              </a:r>
            </a:p>
            <a:p>
              <a:pPr algn="ctr"/>
              <a:r>
                <a:rPr lang="en-US" altLang="zh-CN" sz="3200" kern="0" smtClean="0">
                  <a:solidFill>
                    <a:srgbClr val="3333CC"/>
                  </a:solidFill>
                  <a:effectLst>
                    <a:outerShdw blurRad="38100" dist="38100" dir="2700000" algn="tl">
                      <a:srgbClr val="C0C0C0"/>
                    </a:outerShdw>
                  </a:effectLst>
                  <a:latin typeface="Tahoma"/>
                  <a:ea typeface="隶书"/>
                </a:rPr>
                <a:t>A</a:t>
              </a:r>
              <a:r>
                <a:rPr lang="en-US" altLang="zh-CN" sz="3200" kern="0" smtClean="0">
                  <a:solidFill>
                    <a:srgbClr val="3333CC"/>
                  </a:solidFill>
                  <a:effectLst>
                    <a:outerShdw blurRad="38100" dist="38100" dir="2700000" algn="tl">
                      <a:srgbClr val="C0C0C0"/>
                    </a:outerShdw>
                  </a:effectLst>
                  <a:latin typeface="Tahoma"/>
                  <a:ea typeface="隶书"/>
                  <a:sym typeface="Symbol" pitchFamily="18" charset="2"/>
                </a:rPr>
                <a:t>B</a:t>
              </a:r>
              <a:endParaRPr lang="zh-CN" altLang="en-US" dirty="0"/>
            </a:p>
          </p:txBody>
        </p:sp>
        <p:sp>
          <p:nvSpPr>
            <p:cNvPr id="25" name="TextBox 24"/>
            <p:cNvSpPr txBox="1"/>
            <p:nvPr/>
          </p:nvSpPr>
          <p:spPr>
            <a:xfrm>
              <a:off x="6660232" y="5309919"/>
              <a:ext cx="1872208" cy="1077218"/>
            </a:xfrm>
            <a:prstGeom prst="rect">
              <a:avLst/>
            </a:prstGeom>
            <a:noFill/>
          </p:spPr>
          <p:txBody>
            <a:bodyPr wrap="square" rtlCol="0">
              <a:spAutoFit/>
            </a:bodyPr>
            <a:lstStyle/>
            <a:p>
              <a:pPr algn="ctr"/>
              <a:r>
                <a:rPr lang="en-US" altLang="zh-CN" sz="3200" kern="0" dirty="0" smtClean="0">
                  <a:solidFill>
                    <a:srgbClr val="FF0000"/>
                  </a:solidFill>
                  <a:effectLst>
                    <a:outerShdw blurRad="38100" dist="38100" dir="2700000" algn="tl">
                      <a:srgbClr val="C0C0C0"/>
                    </a:outerShdw>
                  </a:effectLst>
                  <a:latin typeface="Tahoma"/>
                  <a:ea typeface="隶书"/>
                </a:rPr>
                <a:t>ADE</a:t>
              </a:r>
            </a:p>
            <a:p>
              <a:pPr algn="ctr"/>
              <a:r>
                <a:rPr lang="en-US" altLang="zh-CN" sz="3200" kern="0" dirty="0" smtClean="0">
                  <a:solidFill>
                    <a:srgbClr val="3333CC"/>
                  </a:solidFill>
                  <a:effectLst>
                    <a:outerShdw blurRad="38100" dist="38100" dir="2700000" algn="tl">
                      <a:srgbClr val="C0C0C0"/>
                    </a:outerShdw>
                  </a:effectLst>
                  <a:latin typeface="Tahoma"/>
                  <a:ea typeface="隶书"/>
                </a:rPr>
                <a:t>AD</a:t>
              </a:r>
              <a:r>
                <a:rPr lang="en-US" altLang="zh-CN" sz="3200" kern="0" dirty="0" smtClean="0">
                  <a:solidFill>
                    <a:srgbClr val="3333CC"/>
                  </a:solidFill>
                  <a:effectLst>
                    <a:outerShdw blurRad="38100" dist="38100" dir="2700000" algn="tl">
                      <a:srgbClr val="C0C0C0"/>
                    </a:outerShdw>
                  </a:effectLst>
                  <a:latin typeface="Tahoma"/>
                  <a:ea typeface="隶书"/>
                  <a:sym typeface="Symbol" pitchFamily="18" charset="2"/>
                </a:rPr>
                <a:t>E</a:t>
              </a:r>
              <a:endParaRPr lang="zh-CN" altLang="en-US" dirty="0"/>
            </a:p>
          </p:txBody>
        </p:sp>
        <p:cxnSp>
          <p:nvCxnSpPr>
            <p:cNvPr id="28" name="直接箭头连接符 27"/>
            <p:cNvCxnSpPr>
              <a:stCxn id="23" idx="2"/>
              <a:endCxn id="22" idx="0"/>
            </p:cNvCxnSpPr>
            <p:nvPr/>
          </p:nvCxnSpPr>
          <p:spPr bwMode="auto">
            <a:xfrm flipH="1">
              <a:off x="5796136" y="4670558"/>
              <a:ext cx="936104" cy="642263"/>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29" name="直接箭头连接符 28"/>
            <p:cNvCxnSpPr>
              <a:stCxn id="23" idx="2"/>
              <a:endCxn id="25" idx="0"/>
            </p:cNvCxnSpPr>
            <p:nvPr/>
          </p:nvCxnSpPr>
          <p:spPr bwMode="auto">
            <a:xfrm>
              <a:off x="6732240" y="4670558"/>
              <a:ext cx="864096" cy="639361"/>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edge">
                                      <p:cBhvr>
                                        <p:cTn id="18" dur="4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edge">
                                      <p:cBhvr>
                                        <p:cTn id="23" dur="40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0" presetClass="entr" presetSubtype="0" fill="hold" nodeType="clickEffect">
                                  <p:stCondLst>
                                    <p:cond delay="0"/>
                                  </p:stCondLst>
                                  <p:childTnLst>
                                    <p:set>
                                      <p:cBhvr>
                                        <p:cTn id="33" dur="1" fill="hold">
                                          <p:stCondLst>
                                            <p:cond delay="0"/>
                                          </p:stCondLst>
                                        </p:cTn>
                                        <p:tgtEl>
                                          <p:spTgt spid="281600"/>
                                        </p:tgtEl>
                                        <p:attrNameLst>
                                          <p:attrName>style.visibility</p:attrName>
                                        </p:attrNameLst>
                                      </p:cBhvr>
                                      <p:to>
                                        <p:strVal val="visible"/>
                                      </p:to>
                                    </p:set>
                                    <p:animEffect transition="in" filter="wedge">
                                      <p:cBhvr>
                                        <p:cTn id="34" dur="2000"/>
                                        <p:tgtEl>
                                          <p:spTgt spid="281600"/>
                                        </p:tgtEl>
                                      </p:cBhvr>
                                    </p:animEffect>
                                  </p:childTnLst>
                                </p:cTn>
                              </p:par>
                            </p:childTnLst>
                          </p:cTn>
                        </p:par>
                      </p:childTnLst>
                    </p:cTn>
                  </p:par>
                  <p:par>
                    <p:cTn id="35" fill="hold">
                      <p:stCondLst>
                        <p:cond delay="indefinite"/>
                      </p:stCondLst>
                      <p:childTnLst>
                        <p:par>
                          <p:cTn id="36" fill="hold">
                            <p:stCondLst>
                              <p:cond delay="0"/>
                            </p:stCondLst>
                            <p:childTnLst>
                              <p:par>
                                <p:cTn id="37" presetID="20" presetClass="entr" presetSubtype="0" fill="hold" nodeType="clickEffect">
                                  <p:stCondLst>
                                    <p:cond delay="0"/>
                                  </p:stCondLst>
                                  <p:childTnLst>
                                    <p:set>
                                      <p:cBhvr>
                                        <p:cTn id="38" dur="1" fill="hold">
                                          <p:stCondLst>
                                            <p:cond delay="0"/>
                                          </p:stCondLst>
                                        </p:cTn>
                                        <p:tgtEl>
                                          <p:spTgt spid="281601"/>
                                        </p:tgtEl>
                                        <p:attrNameLst>
                                          <p:attrName>style.visibility</p:attrName>
                                        </p:attrNameLst>
                                      </p:cBhvr>
                                      <p:to>
                                        <p:strVal val="visible"/>
                                      </p:to>
                                    </p:set>
                                    <p:animEffect transition="in" filter="wedge">
                                      <p:cBhvr>
                                        <p:cTn id="39" dur="4000"/>
                                        <p:tgtEl>
                                          <p:spTgt spid="281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defRPr/>
            </a:pPr>
            <a:r>
              <a:rPr lang="zh-CN" altLang="en-US" dirty="0" smtClean="0"/>
              <a:t>达到3</a:t>
            </a:r>
            <a:r>
              <a:rPr lang="en-US" altLang="zh-CN" dirty="0" smtClean="0"/>
              <a:t>NF</a:t>
            </a:r>
            <a:r>
              <a:rPr lang="zh-CN" altLang="en-US" dirty="0" smtClean="0"/>
              <a:t>保持函数依赖的分解</a:t>
            </a:r>
          </a:p>
        </p:txBody>
      </p:sp>
      <p:sp>
        <p:nvSpPr>
          <p:cNvPr id="147459" name="Rectangle 3"/>
          <p:cNvSpPr>
            <a:spLocks noGrp="1" noChangeArrowheads="1"/>
          </p:cNvSpPr>
          <p:nvPr>
            <p:ph type="body" idx="1"/>
          </p:nvPr>
        </p:nvSpPr>
        <p:spPr/>
        <p:txBody>
          <a:bodyPr/>
          <a:lstStyle/>
          <a:p>
            <a:pPr marL="457200" lvl="1" indent="0" algn="ctr" eaLnBrk="1" hangingPunct="1">
              <a:lnSpc>
                <a:spcPct val="150000"/>
              </a:lnSpc>
              <a:buNone/>
            </a:pPr>
            <a:r>
              <a:rPr lang="en-US" altLang="zh-CN" dirty="0" smtClean="0">
                <a:solidFill>
                  <a:schemeClr val="tx2"/>
                </a:solidFill>
              </a:rPr>
              <a:t>U=(</a:t>
            </a:r>
            <a:r>
              <a:rPr lang="en-US" altLang="zh-CN" dirty="0" err="1" smtClean="0">
                <a:solidFill>
                  <a:schemeClr val="tx2"/>
                </a:solidFill>
              </a:rPr>
              <a:t>sno</a:t>
            </a:r>
            <a:r>
              <a:rPr lang="en-US" altLang="zh-CN" dirty="0" smtClean="0">
                <a:solidFill>
                  <a:schemeClr val="tx2"/>
                </a:solidFill>
              </a:rPr>
              <a:t>, </a:t>
            </a:r>
            <a:r>
              <a:rPr lang="en-US" altLang="zh-CN" dirty="0" err="1" smtClean="0">
                <a:solidFill>
                  <a:schemeClr val="tx2"/>
                </a:solidFill>
              </a:rPr>
              <a:t>tno</a:t>
            </a:r>
            <a:r>
              <a:rPr lang="en-US" altLang="zh-CN" dirty="0" smtClean="0">
                <a:solidFill>
                  <a:schemeClr val="tx2"/>
                </a:solidFill>
              </a:rPr>
              <a:t>, </a:t>
            </a:r>
            <a:r>
              <a:rPr lang="en-US" altLang="zh-CN" dirty="0" err="1" smtClean="0">
                <a:solidFill>
                  <a:schemeClr val="tx2"/>
                </a:solidFill>
              </a:rPr>
              <a:t>cno</a:t>
            </a:r>
            <a:r>
              <a:rPr lang="en-US" altLang="zh-CN" dirty="0" smtClean="0">
                <a:solidFill>
                  <a:schemeClr val="tx2"/>
                </a:solidFill>
              </a:rPr>
              <a:t>)，</a:t>
            </a:r>
          </a:p>
          <a:p>
            <a:pPr lvl="1" algn="ctr" eaLnBrk="1" hangingPunct="1">
              <a:lnSpc>
                <a:spcPct val="150000"/>
              </a:lnSpc>
              <a:buFont typeface="Wingdings" pitchFamily="2" charset="2"/>
              <a:buNone/>
            </a:pPr>
            <a:r>
              <a:rPr lang="en-US" altLang="zh-CN" dirty="0" smtClean="0">
                <a:solidFill>
                  <a:schemeClr val="tx2"/>
                </a:solidFill>
              </a:rPr>
              <a:t>F={(</a:t>
            </a:r>
            <a:r>
              <a:rPr lang="en-US" altLang="zh-CN" dirty="0" err="1" smtClean="0">
                <a:solidFill>
                  <a:schemeClr val="tx2"/>
                </a:solidFill>
              </a:rPr>
              <a:t>sno</a:t>
            </a:r>
            <a:r>
              <a:rPr lang="en-US" altLang="zh-CN" dirty="0" smtClean="0">
                <a:solidFill>
                  <a:schemeClr val="tx2"/>
                </a:solidFill>
              </a:rPr>
              <a:t>, </a:t>
            </a:r>
            <a:r>
              <a:rPr lang="en-US" altLang="zh-CN" dirty="0" err="1" smtClean="0">
                <a:solidFill>
                  <a:schemeClr val="tx2"/>
                </a:solidFill>
              </a:rPr>
              <a:t>cno</a:t>
            </a:r>
            <a:r>
              <a:rPr lang="en-US" altLang="zh-CN" dirty="0" smtClean="0">
                <a:solidFill>
                  <a:schemeClr val="tx2"/>
                </a:solidFill>
              </a:rPr>
              <a:t>) </a:t>
            </a:r>
            <a:r>
              <a:rPr lang="en-US" altLang="zh-CN" dirty="0" smtClean="0">
                <a:solidFill>
                  <a:schemeClr val="tx2"/>
                </a:solidFill>
                <a:sym typeface="Symbol" pitchFamily="18" charset="2"/>
              </a:rPr>
              <a:t> </a:t>
            </a:r>
            <a:r>
              <a:rPr lang="en-US" altLang="zh-CN" dirty="0" err="1" smtClean="0">
                <a:solidFill>
                  <a:schemeClr val="tx2"/>
                </a:solidFill>
                <a:sym typeface="Symbol" pitchFamily="18" charset="2"/>
              </a:rPr>
              <a:t>tno</a:t>
            </a:r>
            <a:r>
              <a:rPr lang="en-US" altLang="zh-CN" dirty="0" smtClean="0">
                <a:solidFill>
                  <a:schemeClr val="tx2"/>
                </a:solidFill>
              </a:rPr>
              <a:t>,  </a:t>
            </a:r>
            <a:r>
              <a:rPr lang="en-US" altLang="zh-CN" dirty="0" err="1" smtClean="0">
                <a:solidFill>
                  <a:schemeClr val="tx2"/>
                </a:solidFill>
              </a:rPr>
              <a:t>tno</a:t>
            </a:r>
            <a:r>
              <a:rPr lang="en-US" altLang="zh-CN" dirty="0" smtClean="0">
                <a:solidFill>
                  <a:schemeClr val="tx2"/>
                </a:solidFill>
              </a:rPr>
              <a:t> </a:t>
            </a:r>
            <a:r>
              <a:rPr lang="en-US" altLang="zh-CN" dirty="0" smtClean="0">
                <a:solidFill>
                  <a:schemeClr val="tx2"/>
                </a:solidFill>
                <a:sym typeface="Symbol" pitchFamily="18" charset="2"/>
              </a:rPr>
              <a:t> </a:t>
            </a:r>
            <a:r>
              <a:rPr lang="en-US" altLang="zh-CN" dirty="0" err="1" smtClean="0">
                <a:solidFill>
                  <a:schemeClr val="tx2"/>
                </a:solidFill>
                <a:sym typeface="Symbol" pitchFamily="18" charset="2"/>
              </a:rPr>
              <a:t>cno</a:t>
            </a:r>
            <a:r>
              <a:rPr lang="en-US" altLang="zh-CN" dirty="0" smtClean="0">
                <a:solidFill>
                  <a:schemeClr val="tx2"/>
                </a:solidFill>
              </a:rPr>
              <a:t>}</a:t>
            </a:r>
          </a:p>
          <a:p>
            <a:pPr lvl="1" algn="ctr" eaLnBrk="1" hangingPunct="1">
              <a:lnSpc>
                <a:spcPct val="150000"/>
              </a:lnSpc>
              <a:buFont typeface="Wingdings" pitchFamily="2" charset="2"/>
              <a:buNone/>
            </a:pPr>
            <a:r>
              <a:rPr lang="zh-CN" altLang="en-US" dirty="0" smtClean="0">
                <a:solidFill>
                  <a:schemeClr val="tx2"/>
                </a:solidFill>
              </a:rPr>
              <a:t>不属于</a:t>
            </a:r>
            <a:r>
              <a:rPr lang="en-US" altLang="zh-CN" dirty="0" smtClean="0">
                <a:solidFill>
                  <a:schemeClr val="tx2"/>
                </a:solidFill>
              </a:rPr>
              <a:t>BCNF，</a:t>
            </a:r>
            <a:r>
              <a:rPr lang="zh-CN" altLang="en-US" dirty="0" smtClean="0">
                <a:solidFill>
                  <a:schemeClr val="tx2"/>
                </a:solidFill>
              </a:rPr>
              <a:t>分解为</a:t>
            </a:r>
          </a:p>
          <a:p>
            <a:pPr lvl="1" algn="ctr" eaLnBrk="1" hangingPunct="1">
              <a:lnSpc>
                <a:spcPct val="150000"/>
              </a:lnSpc>
              <a:buFont typeface="Wingdings" pitchFamily="2" charset="2"/>
              <a:buNone/>
            </a:pPr>
            <a:r>
              <a:rPr lang="en-US" altLang="zh-CN" dirty="0" smtClean="0">
                <a:solidFill>
                  <a:schemeClr val="tx2"/>
                </a:solidFill>
              </a:rPr>
              <a:t>U</a:t>
            </a:r>
            <a:r>
              <a:rPr lang="en-US" altLang="zh-CN" baseline="-16000" dirty="0" smtClean="0">
                <a:solidFill>
                  <a:schemeClr val="tx2"/>
                </a:solidFill>
              </a:rPr>
              <a:t>1</a:t>
            </a:r>
            <a:r>
              <a:rPr lang="en-US" altLang="zh-CN" dirty="0" smtClean="0">
                <a:solidFill>
                  <a:schemeClr val="tx2"/>
                </a:solidFill>
              </a:rPr>
              <a:t>=(</a:t>
            </a:r>
            <a:r>
              <a:rPr lang="en-US" altLang="zh-CN" dirty="0" err="1" smtClean="0">
                <a:solidFill>
                  <a:schemeClr val="tx2"/>
                </a:solidFill>
              </a:rPr>
              <a:t>sno</a:t>
            </a:r>
            <a:r>
              <a:rPr lang="en-US" altLang="zh-CN" dirty="0" smtClean="0">
                <a:solidFill>
                  <a:schemeClr val="tx2"/>
                </a:solidFill>
              </a:rPr>
              <a:t>, </a:t>
            </a:r>
            <a:r>
              <a:rPr lang="en-US" altLang="zh-CN" dirty="0" err="1" smtClean="0">
                <a:solidFill>
                  <a:schemeClr val="tx2"/>
                </a:solidFill>
              </a:rPr>
              <a:t>tno</a:t>
            </a:r>
            <a:r>
              <a:rPr lang="en-US" altLang="zh-CN" dirty="0" smtClean="0">
                <a:solidFill>
                  <a:schemeClr val="tx2"/>
                </a:solidFill>
              </a:rPr>
              <a:t>)</a:t>
            </a:r>
          </a:p>
          <a:p>
            <a:pPr lvl="1" algn="ctr" eaLnBrk="1" hangingPunct="1">
              <a:lnSpc>
                <a:spcPct val="150000"/>
              </a:lnSpc>
              <a:buFont typeface="Wingdings" pitchFamily="2" charset="2"/>
              <a:buNone/>
            </a:pPr>
            <a:r>
              <a:rPr lang="en-US" altLang="zh-CN" dirty="0" smtClean="0">
                <a:solidFill>
                  <a:schemeClr val="tx2"/>
                </a:solidFill>
              </a:rPr>
              <a:t>U</a:t>
            </a:r>
            <a:r>
              <a:rPr lang="en-US" altLang="zh-CN" baseline="-16000" dirty="0" smtClean="0">
                <a:solidFill>
                  <a:schemeClr val="tx2"/>
                </a:solidFill>
              </a:rPr>
              <a:t>2</a:t>
            </a:r>
            <a:r>
              <a:rPr lang="en-US" altLang="zh-CN" dirty="0" smtClean="0">
                <a:solidFill>
                  <a:schemeClr val="tx2"/>
                </a:solidFill>
              </a:rPr>
              <a:t>=(</a:t>
            </a:r>
            <a:r>
              <a:rPr lang="en-US" altLang="zh-CN" dirty="0" err="1" smtClean="0">
                <a:solidFill>
                  <a:schemeClr val="tx2"/>
                </a:solidFill>
              </a:rPr>
              <a:t>tno</a:t>
            </a:r>
            <a:r>
              <a:rPr lang="en-US" altLang="zh-CN" dirty="0" smtClean="0">
                <a:solidFill>
                  <a:schemeClr val="tx2"/>
                </a:solidFill>
              </a:rPr>
              <a:t>, </a:t>
            </a:r>
            <a:r>
              <a:rPr lang="en-US" altLang="zh-CN" dirty="0" err="1" smtClean="0">
                <a:solidFill>
                  <a:schemeClr val="tx2"/>
                </a:solidFill>
              </a:rPr>
              <a:t>cno</a:t>
            </a:r>
            <a:r>
              <a:rPr lang="en-US" altLang="zh-CN" dirty="0" smtClean="0">
                <a:solidFill>
                  <a:schemeClr val="tx2"/>
                </a:solidFill>
              </a:rPr>
              <a:t>)，F</a:t>
            </a:r>
            <a:r>
              <a:rPr lang="en-US" altLang="zh-CN" baseline="-16000" dirty="0" smtClean="0">
                <a:solidFill>
                  <a:schemeClr val="tx2"/>
                </a:solidFill>
              </a:rPr>
              <a:t>2</a:t>
            </a:r>
            <a:r>
              <a:rPr lang="en-US" altLang="zh-CN" dirty="0" smtClean="0">
                <a:solidFill>
                  <a:schemeClr val="tx2"/>
                </a:solidFill>
              </a:rPr>
              <a:t>={</a:t>
            </a:r>
            <a:r>
              <a:rPr lang="en-US" altLang="zh-CN" dirty="0" err="1" smtClean="0">
                <a:solidFill>
                  <a:schemeClr val="tx2"/>
                </a:solidFill>
              </a:rPr>
              <a:t>tno</a:t>
            </a:r>
            <a:r>
              <a:rPr lang="en-US" altLang="zh-CN" dirty="0" smtClean="0">
                <a:solidFill>
                  <a:schemeClr val="tx2"/>
                </a:solidFill>
              </a:rPr>
              <a:t> </a:t>
            </a:r>
            <a:r>
              <a:rPr lang="en-US" altLang="zh-CN" dirty="0" smtClean="0">
                <a:solidFill>
                  <a:schemeClr val="tx2"/>
                </a:solidFill>
                <a:sym typeface="Symbol" pitchFamily="18" charset="2"/>
              </a:rPr>
              <a:t> </a:t>
            </a:r>
            <a:r>
              <a:rPr lang="en-US" altLang="zh-CN" dirty="0" err="1" smtClean="0">
                <a:solidFill>
                  <a:schemeClr val="tx2"/>
                </a:solidFill>
                <a:sym typeface="Symbol" pitchFamily="18" charset="2"/>
              </a:rPr>
              <a:t>cno</a:t>
            </a:r>
            <a:r>
              <a:rPr lang="en-US" altLang="zh-CN" dirty="0" smtClean="0">
                <a:solidFill>
                  <a:schemeClr val="tx2"/>
                </a:solidFill>
              </a:rPr>
              <a:t>}</a:t>
            </a:r>
          </a:p>
          <a:p>
            <a:pPr lvl="1" algn="ctr" eaLnBrk="1" hangingPunct="1">
              <a:lnSpc>
                <a:spcPct val="150000"/>
              </a:lnSpc>
              <a:buFont typeface="Wingdings" pitchFamily="2" charset="2"/>
              <a:buNone/>
            </a:pPr>
            <a:r>
              <a:rPr lang="zh-CN" altLang="en-US" dirty="0" smtClean="0">
                <a:solidFill>
                  <a:schemeClr val="tx2"/>
                </a:solidFill>
              </a:rPr>
              <a:t>丢失了函数依赖(</a:t>
            </a:r>
            <a:r>
              <a:rPr lang="en-US" altLang="zh-CN" dirty="0" err="1" smtClean="0">
                <a:solidFill>
                  <a:schemeClr val="tx2"/>
                </a:solidFill>
              </a:rPr>
              <a:t>sno</a:t>
            </a:r>
            <a:r>
              <a:rPr lang="en-US" altLang="zh-CN" dirty="0" smtClean="0">
                <a:solidFill>
                  <a:schemeClr val="tx2"/>
                </a:solidFill>
              </a:rPr>
              <a:t>, </a:t>
            </a:r>
            <a:r>
              <a:rPr lang="en-US" altLang="zh-CN" dirty="0" err="1" smtClean="0">
                <a:solidFill>
                  <a:schemeClr val="tx2"/>
                </a:solidFill>
              </a:rPr>
              <a:t>cno</a:t>
            </a:r>
            <a:r>
              <a:rPr lang="en-US" altLang="zh-CN" dirty="0" smtClean="0">
                <a:solidFill>
                  <a:schemeClr val="tx2"/>
                </a:solidFill>
              </a:rPr>
              <a:t>) </a:t>
            </a:r>
            <a:r>
              <a:rPr lang="en-US" altLang="zh-CN" dirty="0" smtClean="0">
                <a:solidFill>
                  <a:schemeClr val="tx2"/>
                </a:solidFill>
                <a:sym typeface="Symbol" pitchFamily="18" charset="2"/>
              </a:rPr>
              <a:t> </a:t>
            </a:r>
            <a:r>
              <a:rPr lang="en-US" altLang="zh-CN" dirty="0" err="1" smtClean="0">
                <a:solidFill>
                  <a:schemeClr val="tx2"/>
                </a:solidFill>
                <a:sym typeface="Symbol" pitchFamily="18" charset="2"/>
              </a:rPr>
              <a:t>tno</a:t>
            </a:r>
            <a:endParaRPr lang="en-US" altLang="zh-CN" dirty="0" smtClean="0">
              <a:solidFill>
                <a:schemeClr val="tx2"/>
              </a:solidFill>
              <a:sym typeface="Symbol" pitchFamily="18" charset="2"/>
            </a:endParaRPr>
          </a:p>
          <a:p>
            <a:pPr lvl="1" eaLnBrk="1" hangingPunct="1">
              <a:lnSpc>
                <a:spcPct val="115000"/>
              </a:lnSpc>
              <a:buNone/>
            </a:pPr>
            <a:r>
              <a:rPr lang="zh-CN" altLang="en-US" dirty="0" smtClean="0">
                <a:solidFill>
                  <a:srgbClr val="FF0000"/>
                </a:solidFill>
              </a:rPr>
              <a:t>  结论：若要求分解保持函数依赖，那么分解后的模式总可以达到3</a:t>
            </a:r>
            <a:r>
              <a:rPr lang="en-US" altLang="zh-CN" dirty="0" smtClean="0">
                <a:solidFill>
                  <a:srgbClr val="FF0000"/>
                </a:solidFill>
              </a:rPr>
              <a:t>NF，</a:t>
            </a:r>
            <a:r>
              <a:rPr lang="zh-CN" altLang="en-US" dirty="0" smtClean="0">
                <a:solidFill>
                  <a:srgbClr val="FF0000"/>
                </a:solidFill>
              </a:rPr>
              <a:t>但不一定能达到</a:t>
            </a:r>
            <a:r>
              <a:rPr lang="en-US" altLang="zh-CN" dirty="0" smtClean="0">
                <a:solidFill>
                  <a:srgbClr val="FF0000"/>
                </a:solidFill>
              </a:rPr>
              <a:t>BCNF</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defRPr/>
            </a:pPr>
            <a:r>
              <a:rPr lang="zh-CN" altLang="en-US" dirty="0" smtClean="0"/>
              <a:t>达到3</a:t>
            </a:r>
            <a:r>
              <a:rPr lang="en-US" altLang="zh-CN" dirty="0" smtClean="0"/>
              <a:t>NF</a:t>
            </a:r>
            <a:r>
              <a:rPr lang="zh-CN" altLang="en-US" dirty="0" smtClean="0"/>
              <a:t>保持函数依赖的分解</a:t>
            </a:r>
          </a:p>
        </p:txBody>
      </p:sp>
      <mc:AlternateContent xmlns:mc="http://schemas.openxmlformats.org/markup-compatibility/2006" xmlns:a14="http://schemas.microsoft.com/office/drawing/2010/main">
        <mc:Choice Requires="a14">
          <p:sp>
            <p:nvSpPr>
              <p:cNvPr id="148483" name="Rectangle 3"/>
              <p:cNvSpPr>
                <a:spLocks noGrp="1" noChangeArrowheads="1"/>
              </p:cNvSpPr>
              <p:nvPr>
                <p:ph type="body" idx="1"/>
              </p:nvPr>
            </p:nvSpPr>
            <p:spPr/>
            <p:txBody>
              <a:bodyPr/>
              <a:lstStyle/>
              <a:p>
                <a:pPr marL="514350" indent="-457200" eaLnBrk="1" hangingPunct="1">
                  <a:lnSpc>
                    <a:spcPct val="120000"/>
                  </a:lnSpc>
                  <a:spcBef>
                    <a:spcPct val="40000"/>
                  </a:spcBef>
                  <a:buFont typeface="+mj-lt"/>
                  <a:buAutoNum type="arabicPeriod"/>
                </a:pPr>
                <a:r>
                  <a:rPr lang="zh-CN" altLang="en-US" sz="2800" dirty="0" smtClean="0"/>
                  <a:t>求</a:t>
                </a:r>
                <a:r>
                  <a:rPr lang="en-US" altLang="zh-CN" sz="2800" dirty="0" smtClean="0"/>
                  <a:t>F</a:t>
                </a:r>
                <a:r>
                  <a:rPr lang="zh-CN" altLang="en-US" sz="2800" dirty="0" smtClean="0"/>
                  <a:t>的最小覆盖</a:t>
                </a:r>
                <a14:m>
                  <m:oMath xmlns:m="http://schemas.openxmlformats.org/officeDocument/2006/math">
                    <m:sSub>
                      <m:sSubPr>
                        <m:ctrlPr>
                          <a:rPr lang="en-US" altLang="zh-CN" sz="2800" i="1">
                            <a:latin typeface="Cambria Math" panose="02040503050406030204" pitchFamily="18" charset="0"/>
                            <a:sym typeface="Symbol" pitchFamily="18" charset="2"/>
                          </a:rPr>
                        </m:ctrlPr>
                      </m:sSubPr>
                      <m:e>
                        <m:r>
                          <a:rPr lang="en-US" altLang="zh-CN" sz="2800" i="1">
                            <a:latin typeface="Cambria Math" panose="02040503050406030204" pitchFamily="18" charset="0"/>
                            <a:sym typeface="Symbol" pitchFamily="18" charset="2"/>
                          </a:rPr>
                          <m:t>𝐹</m:t>
                        </m:r>
                      </m:e>
                      <m:sub>
                        <m:r>
                          <a:rPr lang="en-US" altLang="zh-CN" sz="2800" i="1">
                            <a:latin typeface="Cambria Math" panose="02040503050406030204" pitchFamily="18" charset="0"/>
                            <a:sym typeface="Symbol" pitchFamily="18" charset="2"/>
                          </a:rPr>
                          <m:t>𝑚𝑖𝑛</m:t>
                        </m:r>
                      </m:sub>
                    </m:sSub>
                  </m:oMath>
                </a14:m>
                <a:r>
                  <a:rPr lang="en-US" altLang="zh-CN" sz="2800" baseline="-16000" dirty="0" smtClean="0"/>
                  <a:t> </a:t>
                </a:r>
                <a:endParaRPr lang="en-US" altLang="zh-CN" sz="2800" dirty="0" smtClean="0"/>
              </a:p>
              <a:p>
                <a:pPr marL="514350" indent="-457200" eaLnBrk="1" hangingPunct="1">
                  <a:lnSpc>
                    <a:spcPct val="120000"/>
                  </a:lnSpc>
                  <a:spcBef>
                    <a:spcPct val="40000"/>
                  </a:spcBef>
                  <a:buFont typeface="+mj-lt"/>
                  <a:buAutoNum type="arabicPeriod"/>
                </a:pPr>
                <a:r>
                  <a:rPr lang="zh-CN" altLang="en-US" sz="2800" dirty="0" smtClean="0"/>
                  <a:t>找出不在</a:t>
                </a:r>
                <a14:m>
                  <m:oMath xmlns:m="http://schemas.openxmlformats.org/officeDocument/2006/math">
                    <m:sSub>
                      <m:sSubPr>
                        <m:ctrlPr>
                          <a:rPr lang="en-US" altLang="zh-CN" sz="2800" i="1">
                            <a:latin typeface="Cambria Math" panose="02040503050406030204" pitchFamily="18" charset="0"/>
                            <a:sym typeface="Symbol" pitchFamily="18" charset="2"/>
                          </a:rPr>
                        </m:ctrlPr>
                      </m:sSubPr>
                      <m:e>
                        <m:r>
                          <a:rPr lang="en-US" altLang="zh-CN" sz="2800" i="1">
                            <a:latin typeface="Cambria Math" panose="02040503050406030204" pitchFamily="18" charset="0"/>
                            <a:sym typeface="Symbol" pitchFamily="18" charset="2"/>
                          </a:rPr>
                          <m:t>𝐹</m:t>
                        </m:r>
                      </m:e>
                      <m:sub>
                        <m:r>
                          <a:rPr lang="en-US" altLang="zh-CN" sz="2800" i="1">
                            <a:latin typeface="Cambria Math" panose="02040503050406030204" pitchFamily="18" charset="0"/>
                            <a:sym typeface="Symbol" pitchFamily="18" charset="2"/>
                          </a:rPr>
                          <m:t>𝑚𝑖𝑛</m:t>
                        </m:r>
                      </m:sub>
                    </m:sSub>
                  </m:oMath>
                </a14:m>
                <a:r>
                  <a:rPr lang="zh-CN" altLang="en-US" sz="2800" dirty="0" smtClean="0"/>
                  <a:t>中出现的属性，将它们构成一个关	系模式，并从</a:t>
                </a:r>
                <a:r>
                  <a:rPr lang="en-US" altLang="zh-CN" sz="2800" dirty="0" smtClean="0"/>
                  <a:t>U</a:t>
                </a:r>
                <a:r>
                  <a:rPr lang="zh-CN" altLang="en-US" sz="2800" dirty="0" smtClean="0"/>
                  <a:t>中去掉它们(剩余属性仍记为</a:t>
                </a:r>
                <a:r>
                  <a:rPr lang="en-US" altLang="zh-CN" sz="2800" dirty="0" smtClean="0"/>
                  <a:t>U)</a:t>
                </a:r>
              </a:p>
              <a:p>
                <a:pPr marL="514350" indent="-457200" eaLnBrk="1" hangingPunct="1">
                  <a:lnSpc>
                    <a:spcPct val="120000"/>
                  </a:lnSpc>
                  <a:spcBef>
                    <a:spcPct val="40000"/>
                  </a:spcBef>
                  <a:buFont typeface="+mj-lt"/>
                  <a:buAutoNum type="arabicPeriod"/>
                </a:pPr>
                <a:r>
                  <a:rPr lang="zh-CN" altLang="en-US" sz="2800" dirty="0" smtClean="0"/>
                  <a:t>若有</a:t>
                </a:r>
                <a:r>
                  <a:rPr lang="en-US" altLang="zh-CN" sz="2800" dirty="0" smtClean="0"/>
                  <a:t>X</a:t>
                </a:r>
                <a:r>
                  <a:rPr lang="en-US" altLang="zh-CN" sz="2800" dirty="0" smtClean="0">
                    <a:sym typeface="Symbol" pitchFamily="18" charset="2"/>
                  </a:rPr>
                  <a:t>A </a:t>
                </a:r>
                <a14:m>
                  <m:oMath xmlns:m="http://schemas.openxmlformats.org/officeDocument/2006/math">
                    <m:sSub>
                      <m:sSubPr>
                        <m:ctrlPr>
                          <a:rPr lang="en-US" altLang="zh-CN" sz="2800" i="1">
                            <a:latin typeface="Cambria Math" panose="02040503050406030204" pitchFamily="18" charset="0"/>
                            <a:sym typeface="Symbol" pitchFamily="18" charset="2"/>
                          </a:rPr>
                        </m:ctrlPr>
                      </m:sSubPr>
                      <m:e>
                        <m:r>
                          <a:rPr lang="en-US" altLang="zh-CN" sz="2800" i="1">
                            <a:latin typeface="Cambria Math" panose="02040503050406030204" pitchFamily="18" charset="0"/>
                            <a:sym typeface="Symbol" pitchFamily="18" charset="2"/>
                          </a:rPr>
                          <m:t>𝐹</m:t>
                        </m:r>
                      </m:e>
                      <m:sub>
                        <m:r>
                          <a:rPr lang="en-US" altLang="zh-CN" sz="2800" i="1">
                            <a:latin typeface="Cambria Math" panose="02040503050406030204" pitchFamily="18" charset="0"/>
                            <a:sym typeface="Symbol" pitchFamily="18" charset="2"/>
                          </a:rPr>
                          <m:t>𝑚𝑖𝑛</m:t>
                        </m:r>
                      </m:sub>
                    </m:sSub>
                  </m:oMath>
                </a14:m>
                <a:r>
                  <a:rPr lang="en-US" altLang="zh-CN" sz="2800" dirty="0" smtClean="0">
                    <a:sym typeface="Symbol" pitchFamily="18" charset="2"/>
                  </a:rPr>
                  <a:t>，</a:t>
                </a:r>
                <a:r>
                  <a:rPr lang="zh-CN" altLang="en-US" sz="2800" dirty="0" smtClean="0">
                    <a:sym typeface="Symbol" pitchFamily="18" charset="2"/>
                  </a:rPr>
                  <a:t>且</a:t>
                </a:r>
                <a:r>
                  <a:rPr lang="en-US" altLang="zh-CN" sz="2800" dirty="0" smtClean="0">
                    <a:sym typeface="Symbol" pitchFamily="18" charset="2"/>
                  </a:rPr>
                  <a:t>XA=U，</a:t>
                </a:r>
                <a:r>
                  <a:rPr lang="zh-CN" altLang="en-US" sz="2800" dirty="0" smtClean="0">
                    <a:sym typeface="Symbol" pitchFamily="18" charset="2"/>
                  </a:rPr>
                  <a:t>={</a:t>
                </a:r>
                <a:r>
                  <a:rPr lang="en-US" altLang="zh-CN" sz="2800" dirty="0" smtClean="0">
                    <a:sym typeface="Symbol" pitchFamily="18" charset="2"/>
                  </a:rPr>
                  <a:t>R}，</a:t>
                </a:r>
                <a:r>
                  <a:rPr lang="zh-CN" altLang="en-US" sz="2800" dirty="0" smtClean="0">
                    <a:sym typeface="Symbol" pitchFamily="18" charset="2"/>
                  </a:rPr>
                  <a:t>算法终止</a:t>
                </a:r>
                <a:endParaRPr lang="en-US" altLang="zh-CN" sz="2800" dirty="0" smtClean="0">
                  <a:sym typeface="Symbol" pitchFamily="18" charset="2"/>
                </a:endParaRPr>
              </a:p>
              <a:p>
                <a:pPr marL="514350" indent="-457200" eaLnBrk="1" hangingPunct="1">
                  <a:lnSpc>
                    <a:spcPct val="120000"/>
                  </a:lnSpc>
                  <a:spcBef>
                    <a:spcPct val="40000"/>
                  </a:spcBef>
                  <a:buFont typeface="+mj-lt"/>
                  <a:buAutoNum type="arabicPeriod"/>
                </a:pPr>
                <a:r>
                  <a:rPr lang="zh-CN" altLang="en-US" sz="2800" dirty="0" smtClean="0"/>
                  <a:t>对</a:t>
                </a:r>
                <a14:m>
                  <m:oMath xmlns:m="http://schemas.openxmlformats.org/officeDocument/2006/math">
                    <m:sSub>
                      <m:sSubPr>
                        <m:ctrlPr>
                          <a:rPr lang="en-US" altLang="zh-CN" sz="2800" i="1">
                            <a:latin typeface="Cambria Math" panose="02040503050406030204" pitchFamily="18" charset="0"/>
                            <a:sym typeface="Symbol" pitchFamily="18" charset="2"/>
                          </a:rPr>
                        </m:ctrlPr>
                      </m:sSubPr>
                      <m:e>
                        <m:r>
                          <a:rPr lang="en-US" altLang="zh-CN" sz="2800" i="1">
                            <a:latin typeface="Cambria Math" panose="02040503050406030204" pitchFamily="18" charset="0"/>
                            <a:sym typeface="Symbol" pitchFamily="18" charset="2"/>
                          </a:rPr>
                          <m:t>𝐹</m:t>
                        </m:r>
                      </m:e>
                      <m:sub>
                        <m:r>
                          <a:rPr lang="en-US" altLang="zh-CN" sz="2800" i="1">
                            <a:latin typeface="Cambria Math" panose="02040503050406030204" pitchFamily="18" charset="0"/>
                            <a:sym typeface="Symbol" pitchFamily="18" charset="2"/>
                          </a:rPr>
                          <m:t>𝑚𝑖𝑛</m:t>
                        </m:r>
                      </m:sub>
                    </m:sSub>
                  </m:oMath>
                </a14:m>
                <a:r>
                  <a:rPr lang="zh-CN" altLang="en-US" sz="2800" dirty="0" smtClean="0"/>
                  <a:t>按具有相同左部的原则进行分组（设为</a:t>
                </a:r>
                <a:r>
                  <a:rPr lang="en-US" altLang="zh-CN" sz="2800" dirty="0" smtClean="0"/>
                  <a:t>k</a:t>
                </a:r>
                <a:r>
                  <a:rPr lang="zh-CN" altLang="en-US" sz="2800" dirty="0" smtClean="0"/>
                  <a:t>组），每一组函数依赖所涉及的属性全体为</a:t>
                </a:r>
                <a14:m>
                  <m:oMath xmlns:m="http://schemas.openxmlformats.org/officeDocument/2006/math">
                    <m:sSub>
                      <m:sSubPr>
                        <m:ctrlPr>
                          <a:rPr lang="en-US" altLang="zh-CN" sz="2800" i="1">
                            <a:latin typeface="Cambria Math" panose="02040503050406030204" pitchFamily="18" charset="0"/>
                            <a:sym typeface="Symbol" pitchFamily="18" charset="2"/>
                          </a:rPr>
                        </m:ctrlPr>
                      </m:sSubPr>
                      <m:e>
                        <m:r>
                          <a:rPr lang="en-US" altLang="zh-CN" sz="2800" i="1">
                            <a:latin typeface="Cambria Math" panose="02040503050406030204" pitchFamily="18" charset="0"/>
                            <a:sym typeface="Symbol" pitchFamily="18" charset="2"/>
                          </a:rPr>
                          <m:t>𝑈</m:t>
                        </m:r>
                      </m:e>
                      <m:sub>
                        <m:r>
                          <a:rPr lang="en-US" altLang="zh-CN" sz="2800" b="0" i="1" smtClean="0">
                            <a:latin typeface="Cambria Math" panose="02040503050406030204" pitchFamily="18" charset="0"/>
                            <a:sym typeface="Symbol" pitchFamily="18" charset="2"/>
                          </a:rPr>
                          <m:t>𝑖</m:t>
                        </m:r>
                      </m:sub>
                    </m:sSub>
                  </m:oMath>
                </a14:m>
                <a:r>
                  <a:rPr lang="en-US" altLang="zh-CN" sz="2800" dirty="0" smtClean="0"/>
                  <a:t>，</a:t>
                </a:r>
                <a:r>
                  <a:rPr lang="zh-CN" altLang="en-US" sz="2800" dirty="0" smtClean="0"/>
                  <a:t>令</a:t>
                </a:r>
                <a14:m>
                  <m:oMath xmlns:m="http://schemas.openxmlformats.org/officeDocument/2006/math">
                    <m:sSub>
                      <m:sSubPr>
                        <m:ctrlPr>
                          <a:rPr lang="en-US" altLang="zh-CN" sz="2800" i="1">
                            <a:latin typeface="Cambria Math" panose="02040503050406030204" pitchFamily="18" charset="0"/>
                            <a:sym typeface="Symbol" pitchFamily="18" charset="2"/>
                          </a:rPr>
                        </m:ctrlPr>
                      </m:sSubPr>
                      <m:e>
                        <m:r>
                          <a:rPr lang="en-US" altLang="zh-CN" sz="2800" b="0" i="1" smtClean="0">
                            <a:latin typeface="Cambria Math" panose="02040503050406030204" pitchFamily="18" charset="0"/>
                            <a:sym typeface="Symbol" pitchFamily="18" charset="2"/>
                          </a:rPr>
                          <m:t>𝐹</m:t>
                        </m:r>
                      </m:e>
                      <m:sub>
                        <m:r>
                          <a:rPr lang="en-US" altLang="zh-CN" sz="2800" i="1">
                            <a:latin typeface="Cambria Math" panose="02040503050406030204" pitchFamily="18" charset="0"/>
                            <a:sym typeface="Symbol" pitchFamily="18" charset="2"/>
                          </a:rPr>
                          <m:t>𝑖</m:t>
                        </m:r>
                      </m:sub>
                    </m:sSub>
                  </m:oMath>
                </a14:m>
                <a:r>
                  <a:rPr lang="zh-CN" altLang="en-US" sz="2800" dirty="0" smtClean="0"/>
                  <a:t>为</a:t>
                </a:r>
                <a14:m>
                  <m:oMath xmlns:m="http://schemas.openxmlformats.org/officeDocument/2006/math">
                    <m:sSub>
                      <m:sSubPr>
                        <m:ctrlPr>
                          <a:rPr lang="en-US" altLang="zh-CN" sz="2800" i="1">
                            <a:latin typeface="Cambria Math" panose="02040503050406030204" pitchFamily="18" charset="0"/>
                            <a:sym typeface="Symbol" pitchFamily="18" charset="2"/>
                          </a:rPr>
                        </m:ctrlPr>
                      </m:sSubPr>
                      <m:e>
                        <m:r>
                          <a:rPr lang="en-US" altLang="zh-CN" sz="2800" i="1">
                            <a:latin typeface="Cambria Math" panose="02040503050406030204" pitchFamily="18" charset="0"/>
                            <a:sym typeface="Symbol" pitchFamily="18" charset="2"/>
                          </a:rPr>
                          <m:t>𝐹</m:t>
                        </m:r>
                      </m:e>
                      <m:sub>
                        <m:r>
                          <a:rPr lang="en-US" altLang="zh-CN" sz="2800" b="0" i="1" smtClean="0">
                            <a:latin typeface="Cambria Math" panose="02040503050406030204" pitchFamily="18" charset="0"/>
                            <a:sym typeface="Symbol" pitchFamily="18" charset="2"/>
                          </a:rPr>
                          <m:t>𝑚𝑖𝑛</m:t>
                        </m:r>
                      </m:sub>
                    </m:sSub>
                  </m:oMath>
                </a14:m>
                <a:r>
                  <a:rPr lang="zh-CN" altLang="en-US" sz="2800" dirty="0" smtClean="0"/>
                  <a:t>在</a:t>
                </a:r>
                <a14:m>
                  <m:oMath xmlns:m="http://schemas.openxmlformats.org/officeDocument/2006/math">
                    <m:sSub>
                      <m:sSubPr>
                        <m:ctrlPr>
                          <a:rPr lang="en-US" altLang="zh-CN" sz="2800" i="1">
                            <a:latin typeface="Cambria Math" panose="02040503050406030204" pitchFamily="18" charset="0"/>
                            <a:sym typeface="Symbol" pitchFamily="18" charset="2"/>
                          </a:rPr>
                        </m:ctrlPr>
                      </m:sSubPr>
                      <m:e>
                        <m:r>
                          <a:rPr lang="en-US" altLang="zh-CN" sz="2800" i="1">
                            <a:latin typeface="Cambria Math" panose="02040503050406030204" pitchFamily="18" charset="0"/>
                            <a:sym typeface="Symbol" pitchFamily="18" charset="2"/>
                          </a:rPr>
                          <m:t>𝑈</m:t>
                        </m:r>
                      </m:e>
                      <m:sub>
                        <m:r>
                          <a:rPr lang="en-US" altLang="zh-CN" sz="2800" i="1">
                            <a:latin typeface="Cambria Math" panose="02040503050406030204" pitchFamily="18" charset="0"/>
                            <a:sym typeface="Symbol" pitchFamily="18" charset="2"/>
                          </a:rPr>
                          <m:t>𝑖</m:t>
                        </m:r>
                      </m:sub>
                    </m:sSub>
                  </m:oMath>
                </a14:m>
                <a:r>
                  <a:rPr lang="zh-CN" altLang="en-US" sz="2800" dirty="0" smtClean="0"/>
                  <a:t>上的投影，则</a:t>
                </a:r>
                <a14:m>
                  <m:oMath xmlns:m="http://schemas.openxmlformats.org/officeDocument/2006/math">
                    <m:r>
                      <a:rPr lang="zh-CN" altLang="en-US" sz="2800" i="1">
                        <a:latin typeface="Cambria Math" panose="02040503050406030204" pitchFamily="18" charset="0"/>
                        <a:sym typeface="Symbol" pitchFamily="18" charset="2"/>
                      </a:rPr>
                      <m:t>𝜌</m:t>
                    </m:r>
                    <m:r>
                      <a:rPr lang="en-US" altLang="zh-CN" sz="2800" i="1">
                        <a:latin typeface="Cambria Math" panose="02040503050406030204" pitchFamily="18" charset="0"/>
                        <a:sym typeface="Symbol" pitchFamily="18" charset="2"/>
                      </a:rPr>
                      <m:t>={</m:t>
                    </m:r>
                    <m:sSub>
                      <m:sSubPr>
                        <m:ctrlPr>
                          <a:rPr lang="en-US" altLang="zh-CN" sz="2800" i="1">
                            <a:latin typeface="Cambria Math" panose="02040503050406030204" pitchFamily="18" charset="0"/>
                            <a:sym typeface="Symbol" pitchFamily="18" charset="2"/>
                          </a:rPr>
                        </m:ctrlPr>
                      </m:sSubPr>
                      <m:e>
                        <m:r>
                          <a:rPr lang="en-US" altLang="zh-CN" sz="2800" i="1">
                            <a:latin typeface="Cambria Math" panose="02040503050406030204" pitchFamily="18" charset="0"/>
                            <a:sym typeface="Symbol" pitchFamily="18" charset="2"/>
                          </a:rPr>
                          <m:t>𝑅</m:t>
                        </m:r>
                      </m:e>
                      <m:sub>
                        <m:r>
                          <a:rPr lang="en-US" altLang="zh-CN" sz="2800" i="1">
                            <a:latin typeface="Cambria Math" panose="02040503050406030204" pitchFamily="18" charset="0"/>
                            <a:sym typeface="Symbol" pitchFamily="18" charset="2"/>
                          </a:rPr>
                          <m:t>1</m:t>
                        </m:r>
                      </m:sub>
                    </m:sSub>
                    <m:d>
                      <m:dPr>
                        <m:ctrlPr>
                          <a:rPr lang="en-US" altLang="zh-CN" sz="2800" i="1">
                            <a:latin typeface="Cambria Math" panose="02040503050406030204" pitchFamily="18" charset="0"/>
                            <a:sym typeface="Symbol" pitchFamily="18" charset="2"/>
                          </a:rPr>
                        </m:ctrlPr>
                      </m:dPr>
                      <m:e>
                        <m:sSub>
                          <m:sSubPr>
                            <m:ctrlPr>
                              <a:rPr lang="en-US" altLang="zh-CN" sz="2800" i="1">
                                <a:latin typeface="Cambria Math" panose="02040503050406030204" pitchFamily="18" charset="0"/>
                                <a:sym typeface="Symbol" pitchFamily="18" charset="2"/>
                              </a:rPr>
                            </m:ctrlPr>
                          </m:sSubPr>
                          <m:e>
                            <m:r>
                              <a:rPr lang="en-US" altLang="zh-CN" sz="2800" i="1">
                                <a:latin typeface="Cambria Math" panose="02040503050406030204" pitchFamily="18" charset="0"/>
                                <a:sym typeface="Symbol" pitchFamily="18" charset="2"/>
                              </a:rPr>
                              <m:t>𝑈</m:t>
                            </m:r>
                          </m:e>
                          <m:sub>
                            <m:r>
                              <a:rPr lang="en-US" altLang="zh-CN" sz="2800" i="1">
                                <a:latin typeface="Cambria Math" panose="02040503050406030204" pitchFamily="18" charset="0"/>
                                <a:sym typeface="Symbol" pitchFamily="18" charset="2"/>
                              </a:rPr>
                              <m:t>1</m:t>
                            </m:r>
                          </m:sub>
                        </m:sSub>
                        <m:r>
                          <a:rPr lang="en-US" altLang="zh-CN" sz="2800" i="1">
                            <a:latin typeface="Cambria Math" panose="02040503050406030204" pitchFamily="18" charset="0"/>
                            <a:sym typeface="Symbol" pitchFamily="18" charset="2"/>
                          </a:rPr>
                          <m:t>,</m:t>
                        </m:r>
                        <m:sSub>
                          <m:sSubPr>
                            <m:ctrlPr>
                              <a:rPr lang="en-US" altLang="zh-CN" sz="2800" i="1">
                                <a:latin typeface="Cambria Math" panose="02040503050406030204" pitchFamily="18" charset="0"/>
                                <a:sym typeface="Symbol" pitchFamily="18" charset="2"/>
                              </a:rPr>
                            </m:ctrlPr>
                          </m:sSubPr>
                          <m:e>
                            <m:r>
                              <a:rPr lang="en-US" altLang="zh-CN" sz="2800" i="1">
                                <a:latin typeface="Cambria Math" panose="02040503050406030204" pitchFamily="18" charset="0"/>
                                <a:sym typeface="Symbol" pitchFamily="18" charset="2"/>
                              </a:rPr>
                              <m:t>𝐹</m:t>
                            </m:r>
                          </m:e>
                          <m:sub>
                            <m:r>
                              <a:rPr lang="en-US" altLang="zh-CN" sz="2800" i="1">
                                <a:latin typeface="Cambria Math" panose="02040503050406030204" pitchFamily="18" charset="0"/>
                                <a:sym typeface="Symbol" pitchFamily="18" charset="2"/>
                              </a:rPr>
                              <m:t>1</m:t>
                            </m:r>
                          </m:sub>
                        </m:sSub>
                      </m:e>
                    </m:d>
                    <m:r>
                      <a:rPr lang="en-US" altLang="zh-CN" sz="2800" i="1">
                        <a:latin typeface="Cambria Math" panose="02040503050406030204" pitchFamily="18" charset="0"/>
                        <a:sym typeface="Symbol" pitchFamily="18" charset="2"/>
                      </a:rPr>
                      <m:t>,</m:t>
                    </m:r>
                    <m:sSub>
                      <m:sSubPr>
                        <m:ctrlPr>
                          <a:rPr lang="en-US" altLang="zh-CN" sz="2800" i="1">
                            <a:latin typeface="Cambria Math" panose="02040503050406030204" pitchFamily="18" charset="0"/>
                            <a:sym typeface="Symbol" pitchFamily="18" charset="2"/>
                          </a:rPr>
                        </m:ctrlPr>
                      </m:sSubPr>
                      <m:e>
                        <m:r>
                          <a:rPr lang="en-US" altLang="zh-CN" sz="2800" i="1">
                            <a:latin typeface="Cambria Math" panose="02040503050406030204" pitchFamily="18" charset="0"/>
                            <a:sym typeface="Symbol" pitchFamily="18" charset="2"/>
                          </a:rPr>
                          <m:t>𝑅</m:t>
                        </m:r>
                      </m:e>
                      <m:sub>
                        <m:r>
                          <a:rPr lang="en-US" altLang="zh-CN" sz="2800" i="1">
                            <a:latin typeface="Cambria Math" panose="02040503050406030204" pitchFamily="18" charset="0"/>
                            <a:sym typeface="Symbol" pitchFamily="18" charset="2"/>
                          </a:rPr>
                          <m:t>2</m:t>
                        </m:r>
                      </m:sub>
                    </m:sSub>
                    <m:d>
                      <m:dPr>
                        <m:ctrlPr>
                          <a:rPr lang="en-US" altLang="zh-CN" sz="2800" i="1">
                            <a:latin typeface="Cambria Math" panose="02040503050406030204" pitchFamily="18" charset="0"/>
                            <a:sym typeface="Symbol" pitchFamily="18" charset="2"/>
                          </a:rPr>
                        </m:ctrlPr>
                      </m:dPr>
                      <m:e>
                        <m:sSub>
                          <m:sSubPr>
                            <m:ctrlPr>
                              <a:rPr lang="en-US" altLang="zh-CN" sz="2800" i="1">
                                <a:latin typeface="Cambria Math" panose="02040503050406030204" pitchFamily="18" charset="0"/>
                                <a:sym typeface="Symbol" pitchFamily="18" charset="2"/>
                              </a:rPr>
                            </m:ctrlPr>
                          </m:sSubPr>
                          <m:e>
                            <m:r>
                              <a:rPr lang="en-US" altLang="zh-CN" sz="2800" i="1">
                                <a:latin typeface="Cambria Math" panose="02040503050406030204" pitchFamily="18" charset="0"/>
                                <a:sym typeface="Symbol" pitchFamily="18" charset="2"/>
                              </a:rPr>
                              <m:t>𝑈</m:t>
                            </m:r>
                          </m:e>
                          <m:sub>
                            <m:r>
                              <a:rPr lang="en-US" altLang="zh-CN" sz="2800" i="1">
                                <a:latin typeface="Cambria Math" panose="02040503050406030204" pitchFamily="18" charset="0"/>
                                <a:sym typeface="Symbol" pitchFamily="18" charset="2"/>
                              </a:rPr>
                              <m:t>2</m:t>
                            </m:r>
                          </m:sub>
                        </m:sSub>
                        <m:r>
                          <a:rPr lang="en-US" altLang="zh-CN" sz="2800" i="1">
                            <a:latin typeface="Cambria Math" panose="02040503050406030204" pitchFamily="18" charset="0"/>
                            <a:sym typeface="Symbol" pitchFamily="18" charset="2"/>
                          </a:rPr>
                          <m:t>,</m:t>
                        </m:r>
                        <m:sSub>
                          <m:sSubPr>
                            <m:ctrlPr>
                              <a:rPr lang="en-US" altLang="zh-CN" sz="2800" i="1">
                                <a:latin typeface="Cambria Math" panose="02040503050406030204" pitchFamily="18" charset="0"/>
                                <a:sym typeface="Symbol" pitchFamily="18" charset="2"/>
                              </a:rPr>
                            </m:ctrlPr>
                          </m:sSubPr>
                          <m:e>
                            <m:r>
                              <a:rPr lang="en-US" altLang="zh-CN" sz="2800" i="1">
                                <a:latin typeface="Cambria Math" panose="02040503050406030204" pitchFamily="18" charset="0"/>
                                <a:sym typeface="Symbol" pitchFamily="18" charset="2"/>
                              </a:rPr>
                              <m:t>𝐹</m:t>
                            </m:r>
                          </m:e>
                          <m:sub>
                            <m:r>
                              <a:rPr lang="en-US" altLang="zh-CN" sz="2800" i="1">
                                <a:latin typeface="Cambria Math" panose="02040503050406030204" pitchFamily="18" charset="0"/>
                                <a:sym typeface="Symbol" pitchFamily="18" charset="2"/>
                              </a:rPr>
                              <m:t>2</m:t>
                            </m:r>
                          </m:sub>
                        </m:sSub>
                      </m:e>
                    </m:d>
                    <m:r>
                      <a:rPr lang="en-US" altLang="zh-CN" sz="2800" i="1">
                        <a:latin typeface="Cambria Math" panose="02040503050406030204" pitchFamily="18" charset="0"/>
                        <a:sym typeface="Symbol" pitchFamily="18" charset="2"/>
                      </a:rPr>
                      <m:t>,…,</m:t>
                    </m:r>
                    <m:sSub>
                      <m:sSubPr>
                        <m:ctrlPr>
                          <a:rPr lang="en-US" altLang="zh-CN" sz="2800" i="1">
                            <a:latin typeface="Cambria Math" panose="02040503050406030204" pitchFamily="18" charset="0"/>
                            <a:sym typeface="Symbol" pitchFamily="18" charset="2"/>
                          </a:rPr>
                        </m:ctrlPr>
                      </m:sSubPr>
                      <m:e>
                        <m:r>
                          <a:rPr lang="en-US" altLang="zh-CN" sz="2800" i="1">
                            <a:latin typeface="Cambria Math" panose="02040503050406030204" pitchFamily="18" charset="0"/>
                            <a:sym typeface="Symbol" pitchFamily="18" charset="2"/>
                          </a:rPr>
                          <m:t>𝑅</m:t>
                        </m:r>
                      </m:e>
                      <m:sub>
                        <m:r>
                          <a:rPr lang="en-US" altLang="zh-CN" sz="2800" i="1">
                            <a:latin typeface="Cambria Math" panose="02040503050406030204" pitchFamily="18" charset="0"/>
                            <a:sym typeface="Symbol" pitchFamily="18" charset="2"/>
                          </a:rPr>
                          <m:t>𝑘</m:t>
                        </m:r>
                      </m:sub>
                    </m:sSub>
                    <m:d>
                      <m:dPr>
                        <m:ctrlPr>
                          <a:rPr lang="en-US" altLang="zh-CN" sz="2800" i="1">
                            <a:latin typeface="Cambria Math" panose="02040503050406030204" pitchFamily="18" charset="0"/>
                            <a:sym typeface="Symbol" pitchFamily="18" charset="2"/>
                          </a:rPr>
                        </m:ctrlPr>
                      </m:dPr>
                      <m:e>
                        <m:sSub>
                          <m:sSubPr>
                            <m:ctrlPr>
                              <a:rPr lang="en-US" altLang="zh-CN" sz="2800" i="1">
                                <a:latin typeface="Cambria Math" panose="02040503050406030204" pitchFamily="18" charset="0"/>
                                <a:sym typeface="Symbol" pitchFamily="18" charset="2"/>
                              </a:rPr>
                            </m:ctrlPr>
                          </m:sSubPr>
                          <m:e>
                            <m:r>
                              <a:rPr lang="en-US" altLang="zh-CN" sz="2800" i="1">
                                <a:latin typeface="Cambria Math" panose="02040503050406030204" pitchFamily="18" charset="0"/>
                                <a:sym typeface="Symbol" pitchFamily="18" charset="2"/>
                              </a:rPr>
                              <m:t>𝑈</m:t>
                            </m:r>
                          </m:e>
                          <m:sub>
                            <m:r>
                              <a:rPr lang="en-US" altLang="zh-CN" sz="2800" i="1">
                                <a:latin typeface="Cambria Math" panose="02040503050406030204" pitchFamily="18" charset="0"/>
                                <a:sym typeface="Symbol" pitchFamily="18" charset="2"/>
                              </a:rPr>
                              <m:t>𝑘</m:t>
                            </m:r>
                          </m:sub>
                        </m:sSub>
                        <m:r>
                          <a:rPr lang="en-US" altLang="zh-CN" sz="2800" i="1">
                            <a:latin typeface="Cambria Math" panose="02040503050406030204" pitchFamily="18" charset="0"/>
                            <a:sym typeface="Symbol" pitchFamily="18" charset="2"/>
                          </a:rPr>
                          <m:t>,</m:t>
                        </m:r>
                        <m:sSub>
                          <m:sSubPr>
                            <m:ctrlPr>
                              <a:rPr lang="en-US" altLang="zh-CN" sz="2800" i="1">
                                <a:latin typeface="Cambria Math" panose="02040503050406030204" pitchFamily="18" charset="0"/>
                                <a:sym typeface="Symbol" pitchFamily="18" charset="2"/>
                              </a:rPr>
                            </m:ctrlPr>
                          </m:sSubPr>
                          <m:e>
                            <m:r>
                              <a:rPr lang="en-US" altLang="zh-CN" sz="2800" i="1">
                                <a:latin typeface="Cambria Math" panose="02040503050406030204" pitchFamily="18" charset="0"/>
                                <a:sym typeface="Symbol" pitchFamily="18" charset="2"/>
                              </a:rPr>
                              <m:t>𝐹</m:t>
                            </m:r>
                          </m:e>
                          <m:sub>
                            <m:r>
                              <a:rPr lang="en-US" altLang="zh-CN" sz="2800" i="1">
                                <a:latin typeface="Cambria Math" panose="02040503050406030204" pitchFamily="18" charset="0"/>
                                <a:sym typeface="Symbol" pitchFamily="18" charset="2"/>
                              </a:rPr>
                              <m:t>𝑘</m:t>
                            </m:r>
                          </m:sub>
                        </m:sSub>
                      </m:e>
                    </m:d>
                    <m:r>
                      <a:rPr lang="en-US" altLang="zh-CN" sz="2800" i="1">
                        <a:latin typeface="Cambria Math" panose="02040503050406030204" pitchFamily="18" charset="0"/>
                        <a:sym typeface="Symbol" pitchFamily="18" charset="2"/>
                      </a:rPr>
                      <m:t>}</m:t>
                    </m:r>
                  </m:oMath>
                </a14:m>
                <a:r>
                  <a:rPr lang="zh-CN" altLang="en-US" sz="2800" dirty="0" smtClean="0"/>
                  <a:t>是</a:t>
                </a:r>
                <a14:m>
                  <m:oMath xmlns:m="http://schemas.openxmlformats.org/officeDocument/2006/math">
                    <m:r>
                      <a:rPr lang="en-US" altLang="zh-CN" sz="2800" b="0" i="1" smtClean="0">
                        <a:latin typeface="Cambria Math" panose="02040503050406030204" pitchFamily="18" charset="0"/>
                        <a:sym typeface="Symbol" pitchFamily="18" charset="2"/>
                      </a:rPr>
                      <m:t>𝑅</m:t>
                    </m:r>
                    <m:r>
                      <a:rPr lang="en-US" altLang="zh-CN" sz="2800" b="0" i="1" smtClean="0">
                        <a:latin typeface="Cambria Math" panose="02040503050406030204" pitchFamily="18" charset="0"/>
                        <a:sym typeface="Symbol" pitchFamily="18" charset="2"/>
                      </a:rPr>
                      <m:t>(</m:t>
                    </m:r>
                    <m:r>
                      <a:rPr lang="en-US" altLang="zh-CN" sz="2800" b="0" i="1" smtClean="0">
                        <a:latin typeface="Cambria Math" panose="02040503050406030204" pitchFamily="18" charset="0"/>
                        <a:sym typeface="Symbol" pitchFamily="18" charset="2"/>
                      </a:rPr>
                      <m:t>𝑈</m:t>
                    </m:r>
                    <m:r>
                      <a:rPr lang="en-US" altLang="zh-CN" sz="2800" b="0" i="1" smtClean="0">
                        <a:latin typeface="Cambria Math" panose="02040503050406030204" pitchFamily="18" charset="0"/>
                        <a:sym typeface="Symbol" pitchFamily="18" charset="2"/>
                      </a:rPr>
                      <m:t>,</m:t>
                    </m:r>
                    <m:r>
                      <a:rPr lang="en-US" altLang="zh-CN" sz="2800" b="0" i="1" smtClean="0">
                        <a:latin typeface="Cambria Math" panose="02040503050406030204" pitchFamily="18" charset="0"/>
                        <a:sym typeface="Symbol" pitchFamily="18" charset="2"/>
                      </a:rPr>
                      <m:t>𝐹</m:t>
                    </m:r>
                    <m:r>
                      <a:rPr lang="en-US" altLang="zh-CN" sz="2800" b="0" i="1" smtClean="0">
                        <a:latin typeface="Cambria Math" panose="02040503050406030204" pitchFamily="18" charset="0"/>
                        <a:sym typeface="Symbol" pitchFamily="18" charset="2"/>
                      </a:rPr>
                      <m:t>)</m:t>
                    </m:r>
                  </m:oMath>
                </a14:m>
                <a:r>
                  <a:rPr lang="zh-CN" altLang="en-US" sz="2800" dirty="0" smtClean="0"/>
                  <a:t>的一个保持函数依赖的分解，并且每个</a:t>
                </a:r>
                <a14:m>
                  <m:oMath xmlns:m="http://schemas.openxmlformats.org/officeDocument/2006/math">
                    <m:sSub>
                      <m:sSubPr>
                        <m:ctrlPr>
                          <a:rPr lang="en-US" altLang="zh-CN" sz="2800" i="1">
                            <a:latin typeface="Cambria Math" panose="02040503050406030204" pitchFamily="18" charset="0"/>
                            <a:sym typeface="Symbol" pitchFamily="18" charset="2"/>
                          </a:rPr>
                        </m:ctrlPr>
                      </m:sSubPr>
                      <m:e>
                        <m:r>
                          <a:rPr lang="en-US" altLang="zh-CN" sz="2800" i="1">
                            <a:latin typeface="Cambria Math" panose="02040503050406030204" pitchFamily="18" charset="0"/>
                            <a:sym typeface="Symbol" pitchFamily="18" charset="2"/>
                          </a:rPr>
                          <m:t>𝑅</m:t>
                        </m:r>
                      </m:e>
                      <m:sub>
                        <m:r>
                          <a:rPr lang="en-US" altLang="zh-CN" sz="2800" b="0" i="1" smtClean="0">
                            <a:latin typeface="Cambria Math" panose="02040503050406030204" pitchFamily="18" charset="0"/>
                            <a:sym typeface="Symbol" pitchFamily="18" charset="2"/>
                          </a:rPr>
                          <m:t>𝑖</m:t>
                        </m:r>
                      </m:sub>
                    </m:sSub>
                    <m:d>
                      <m:dPr>
                        <m:ctrlPr>
                          <a:rPr lang="en-US" altLang="zh-CN" sz="2800" i="1">
                            <a:latin typeface="Cambria Math" panose="02040503050406030204" pitchFamily="18" charset="0"/>
                            <a:sym typeface="Symbol" pitchFamily="18" charset="2"/>
                          </a:rPr>
                        </m:ctrlPr>
                      </m:dPr>
                      <m:e>
                        <m:sSub>
                          <m:sSubPr>
                            <m:ctrlPr>
                              <a:rPr lang="en-US" altLang="zh-CN" sz="2800" i="1">
                                <a:latin typeface="Cambria Math" panose="02040503050406030204" pitchFamily="18" charset="0"/>
                                <a:sym typeface="Symbol" pitchFamily="18" charset="2"/>
                              </a:rPr>
                            </m:ctrlPr>
                          </m:sSubPr>
                          <m:e>
                            <m:r>
                              <a:rPr lang="en-US" altLang="zh-CN" sz="2800" i="1">
                                <a:latin typeface="Cambria Math" panose="02040503050406030204" pitchFamily="18" charset="0"/>
                                <a:sym typeface="Symbol" pitchFamily="18" charset="2"/>
                              </a:rPr>
                              <m:t>𝑈</m:t>
                            </m:r>
                          </m:e>
                          <m:sub>
                            <m:r>
                              <a:rPr lang="en-US" altLang="zh-CN" sz="2800" b="0" i="1" smtClean="0">
                                <a:latin typeface="Cambria Math" panose="02040503050406030204" pitchFamily="18" charset="0"/>
                                <a:sym typeface="Symbol" pitchFamily="18" charset="2"/>
                              </a:rPr>
                              <m:t>𝑖</m:t>
                            </m:r>
                          </m:sub>
                        </m:sSub>
                        <m:r>
                          <a:rPr lang="en-US" altLang="zh-CN" sz="2800" i="1">
                            <a:latin typeface="Cambria Math" panose="02040503050406030204" pitchFamily="18" charset="0"/>
                            <a:sym typeface="Symbol" pitchFamily="18" charset="2"/>
                          </a:rPr>
                          <m:t>,</m:t>
                        </m:r>
                        <m:sSub>
                          <m:sSubPr>
                            <m:ctrlPr>
                              <a:rPr lang="en-US" altLang="zh-CN" sz="2800" i="1">
                                <a:latin typeface="Cambria Math" panose="02040503050406030204" pitchFamily="18" charset="0"/>
                                <a:sym typeface="Symbol" pitchFamily="18" charset="2"/>
                              </a:rPr>
                            </m:ctrlPr>
                          </m:sSubPr>
                          <m:e>
                            <m:r>
                              <a:rPr lang="en-US" altLang="zh-CN" sz="2800" i="1">
                                <a:latin typeface="Cambria Math" panose="02040503050406030204" pitchFamily="18" charset="0"/>
                                <a:sym typeface="Symbol" pitchFamily="18" charset="2"/>
                              </a:rPr>
                              <m:t>𝐹</m:t>
                            </m:r>
                          </m:e>
                          <m:sub>
                            <m:r>
                              <a:rPr lang="en-US" altLang="zh-CN" sz="2800" b="0" i="1" smtClean="0">
                                <a:latin typeface="Cambria Math" panose="02040503050406030204" pitchFamily="18" charset="0"/>
                                <a:sym typeface="Symbol" pitchFamily="18" charset="2"/>
                              </a:rPr>
                              <m:t>𝑖</m:t>
                            </m:r>
                          </m:sub>
                        </m:sSub>
                      </m:e>
                    </m:d>
                    <m:r>
                      <a:rPr lang="en-US" altLang="zh-CN" sz="2800" i="1" smtClean="0">
                        <a:latin typeface="Cambria Math" panose="02040503050406030204" pitchFamily="18" charset="0"/>
                        <a:ea typeface="Cambria Math" panose="02040503050406030204" pitchFamily="18" charset="0"/>
                        <a:sym typeface="Symbol" pitchFamily="18" charset="2"/>
                      </a:rPr>
                      <m:t>∈</m:t>
                    </m:r>
                    <m:r>
                      <a:rPr lang="en-US" altLang="zh-CN" sz="2800" b="0" i="1" smtClean="0">
                        <a:latin typeface="Cambria Math" panose="02040503050406030204" pitchFamily="18" charset="0"/>
                        <a:ea typeface="Cambria Math" panose="02040503050406030204" pitchFamily="18" charset="0"/>
                        <a:sym typeface="Symbol" pitchFamily="18" charset="2"/>
                      </a:rPr>
                      <m:t>3</m:t>
                    </m:r>
                    <m:r>
                      <a:rPr lang="en-US" altLang="zh-CN" sz="2800" b="0" i="1" smtClean="0">
                        <a:latin typeface="Cambria Math" panose="02040503050406030204" pitchFamily="18" charset="0"/>
                        <a:ea typeface="Cambria Math" panose="02040503050406030204" pitchFamily="18" charset="0"/>
                        <a:sym typeface="Symbol" pitchFamily="18" charset="2"/>
                      </a:rPr>
                      <m:t>𝑁𝐹</m:t>
                    </m:r>
                  </m:oMath>
                </a14:m>
                <a:endParaRPr lang="zh-CN" altLang="en-US" sz="2800" dirty="0" smtClean="0">
                  <a:sym typeface="Symbol" pitchFamily="18" charset="2"/>
                </a:endParaRPr>
              </a:p>
            </p:txBody>
          </p:sp>
        </mc:Choice>
        <mc:Fallback xmlns="">
          <p:sp>
            <p:nvSpPr>
              <p:cNvPr id="148483" name="Rectangle 3"/>
              <p:cNvSpPr>
                <a:spLocks noGrp="1" noRot="1" noChangeAspect="1" noMove="1" noResize="1" noEditPoints="1" noAdjustHandles="1" noChangeArrowheads="1" noChangeShapeType="1" noTextEdit="1"/>
              </p:cNvSpPr>
              <p:nvPr>
                <p:ph type="body" idx="1"/>
              </p:nvPr>
            </p:nvSpPr>
            <p:spPr>
              <a:blipFill>
                <a:blip r:embed="rId3"/>
                <a:stretch>
                  <a:fillRect t="-977" r="-5886"/>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pPr eaLnBrk="1" hangingPunct="1">
              <a:defRPr/>
            </a:pPr>
            <a:r>
              <a:rPr lang="zh-CN" altLang="en-US" dirty="0" smtClean="0"/>
              <a:t>达到3</a:t>
            </a:r>
            <a:r>
              <a:rPr lang="en-US" altLang="zh-CN" dirty="0" smtClean="0"/>
              <a:t>NF</a:t>
            </a:r>
            <a:r>
              <a:rPr lang="zh-CN" altLang="en-US" dirty="0" smtClean="0"/>
              <a:t>保持函数依赖的分解</a:t>
            </a:r>
          </a:p>
        </p:txBody>
      </p:sp>
      <p:sp>
        <p:nvSpPr>
          <p:cNvPr id="150531" name="Rectangle 3"/>
          <p:cNvSpPr>
            <a:spLocks noGrp="1" noChangeArrowheads="1"/>
          </p:cNvSpPr>
          <p:nvPr>
            <p:ph type="body" idx="1"/>
          </p:nvPr>
        </p:nvSpPr>
        <p:spPr/>
        <p:txBody>
          <a:bodyPr/>
          <a:lstStyle/>
          <a:p>
            <a:pPr eaLnBrk="1" hangingPunct="1">
              <a:buFont typeface="Wingdings" pitchFamily="2" charset="2"/>
              <a:buNone/>
            </a:pPr>
            <a:r>
              <a:rPr lang="zh-CN" altLang="en-US" dirty="0" smtClean="0"/>
              <a:t>	</a:t>
            </a:r>
            <a:r>
              <a:rPr lang="en-US" altLang="zh-CN" dirty="0" smtClean="0"/>
              <a:t>U={A，B，C，D，E}</a:t>
            </a:r>
          </a:p>
          <a:p>
            <a:pPr eaLnBrk="1" hangingPunct="1">
              <a:lnSpc>
                <a:spcPct val="110000"/>
              </a:lnSpc>
              <a:spcBef>
                <a:spcPct val="25000"/>
              </a:spcBef>
              <a:buFont typeface="Wingdings" pitchFamily="2" charset="2"/>
              <a:buNone/>
            </a:pPr>
            <a:r>
              <a:rPr lang="en-US" altLang="zh-CN" dirty="0" smtClean="0"/>
              <a:t>	F={A</a:t>
            </a:r>
            <a:r>
              <a:rPr lang="en-US" altLang="zh-CN" dirty="0" smtClean="0">
                <a:sym typeface="Symbol" pitchFamily="18" charset="2"/>
              </a:rPr>
              <a:t></a:t>
            </a:r>
            <a:r>
              <a:rPr lang="en-US" altLang="zh-CN" dirty="0" smtClean="0"/>
              <a:t>B，B</a:t>
            </a:r>
            <a:r>
              <a:rPr lang="en-US" altLang="zh-CN" dirty="0" smtClean="0">
                <a:sym typeface="Symbol" pitchFamily="18" charset="2"/>
              </a:rPr>
              <a:t></a:t>
            </a:r>
            <a:r>
              <a:rPr lang="en-US" altLang="zh-CN" dirty="0" smtClean="0"/>
              <a:t>C，AD</a:t>
            </a:r>
            <a:r>
              <a:rPr lang="en-US" altLang="zh-CN" dirty="0" smtClean="0">
                <a:sym typeface="Symbol" pitchFamily="18" charset="2"/>
              </a:rPr>
              <a:t></a:t>
            </a:r>
            <a:r>
              <a:rPr lang="en-US" altLang="zh-CN" dirty="0" smtClean="0"/>
              <a:t>E}</a:t>
            </a:r>
          </a:p>
          <a:p>
            <a:pPr eaLnBrk="1" hangingPunct="1">
              <a:lnSpc>
                <a:spcPct val="110000"/>
              </a:lnSpc>
              <a:spcBef>
                <a:spcPct val="25000"/>
              </a:spcBef>
              <a:buFont typeface="Wingdings" pitchFamily="2" charset="2"/>
              <a:buNone/>
            </a:pPr>
            <a:r>
              <a:rPr lang="en-US" altLang="zh-CN" dirty="0" smtClean="0"/>
              <a:t>	</a:t>
            </a:r>
            <a:r>
              <a:rPr lang="zh-CN" altLang="en-US" dirty="0" smtClean="0"/>
              <a:t>分组</a:t>
            </a:r>
          </a:p>
          <a:p>
            <a:pPr eaLnBrk="1" hangingPunct="1">
              <a:lnSpc>
                <a:spcPct val="110000"/>
              </a:lnSpc>
              <a:spcBef>
                <a:spcPct val="25000"/>
              </a:spcBef>
              <a:buFont typeface="Wingdings" pitchFamily="2" charset="2"/>
              <a:buNone/>
            </a:pPr>
            <a:r>
              <a:rPr lang="zh-CN" altLang="en-US" dirty="0" smtClean="0"/>
              <a:t>		{ (</a:t>
            </a:r>
            <a:r>
              <a:rPr lang="en-US" altLang="zh-CN" dirty="0" smtClean="0"/>
              <a:t>AB)，A</a:t>
            </a:r>
            <a:r>
              <a:rPr lang="en-US" altLang="zh-CN" dirty="0" smtClean="0">
                <a:sym typeface="Symbol" pitchFamily="18" charset="2"/>
              </a:rPr>
              <a:t></a:t>
            </a:r>
            <a:r>
              <a:rPr lang="en-US" altLang="zh-CN" dirty="0" smtClean="0"/>
              <a:t>B }</a:t>
            </a:r>
          </a:p>
          <a:p>
            <a:pPr eaLnBrk="1" hangingPunct="1">
              <a:lnSpc>
                <a:spcPct val="110000"/>
              </a:lnSpc>
              <a:spcBef>
                <a:spcPct val="25000"/>
              </a:spcBef>
              <a:buFont typeface="Wingdings" pitchFamily="2" charset="2"/>
              <a:buNone/>
            </a:pPr>
            <a:r>
              <a:rPr lang="en-US" altLang="zh-CN" dirty="0" smtClean="0"/>
              <a:t>		{ (BC)，B</a:t>
            </a:r>
            <a:r>
              <a:rPr lang="en-US" altLang="zh-CN" dirty="0" smtClean="0">
                <a:sym typeface="Symbol" pitchFamily="18" charset="2"/>
              </a:rPr>
              <a:t>C </a:t>
            </a:r>
            <a:r>
              <a:rPr lang="en-US" altLang="zh-CN" dirty="0" smtClean="0"/>
              <a:t>}</a:t>
            </a:r>
          </a:p>
          <a:p>
            <a:pPr eaLnBrk="1" hangingPunct="1">
              <a:lnSpc>
                <a:spcPct val="110000"/>
              </a:lnSpc>
              <a:spcBef>
                <a:spcPct val="25000"/>
              </a:spcBef>
              <a:buFont typeface="Wingdings" pitchFamily="2" charset="2"/>
              <a:buNone/>
            </a:pPr>
            <a:r>
              <a:rPr lang="en-US" altLang="zh-CN" dirty="0" smtClean="0"/>
              <a:t>		{ (ADE)， AD</a:t>
            </a:r>
            <a:r>
              <a:rPr lang="en-US" altLang="zh-CN" dirty="0" smtClean="0">
                <a:sym typeface="Symbol" pitchFamily="18" charset="2"/>
              </a:rPr>
              <a:t></a:t>
            </a:r>
            <a:r>
              <a:rPr lang="en-US" altLang="zh-CN" dirty="0" smtClean="0"/>
              <a:t>E }</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defRPr/>
            </a:pPr>
            <a:r>
              <a:rPr lang="zh-CN" altLang="en-US" sz="3600" dirty="0" smtClean="0"/>
              <a:t>同时保持函数依赖和无损连接的分解</a:t>
            </a:r>
          </a:p>
        </p:txBody>
      </p:sp>
      <p:sp>
        <p:nvSpPr>
          <p:cNvPr id="151555" name="Rectangle 3"/>
          <p:cNvSpPr>
            <a:spLocks noGrp="1" noChangeArrowheads="1"/>
          </p:cNvSpPr>
          <p:nvPr>
            <p:ph type="body" idx="1"/>
          </p:nvPr>
        </p:nvSpPr>
        <p:spPr>
          <a:xfrm>
            <a:off x="188913" y="980728"/>
            <a:ext cx="8802687" cy="3810000"/>
          </a:xfrm>
        </p:spPr>
        <p:txBody>
          <a:bodyPr/>
          <a:lstStyle/>
          <a:p>
            <a:pPr marL="0" indent="0" algn="ctr" eaLnBrk="1" hangingPunct="1">
              <a:buNone/>
            </a:pPr>
            <a:r>
              <a:rPr lang="en-US" altLang="zh-CN" dirty="0" smtClean="0"/>
              <a:t>R(ABC；A</a:t>
            </a:r>
            <a:r>
              <a:rPr lang="en-US" altLang="zh-CN" dirty="0" smtClean="0">
                <a:sym typeface="Symbol" pitchFamily="18" charset="2"/>
              </a:rPr>
              <a:t></a:t>
            </a:r>
            <a:r>
              <a:rPr lang="en-US" altLang="zh-CN" dirty="0" smtClean="0"/>
              <a:t>C, B</a:t>
            </a:r>
            <a:r>
              <a:rPr lang="en-US" altLang="zh-CN" dirty="0" smtClean="0">
                <a:sym typeface="Symbol" pitchFamily="18" charset="2"/>
              </a:rPr>
              <a:t></a:t>
            </a:r>
            <a:r>
              <a:rPr lang="en-US" altLang="zh-CN" dirty="0" smtClean="0"/>
              <a:t>C)</a:t>
            </a:r>
          </a:p>
          <a:p>
            <a:pPr eaLnBrk="1" hangingPunct="1">
              <a:buFont typeface="Wingdings" pitchFamily="2" charset="2"/>
              <a:buNone/>
            </a:pPr>
            <a:r>
              <a:rPr lang="en-US" altLang="zh-CN" dirty="0" smtClean="0"/>
              <a:t>	⒈</a:t>
            </a:r>
            <a:r>
              <a:rPr lang="zh-CN" altLang="en-US" dirty="0" smtClean="0"/>
              <a:t>按保持无损连接分解</a:t>
            </a:r>
          </a:p>
          <a:p>
            <a:pPr lvl="1" eaLnBrk="1" hangingPunct="1">
              <a:buFont typeface="Wingdings" pitchFamily="2" charset="2"/>
              <a:buNone/>
            </a:pPr>
            <a:r>
              <a:rPr lang="zh-CN" altLang="en-US" dirty="0" smtClean="0"/>
              <a:t>		码为</a:t>
            </a:r>
            <a:r>
              <a:rPr lang="en-US" altLang="zh-CN" dirty="0" smtClean="0">
                <a:solidFill>
                  <a:srgbClr val="FF0000"/>
                </a:solidFill>
              </a:rPr>
              <a:t>AB</a:t>
            </a:r>
            <a:r>
              <a:rPr lang="en-US" altLang="zh-CN" dirty="0" smtClean="0"/>
              <a:t>，</a:t>
            </a:r>
            <a:r>
              <a:rPr lang="zh-CN" altLang="en-US" dirty="0" smtClean="0"/>
              <a:t>分解为{</a:t>
            </a:r>
            <a:r>
              <a:rPr lang="en-US" altLang="zh-CN" dirty="0" smtClean="0"/>
              <a:t>AC；A</a:t>
            </a:r>
            <a:r>
              <a:rPr lang="en-US" altLang="zh-CN" dirty="0" smtClean="0">
                <a:sym typeface="Symbol" pitchFamily="18" charset="2"/>
              </a:rPr>
              <a:t></a:t>
            </a:r>
            <a:r>
              <a:rPr lang="en-US" altLang="zh-CN" dirty="0" smtClean="0"/>
              <a:t>C}，{AB}</a:t>
            </a:r>
          </a:p>
          <a:p>
            <a:pPr lvl="1" eaLnBrk="1" hangingPunct="1">
              <a:buFont typeface="Wingdings" pitchFamily="2" charset="2"/>
              <a:buNone/>
            </a:pPr>
            <a:r>
              <a:rPr lang="en-US" altLang="zh-CN" dirty="0" smtClean="0"/>
              <a:t>		</a:t>
            </a:r>
            <a:r>
              <a:rPr lang="zh-CN" altLang="en-US" dirty="0" smtClean="0"/>
              <a:t>丢失了函数依赖</a:t>
            </a:r>
            <a:r>
              <a:rPr lang="en-US" altLang="zh-CN" dirty="0" smtClean="0"/>
              <a:t>B</a:t>
            </a:r>
            <a:r>
              <a:rPr lang="en-US" altLang="zh-CN" dirty="0" smtClean="0">
                <a:sym typeface="Symbol" pitchFamily="18" charset="2"/>
              </a:rPr>
              <a:t></a:t>
            </a:r>
            <a:r>
              <a:rPr lang="en-US" altLang="zh-CN" dirty="0" smtClean="0"/>
              <a:t>C</a:t>
            </a:r>
          </a:p>
          <a:p>
            <a:pPr eaLnBrk="1" hangingPunct="1">
              <a:buFont typeface="Wingdings" pitchFamily="2" charset="2"/>
              <a:buNone/>
            </a:pPr>
            <a:r>
              <a:rPr lang="en-US" altLang="zh-CN" dirty="0" smtClean="0"/>
              <a:t>	⒉</a:t>
            </a:r>
            <a:r>
              <a:rPr lang="zh-CN" altLang="en-US" dirty="0" smtClean="0"/>
              <a:t>按保持函数依赖分解</a:t>
            </a:r>
          </a:p>
          <a:p>
            <a:pPr lvl="1" eaLnBrk="1" hangingPunct="1">
              <a:buFont typeface="Wingdings" pitchFamily="2" charset="2"/>
              <a:buNone/>
            </a:pPr>
            <a:r>
              <a:rPr lang="zh-CN" altLang="en-US" dirty="0" smtClean="0"/>
              <a:t>		进行分组，{</a:t>
            </a:r>
            <a:r>
              <a:rPr lang="en-US" altLang="zh-CN" dirty="0" smtClean="0"/>
              <a:t>AC；A</a:t>
            </a:r>
            <a:r>
              <a:rPr lang="en-US" altLang="zh-CN" dirty="0" smtClean="0">
                <a:sym typeface="Symbol" pitchFamily="18" charset="2"/>
              </a:rPr>
              <a:t></a:t>
            </a:r>
            <a:r>
              <a:rPr lang="en-US" altLang="zh-CN" dirty="0" smtClean="0"/>
              <a:t>C}，{BC；B</a:t>
            </a:r>
            <a:r>
              <a:rPr lang="en-US" altLang="zh-CN" dirty="0" smtClean="0">
                <a:sym typeface="Symbol" pitchFamily="18" charset="2"/>
              </a:rPr>
              <a:t></a:t>
            </a:r>
            <a:r>
              <a:rPr lang="en-US" altLang="zh-CN" dirty="0" smtClean="0"/>
              <a:t>C}</a:t>
            </a:r>
          </a:p>
          <a:p>
            <a:pPr lvl="1" eaLnBrk="1" hangingPunct="1">
              <a:buFont typeface="Wingdings" pitchFamily="2" charset="2"/>
              <a:buNone/>
            </a:pPr>
            <a:r>
              <a:rPr lang="en-US" altLang="zh-CN" dirty="0" smtClean="0"/>
              <a:t>		</a:t>
            </a:r>
            <a:r>
              <a:rPr lang="zh-CN" altLang="en-US" dirty="0" smtClean="0"/>
              <a:t>分解是有损的</a:t>
            </a:r>
          </a:p>
        </p:txBody>
      </p:sp>
      <p:graphicFrame>
        <p:nvGraphicFramePr>
          <p:cNvPr id="146436" name="Group 4"/>
          <p:cNvGraphicFramePr>
            <a:graphicFrameLocks noGrp="1"/>
          </p:cNvGraphicFramePr>
          <p:nvPr/>
        </p:nvGraphicFramePr>
        <p:xfrm>
          <a:off x="762000" y="5029200"/>
          <a:ext cx="1828800" cy="164592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3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3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3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46458" name="Group 26"/>
          <p:cNvGraphicFramePr>
            <a:graphicFrameLocks noGrp="1"/>
          </p:cNvGraphicFramePr>
          <p:nvPr/>
        </p:nvGraphicFramePr>
        <p:xfrm>
          <a:off x="3200400" y="5105400"/>
          <a:ext cx="1219200" cy="118872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3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3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46472" name="Group 40"/>
          <p:cNvGraphicFramePr>
            <a:graphicFrameLocks noGrp="1"/>
          </p:cNvGraphicFramePr>
          <p:nvPr/>
        </p:nvGraphicFramePr>
        <p:xfrm>
          <a:off x="4876800" y="5105400"/>
          <a:ext cx="1219200" cy="118872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3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3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46486" name="Group 54"/>
          <p:cNvGraphicFramePr>
            <a:graphicFrameLocks noGrp="1"/>
          </p:cNvGraphicFramePr>
          <p:nvPr>
            <p:extLst>
              <p:ext uri="{D42A27DB-BD31-4B8C-83A1-F6EECF244321}">
                <p14:modId xmlns:p14="http://schemas.microsoft.com/office/powerpoint/2010/main" val="3638517858"/>
              </p:ext>
            </p:extLst>
          </p:nvPr>
        </p:nvGraphicFramePr>
        <p:xfrm>
          <a:off x="6705600" y="4648200"/>
          <a:ext cx="1828800" cy="204216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3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3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smtClean="0">
                          <a:ln>
                            <a:noFill/>
                          </a:ln>
                          <a:solidFill>
                            <a:srgbClr val="C00000"/>
                          </a:solidFill>
                          <a:effectLst>
                            <a:outerShdw blurRad="38100" dist="38100" dir="2700000" algn="tl">
                              <a:srgbClr val="C0C0C0"/>
                            </a:outerShdw>
                          </a:effectLst>
                          <a:latin typeface="Tahoma" pitchFamily="34" charset="0"/>
                          <a:ea typeface="隶书"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smtClean="0">
                          <a:ln>
                            <a:noFill/>
                          </a:ln>
                          <a:solidFill>
                            <a:srgbClr val="C00000"/>
                          </a:solidFill>
                          <a:effectLst>
                            <a:outerShdw blurRad="38100" dist="38100" dir="2700000" algn="tl">
                              <a:srgbClr val="C0C0C0"/>
                            </a:outerShdw>
                          </a:effectLst>
                          <a:latin typeface="Tahoma" pitchFamily="34" charset="0"/>
                          <a:ea typeface="隶书" pitchFamily="49"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smtClean="0">
                          <a:ln>
                            <a:noFill/>
                          </a:ln>
                          <a:solidFill>
                            <a:srgbClr val="C00000"/>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3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3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defRPr/>
            </a:pPr>
            <a:r>
              <a:rPr lang="zh-CN" altLang="en-US" sz="3600" dirty="0" smtClean="0">
                <a:solidFill>
                  <a:srgbClr val="333399"/>
                </a:solidFill>
              </a:rPr>
              <a:t>同时保持函数依赖和无损连接的分解算法</a:t>
            </a:r>
            <a:endParaRPr lang="zh-CN" altLang="en-US" dirty="0" smtClean="0"/>
          </a:p>
        </p:txBody>
      </p:sp>
      <mc:AlternateContent xmlns:mc="http://schemas.openxmlformats.org/markup-compatibility/2006" xmlns:a14="http://schemas.microsoft.com/office/drawing/2010/main">
        <mc:Choice Requires="a14">
          <p:sp>
            <p:nvSpPr>
              <p:cNvPr id="152579" name="Rectangle 3"/>
              <p:cNvSpPr>
                <a:spLocks noGrp="1" noChangeArrowheads="1"/>
              </p:cNvSpPr>
              <p:nvPr>
                <p:ph type="body" idx="1"/>
              </p:nvPr>
            </p:nvSpPr>
            <p:spPr/>
            <p:txBody>
              <a:bodyPr/>
              <a:lstStyle/>
              <a:p>
                <a:pPr lvl="1" eaLnBrk="1" hangingPunct="1">
                  <a:lnSpc>
                    <a:spcPct val="150000"/>
                  </a:lnSpc>
                  <a:spcBef>
                    <a:spcPct val="50000"/>
                  </a:spcBef>
                  <a:buNone/>
                </a:pPr>
                <a14:m>
                  <m:oMathPara xmlns:m="http://schemas.openxmlformats.org/officeDocument/2006/math">
                    <m:oMathParaPr>
                      <m:jc m:val="centerGroup"/>
                    </m:oMathParaPr>
                    <m:oMath xmlns:m="http://schemas.openxmlformats.org/officeDocument/2006/math">
                      <m:r>
                        <a:rPr lang="zh-CN" altLang="en-US" sz="3200" b="0" i="1" smtClean="0">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设</m:t>
                      </m:r>
                      <m:r>
                        <a:rPr lang="zh-CN" altLang="en-US"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𝜌</m:t>
                      </m:r>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m:t>
                      </m:r>
                      <m:d>
                        <m:dPr>
                          <m:begChr m:val="{"/>
                          <m:endChr m:val="}"/>
                          <m:ctrlP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ctrlPr>
                        </m:dPr>
                        <m:e>
                          <m:sSub>
                            <m:sSubPr>
                              <m:ctrlP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ctrlPr>
                            </m:sSubPr>
                            <m:e>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𝑅</m:t>
                              </m:r>
                            </m:e>
                            <m:sub>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1</m:t>
                              </m:r>
                            </m:sub>
                          </m:sSub>
                          <m:d>
                            <m:dPr>
                              <m:ctrlP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ctrlPr>
                            </m:dPr>
                            <m:e>
                              <m:sSub>
                                <m:sSubPr>
                                  <m:ctrlP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ctrlPr>
                                </m:sSubPr>
                                <m:e>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𝑈</m:t>
                                  </m:r>
                                </m:e>
                                <m:sub>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1</m:t>
                                  </m:r>
                                </m:sub>
                              </m:sSub>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m:t>
                              </m:r>
                              <m:sSub>
                                <m:sSubPr>
                                  <m:ctrlP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ctrlPr>
                                </m:sSubPr>
                                <m:e>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𝐹</m:t>
                                  </m:r>
                                </m:e>
                                <m:sub>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1</m:t>
                                  </m:r>
                                </m:sub>
                              </m:sSub>
                            </m:e>
                          </m:d>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m:t>
                          </m:r>
                          <m:sSub>
                            <m:sSubPr>
                              <m:ctrlP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ctrlPr>
                            </m:sSubPr>
                            <m:e>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𝑅</m:t>
                              </m:r>
                            </m:e>
                            <m:sub>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2</m:t>
                              </m:r>
                            </m:sub>
                          </m:sSub>
                          <m:d>
                            <m:dPr>
                              <m:ctrlP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ctrlPr>
                            </m:dPr>
                            <m:e>
                              <m:sSub>
                                <m:sSubPr>
                                  <m:ctrlP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ctrlPr>
                                </m:sSubPr>
                                <m:e>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𝑈</m:t>
                                  </m:r>
                                </m:e>
                                <m:sub>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2</m:t>
                                  </m:r>
                                </m:sub>
                              </m:sSub>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m:t>
                              </m:r>
                              <m:sSub>
                                <m:sSubPr>
                                  <m:ctrlP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ctrlPr>
                                </m:sSubPr>
                                <m:e>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𝐹</m:t>
                                  </m:r>
                                </m:e>
                                <m:sub>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2</m:t>
                                  </m:r>
                                </m:sub>
                              </m:sSub>
                            </m:e>
                          </m:d>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m:t>
                          </m:r>
                          <m:sSub>
                            <m:sSubPr>
                              <m:ctrlP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ctrlPr>
                            </m:sSubPr>
                            <m:e>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𝑅</m:t>
                              </m:r>
                            </m:e>
                            <m:sub>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𝑘</m:t>
                              </m:r>
                            </m:sub>
                          </m:sSub>
                          <m:d>
                            <m:dPr>
                              <m:ctrlP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ctrlPr>
                            </m:dPr>
                            <m:e>
                              <m:sSub>
                                <m:sSubPr>
                                  <m:ctrlP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ctrlPr>
                                </m:sSubPr>
                                <m:e>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𝑈</m:t>
                                  </m:r>
                                </m:e>
                                <m:sub>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𝑘</m:t>
                                  </m:r>
                                </m:sub>
                              </m:sSub>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m:t>
                              </m:r>
                              <m:sSub>
                                <m:sSubPr>
                                  <m:ctrlP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ctrlPr>
                                </m:sSubPr>
                                <m:e>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𝐹</m:t>
                                  </m:r>
                                </m:e>
                                <m:sub>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𝑘</m:t>
                                  </m:r>
                                </m:sub>
                              </m:sSub>
                            </m:e>
                          </m:d>
                        </m:e>
                      </m:d>
                    </m:oMath>
                  </m:oMathPara>
                </a14:m>
                <a:endParaRPr lang="en-US" altLang="zh-CN" sz="3200" i="1" dirty="0" smtClean="0">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endParaRPr>
              </a:p>
              <a:p>
                <a:pPr lvl="1" eaLnBrk="1" hangingPunct="1">
                  <a:lnSpc>
                    <a:spcPct val="150000"/>
                  </a:lnSpc>
                  <a:spcBef>
                    <a:spcPct val="50000"/>
                  </a:spcBef>
                  <a:buNone/>
                </a:pPr>
                <a14:m>
                  <m:oMathPara xmlns:m="http://schemas.openxmlformats.org/officeDocument/2006/math">
                    <m:oMathParaPr>
                      <m:jc m:val="centerGroup"/>
                    </m:oMathParaPr>
                    <m:oMath xmlns:m="http://schemas.openxmlformats.org/officeDocument/2006/math">
                      <m:r>
                        <a:rPr lang="zh-CN" altLang="en-US" sz="3200" b="0" i="1" smtClean="0">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是</m:t>
                      </m:r>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𝑅</m:t>
                      </m:r>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m:t>
                      </m:r>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𝑈</m:t>
                      </m:r>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m:t>
                      </m:r>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𝐹</m:t>
                      </m:r>
                      <m:r>
                        <a:rPr lang="en-US" altLang="zh-CN"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m:t>
                      </m:r>
                      <m:r>
                        <a:rPr lang="zh-CN" altLang="en-US"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的一个保持函数依赖的</m:t>
                      </m:r>
                      <m:r>
                        <a:rPr lang="en-US" altLang="zh-CN" sz="3200" b="0" i="1" smtClean="0">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3</m:t>
                      </m:r>
                      <m:r>
                        <a:rPr lang="en-US" altLang="zh-CN" sz="3200" b="0" i="1" smtClean="0">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𝑁𝐹</m:t>
                      </m:r>
                      <m:r>
                        <a:rPr lang="zh-CN" altLang="en-US" sz="3200" i="1">
                          <a:solidFill>
                            <a:srgbClr val="3333CC"/>
                          </a:solidFill>
                          <a:effectLst>
                            <a:outerShdw blurRad="38100" dist="38100" dir="2700000" algn="tl">
                              <a:srgbClr val="C0C0C0"/>
                            </a:outerShdw>
                          </a:effectLst>
                          <a:latin typeface="Cambria Math" panose="02040503050406030204" pitchFamily="18" charset="0"/>
                          <a:cs typeface="+mn-cs"/>
                          <a:sym typeface="Symbol" pitchFamily="18" charset="2"/>
                        </a:rPr>
                        <m:t>分解</m:t>
                      </m:r>
                    </m:oMath>
                  </m:oMathPara>
                </a14:m>
                <a:endParaRPr lang="en-US" altLang="zh-CN" sz="3200" dirty="0" smtClean="0">
                  <a:solidFill>
                    <a:srgbClr val="3333CC"/>
                  </a:solidFill>
                  <a:effectLst>
                    <a:outerShdw blurRad="38100" dist="38100" dir="2700000" algn="tl">
                      <a:srgbClr val="C0C0C0"/>
                    </a:outerShdw>
                  </a:effectLst>
                  <a:ea typeface="隶书"/>
                  <a:cs typeface="+mn-cs"/>
                </a:endParaRPr>
              </a:p>
              <a:p>
                <a:pPr lvl="1" eaLnBrk="1" hangingPunct="1">
                  <a:lnSpc>
                    <a:spcPct val="150000"/>
                  </a:lnSpc>
                  <a:spcBef>
                    <a:spcPct val="50000"/>
                  </a:spcBef>
                  <a:buNone/>
                </a:pPr>
                <a14:m>
                  <m:oMathPara xmlns:m="http://schemas.openxmlformats.org/officeDocument/2006/math">
                    <m:oMathParaPr>
                      <m:jc m:val="centerGroup"/>
                    </m:oMathParaPr>
                    <m:oMath xmlns:m="http://schemas.openxmlformats.org/officeDocument/2006/math">
                      <m:r>
                        <a:rPr lang="zh-CN" altLang="en-US"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设</m:t>
                      </m:r>
                      <m:r>
                        <a:rPr lang="en-US" altLang="zh-CN"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𝑋</m:t>
                      </m:r>
                      <m:r>
                        <a:rPr lang="zh-CN" altLang="en-US"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是</m:t>
                      </m:r>
                      <m:r>
                        <a:rPr lang="en-US" altLang="zh-CN"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𝑅</m:t>
                      </m:r>
                      <m:d>
                        <m:dPr>
                          <m:ctrlPr>
                            <a:rPr lang="en-US" altLang="zh-CN"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ctrlPr>
                        </m:dPr>
                        <m:e>
                          <m:r>
                            <a:rPr lang="en-US" altLang="zh-CN"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𝑈</m:t>
                          </m:r>
                          <m:r>
                            <a:rPr lang="en-US" altLang="zh-CN"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m:t>
                          </m:r>
                          <m:r>
                            <a:rPr lang="en-US" altLang="zh-CN"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𝐹</m:t>
                          </m:r>
                        </m:e>
                      </m:d>
                      <m:r>
                        <a:rPr lang="zh-CN" altLang="en-US"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的码</m:t>
                      </m:r>
                    </m:oMath>
                  </m:oMathPara>
                </a14:m>
                <a:endParaRPr lang="en-US" altLang="zh-CN" sz="3200" dirty="0">
                  <a:solidFill>
                    <a:srgbClr val="3333CC"/>
                  </a:solidFill>
                  <a:effectLst>
                    <a:outerShdw blurRad="38100" dist="38100" dir="2700000" algn="tl">
                      <a:srgbClr val="C0C0C0"/>
                    </a:outerShdw>
                  </a:effectLst>
                  <a:ea typeface="隶书"/>
                </a:endParaRPr>
              </a:p>
              <a:p>
                <a:pPr lvl="1" eaLnBrk="1" hangingPunct="1">
                  <a:lnSpc>
                    <a:spcPct val="150000"/>
                  </a:lnSpc>
                  <a:spcBef>
                    <a:spcPct val="50000"/>
                  </a:spcBef>
                  <a:buNone/>
                </a:pPr>
                <a14:m>
                  <m:oMathPara xmlns:m="http://schemas.openxmlformats.org/officeDocument/2006/math">
                    <m:oMathParaPr>
                      <m:jc m:val="centerGroup"/>
                    </m:oMathParaPr>
                    <m:oMath xmlns:m="http://schemas.openxmlformats.org/officeDocument/2006/math">
                      <m:r>
                        <a:rPr lang="zh-CN" altLang="en-US" sz="3200" i="1">
                          <a:solidFill>
                            <a:srgbClr val="3333CC"/>
                          </a:solidFill>
                          <a:effectLst>
                            <a:outerShdw blurRad="38100" dist="38100" dir="2700000" algn="tl">
                              <a:srgbClr val="C0C0C0"/>
                            </a:outerShdw>
                          </a:effectLst>
                          <a:latin typeface="Cambria Math" panose="02040503050406030204" pitchFamily="18" charset="0"/>
                          <a:sym typeface="Symbol" pitchFamily="18" charset="2"/>
                        </a:rPr>
                        <m:t>设</m:t>
                      </m:r>
                      <m:r>
                        <a:rPr lang="zh-CN" altLang="en-US" sz="320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若有</m:t>
                      </m:r>
                      <m:r>
                        <a:rPr lang="zh-CN" altLang="en-US" sz="3200" i="1">
                          <a:solidFill>
                            <a:srgbClr val="3333CC"/>
                          </a:solidFill>
                          <a:effectLst>
                            <a:outerShdw blurRad="38100" dist="38100" dir="2700000" algn="tl">
                              <a:srgbClr val="C0C0C0"/>
                            </a:outerShdw>
                          </a:effectLst>
                          <a:latin typeface="Cambria Math" panose="02040503050406030204" pitchFamily="18" charset="0"/>
                          <a:sym typeface="Symbol" pitchFamily="18" charset="2"/>
                        </a:rPr>
                        <m:t>某个</m:t>
                      </m:r>
                      <m:sSub>
                        <m:sSubPr>
                          <m:ctrlPr>
                            <a:rPr lang="en-US" altLang="zh-CN" sz="320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ctrlPr>
                        </m:sSubPr>
                        <m:e>
                          <m:r>
                            <a:rPr lang="en-US" altLang="zh-CN"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𝑈</m:t>
                          </m:r>
                        </m:e>
                        <m:sub>
                          <m:r>
                            <a:rPr lang="en-US" altLang="zh-CN"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𝑖</m:t>
                          </m:r>
                        </m:sub>
                      </m:sSub>
                      <m:r>
                        <a:rPr lang="en-US" altLang="zh-CN"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m:t>
                      </m:r>
                      <m:r>
                        <a:rPr lang="en-US" altLang="zh-CN" sz="3200" i="1">
                          <a:solidFill>
                            <a:srgbClr val="3333CC"/>
                          </a:solidFill>
                          <a:effectLst>
                            <a:outerShdw blurRad="38100" dist="38100" dir="2700000" algn="tl">
                              <a:srgbClr val="C0C0C0"/>
                            </a:outerShdw>
                          </a:effectLst>
                          <a:latin typeface="Cambria Math" panose="02040503050406030204" pitchFamily="18" charset="0"/>
                          <a:sym typeface="Symbol" pitchFamily="18" charset="2"/>
                        </a:rPr>
                        <m:t>𝑋</m:t>
                      </m:r>
                      <m:sSub>
                        <m:sSubPr>
                          <m:ctrlPr>
                            <a:rPr lang="en-US" altLang="zh-CN" sz="3200" i="1">
                              <a:solidFill>
                                <a:srgbClr val="3333CC"/>
                              </a:solidFill>
                              <a:effectLst>
                                <a:outerShdw blurRad="38100" dist="38100" dir="2700000" algn="tl">
                                  <a:srgbClr val="C0C0C0"/>
                                </a:outerShdw>
                              </a:effectLst>
                              <a:latin typeface="Cambria Math" panose="02040503050406030204" pitchFamily="18" charset="0"/>
                              <a:sym typeface="Symbol" pitchFamily="18" charset="2"/>
                            </a:rPr>
                          </m:ctrlPr>
                        </m:sSubPr>
                        <m:e>
                          <m:r>
                            <a:rPr lang="en-US" altLang="zh-CN" sz="3200" i="1" smtClean="0">
                              <a:solidFill>
                                <a:srgbClr val="3333CC"/>
                              </a:solidFill>
                              <a:effectLst>
                                <a:outerShdw blurRad="38100" dist="38100" dir="2700000" algn="tl">
                                  <a:srgbClr val="C0C0C0"/>
                                </a:outerShdw>
                              </a:effectLst>
                              <a:latin typeface="Cambria Math" panose="02040503050406030204" pitchFamily="18" charset="0"/>
                              <a:ea typeface="Cambria Math" panose="02040503050406030204" pitchFamily="18" charset="0"/>
                              <a:sym typeface="Symbol" pitchFamily="18" charset="2"/>
                            </a:rPr>
                            <m:t>⊆</m:t>
                          </m:r>
                          <m:r>
                            <a:rPr lang="en-US" altLang="zh-CN" sz="3200" i="1">
                              <a:solidFill>
                                <a:srgbClr val="3333CC"/>
                              </a:solidFill>
                              <a:effectLst>
                                <a:outerShdw blurRad="38100" dist="38100" dir="2700000" algn="tl">
                                  <a:srgbClr val="C0C0C0"/>
                                </a:outerShdw>
                              </a:effectLst>
                              <a:latin typeface="Cambria Math" panose="02040503050406030204" pitchFamily="18" charset="0"/>
                              <a:sym typeface="Symbol" pitchFamily="18" charset="2"/>
                            </a:rPr>
                            <m:t>𝑈</m:t>
                          </m:r>
                        </m:e>
                        <m:sub>
                          <m:r>
                            <a:rPr lang="en-US" altLang="zh-CN" sz="3200" i="1">
                              <a:solidFill>
                                <a:srgbClr val="3333CC"/>
                              </a:solidFill>
                              <a:effectLst>
                                <a:outerShdw blurRad="38100" dist="38100" dir="2700000" algn="tl">
                                  <a:srgbClr val="C0C0C0"/>
                                </a:outerShdw>
                              </a:effectLst>
                              <a:latin typeface="Cambria Math" panose="02040503050406030204" pitchFamily="18" charset="0"/>
                              <a:sym typeface="Symbol" pitchFamily="18" charset="2"/>
                            </a:rPr>
                            <m:t>𝑖</m:t>
                          </m:r>
                        </m:sub>
                      </m:sSub>
                      <m:r>
                        <a:rPr lang="en-US" altLang="zh-CN"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m:t>
                      </m:r>
                      <m:r>
                        <a:rPr lang="zh-CN" altLang="en-US"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则</m:t>
                      </m:r>
                      <m:r>
                        <a:rPr lang="zh-CN" altLang="en-US"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𝜌</m:t>
                      </m:r>
                      <m:r>
                        <a:rPr lang="zh-CN" altLang="en-US" sz="3200" i="1">
                          <a:solidFill>
                            <a:srgbClr val="3333CC"/>
                          </a:solidFill>
                          <a:effectLst>
                            <a:outerShdw blurRad="38100" dist="38100" dir="2700000" algn="tl">
                              <a:srgbClr val="C0C0C0"/>
                            </a:outerShdw>
                          </a:effectLst>
                          <a:latin typeface="Cambria Math" panose="02040503050406030204" pitchFamily="18" charset="0"/>
                          <a:sym typeface="Symbol" pitchFamily="18" charset="2"/>
                        </a:rPr>
                        <m:t>即为</m:t>
                      </m:r>
                      <m:r>
                        <a:rPr lang="zh-CN" altLang="en-US" sz="320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所求</m:t>
                      </m:r>
                    </m:oMath>
                  </m:oMathPara>
                </a14:m>
                <a:endParaRPr lang="en-US" altLang="zh-CN" sz="3200" dirty="0" smtClean="0">
                  <a:solidFill>
                    <a:srgbClr val="3333CC"/>
                  </a:solidFill>
                  <a:effectLst>
                    <a:outerShdw blurRad="38100" dist="38100" dir="2700000" algn="tl">
                      <a:srgbClr val="C0C0C0"/>
                    </a:outerShdw>
                  </a:effectLst>
                  <a:ea typeface="隶书"/>
                </a:endParaRPr>
              </a:p>
              <a:p>
                <a:pPr lvl="1" eaLnBrk="1" hangingPunct="1">
                  <a:lnSpc>
                    <a:spcPct val="150000"/>
                  </a:lnSpc>
                  <a:spcBef>
                    <a:spcPct val="50000"/>
                  </a:spcBef>
                  <a:buNone/>
                </a:pPr>
                <a14:m>
                  <m:oMathPara xmlns:m="http://schemas.openxmlformats.org/officeDocument/2006/math">
                    <m:oMathParaPr>
                      <m:jc m:val="centerGroup"/>
                    </m:oMathParaPr>
                    <m:oMath xmlns:m="http://schemas.openxmlformats.org/officeDocument/2006/math">
                      <m:r>
                        <a:rPr lang="zh-CN" altLang="en-US" sz="320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否则</m:t>
                      </m:r>
                      <m:r>
                        <a:rPr lang="zh-CN" altLang="en-US"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令</m:t>
                      </m:r>
                      <m:r>
                        <a:rPr lang="zh-CN" altLang="en-US"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𝜏</m:t>
                      </m:r>
                      <m:r>
                        <a:rPr lang="en-US" altLang="zh-CN"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m:t>
                      </m:r>
                      <m:r>
                        <a:rPr lang="zh-CN" altLang="en-US"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𝜌</m:t>
                      </m:r>
                      <m:r>
                        <a:rPr lang="zh-CN" altLang="en-US"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m:t>
                      </m:r>
                      <m:d>
                        <m:dPr>
                          <m:begChr m:val="{"/>
                          <m:endChr m:val="}"/>
                          <m:ctrlPr>
                            <a:rPr lang="en-US" altLang="zh-CN"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ctrlPr>
                        </m:dPr>
                        <m:e>
                          <m:sSup>
                            <m:sSupPr>
                              <m:ctrlPr>
                                <a:rPr lang="en-US" altLang="zh-CN"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ctrlPr>
                            </m:sSupPr>
                            <m:e>
                              <m:r>
                                <a:rPr lang="en-US" altLang="zh-CN"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𝑅</m:t>
                              </m:r>
                            </m:e>
                            <m:sup>
                              <m:r>
                                <a:rPr lang="en-US" altLang="zh-CN"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m:t>
                              </m:r>
                            </m:sup>
                          </m:sSup>
                          <m:d>
                            <m:dPr>
                              <m:ctrlPr>
                                <a:rPr lang="en-US" altLang="zh-CN"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ctrlPr>
                            </m:dPr>
                            <m:e>
                              <m:r>
                                <a:rPr lang="en-US" altLang="zh-CN"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𝑋</m:t>
                              </m:r>
                              <m:r>
                                <a:rPr lang="en-US" altLang="zh-CN"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m:t>
                              </m:r>
                              <m:sSub>
                                <m:sSubPr>
                                  <m:ctrlPr>
                                    <a:rPr lang="en-US" altLang="zh-CN"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ctrlPr>
                                </m:sSubPr>
                                <m:e>
                                  <m:r>
                                    <a:rPr lang="en-US" altLang="zh-CN"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𝐹</m:t>
                                  </m:r>
                                </m:e>
                                <m:sub>
                                  <m:r>
                                    <a:rPr lang="en-US" altLang="zh-CN"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𝑋</m:t>
                                  </m:r>
                                </m:sub>
                              </m:sSub>
                            </m:e>
                          </m:d>
                        </m:e>
                      </m:d>
                      <m:r>
                        <a:rPr lang="en-US" altLang="zh-CN"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 </m:t>
                      </m:r>
                      <m:r>
                        <a:rPr lang="zh-CN" altLang="en-US" sz="3200" b="0" i="1" smtClean="0">
                          <a:solidFill>
                            <a:srgbClr val="3333CC"/>
                          </a:solidFill>
                          <a:effectLst>
                            <a:outerShdw blurRad="38100" dist="38100" dir="2700000" algn="tl">
                              <a:srgbClr val="C0C0C0"/>
                            </a:outerShdw>
                          </a:effectLst>
                          <a:latin typeface="Cambria Math" panose="02040503050406030204" pitchFamily="18" charset="0"/>
                          <a:sym typeface="Symbol" pitchFamily="18" charset="2"/>
                        </a:rPr>
                        <m:t>𝜏</m:t>
                      </m:r>
                      <m:r>
                        <a:rPr lang="zh-CN" altLang="en-US" sz="3200" i="1">
                          <a:solidFill>
                            <a:srgbClr val="3333CC"/>
                          </a:solidFill>
                          <a:effectLst>
                            <a:outerShdw blurRad="38100" dist="38100" dir="2700000" algn="tl">
                              <a:srgbClr val="C0C0C0"/>
                            </a:outerShdw>
                          </a:effectLst>
                          <a:latin typeface="Cambria Math" panose="02040503050406030204" pitchFamily="18" charset="0"/>
                          <a:sym typeface="Symbol" pitchFamily="18" charset="2"/>
                        </a:rPr>
                        <m:t>即为所求</m:t>
                      </m:r>
                    </m:oMath>
                  </m:oMathPara>
                </a14:m>
                <a:endParaRPr lang="en-US" altLang="zh-CN" sz="3200" dirty="0" smtClean="0">
                  <a:solidFill>
                    <a:srgbClr val="3333CC"/>
                  </a:solidFill>
                  <a:effectLst>
                    <a:outerShdw blurRad="38100" dist="38100" dir="2700000" algn="tl">
                      <a:srgbClr val="C0C0C0"/>
                    </a:outerShdw>
                  </a:effectLst>
                  <a:ea typeface="隶书"/>
                </a:endParaRPr>
              </a:p>
              <a:p>
                <a:pPr lvl="1" eaLnBrk="1" hangingPunct="1">
                  <a:lnSpc>
                    <a:spcPct val="150000"/>
                  </a:lnSpc>
                  <a:spcBef>
                    <a:spcPct val="50000"/>
                  </a:spcBef>
                  <a:buNone/>
                </a:pPr>
                <a:endParaRPr lang="en-US" altLang="zh-CN" sz="3200" i="1" dirty="0" smtClean="0">
                  <a:solidFill>
                    <a:srgbClr val="3333CC"/>
                  </a:solidFill>
                  <a:effectLst>
                    <a:outerShdw blurRad="38100" dist="38100" dir="2700000" algn="tl">
                      <a:srgbClr val="C0C0C0"/>
                    </a:outerShdw>
                  </a:effectLst>
                  <a:latin typeface="Cambria Math" panose="02040503050406030204" pitchFamily="18" charset="0"/>
                  <a:sym typeface="Symbol" pitchFamily="18" charset="2"/>
                </a:endParaRPr>
              </a:p>
              <a:p>
                <a:pPr lvl="1" eaLnBrk="1" hangingPunct="1">
                  <a:lnSpc>
                    <a:spcPct val="150000"/>
                  </a:lnSpc>
                  <a:spcBef>
                    <a:spcPct val="50000"/>
                  </a:spcBef>
                  <a:buNone/>
                </a:pPr>
                <a14:m>
                  <m:oMathPara xmlns:m="http://schemas.openxmlformats.org/officeDocument/2006/math">
                    <m:oMathParaPr>
                      <m:jc m:val="centerGroup"/>
                    </m:oMathParaPr>
                    <m:oMath xmlns:m="http://schemas.openxmlformats.org/officeDocument/2006/math">
                      <m:r>
                        <a:rPr lang="zh-CN" altLang="en-US" sz="3200" i="1">
                          <a:solidFill>
                            <a:srgbClr val="3333CC"/>
                          </a:solidFill>
                          <a:effectLst>
                            <a:outerShdw blurRad="38100" dist="38100" dir="2700000" algn="tl">
                              <a:srgbClr val="C0C0C0"/>
                            </a:outerShdw>
                          </a:effectLst>
                          <a:latin typeface="Cambria Math" panose="02040503050406030204" pitchFamily="18" charset="0"/>
                          <a:sym typeface="Symbol" pitchFamily="18" charset="2"/>
                        </a:rPr>
                        <m:t>上面关系模式最终分解为</m:t>
                      </m:r>
                      <m:r>
                        <a:rPr lang="en-US" altLang="zh-CN" sz="3200" i="1">
                          <a:solidFill>
                            <a:srgbClr val="3333CC"/>
                          </a:solidFill>
                          <a:effectLst>
                            <a:outerShdw blurRad="38100" dist="38100" dir="2700000" algn="tl">
                              <a:srgbClr val="C0C0C0"/>
                            </a:outerShdw>
                          </a:effectLst>
                          <a:latin typeface="Cambria Math" panose="02040503050406030204" pitchFamily="18" charset="0"/>
                          <a:sym typeface="Symbol" pitchFamily="18" charset="2"/>
                        </a:rPr>
                        <m:t>{ </m:t>
                      </m:r>
                      <m:r>
                        <a:rPr lang="en-US" altLang="zh-CN" sz="3200" i="1">
                          <a:solidFill>
                            <a:srgbClr val="3333CC"/>
                          </a:solidFill>
                          <a:effectLst>
                            <a:outerShdw blurRad="38100" dist="38100" dir="2700000" algn="tl">
                              <a:srgbClr val="C0C0C0"/>
                            </a:outerShdw>
                          </a:effectLst>
                          <a:latin typeface="Cambria Math" panose="02040503050406030204" pitchFamily="18" charset="0"/>
                          <a:sym typeface="Symbol" pitchFamily="18" charset="2"/>
                        </a:rPr>
                        <m:t>𝐴𝐶</m:t>
                      </m:r>
                      <m:r>
                        <a:rPr lang="en-US" altLang="zh-CN" sz="3200" i="1">
                          <a:solidFill>
                            <a:srgbClr val="3333CC"/>
                          </a:solidFill>
                          <a:effectLst>
                            <a:outerShdw blurRad="38100" dist="38100" dir="2700000" algn="tl">
                              <a:srgbClr val="C0C0C0"/>
                            </a:outerShdw>
                          </a:effectLst>
                          <a:latin typeface="Cambria Math" panose="02040503050406030204" pitchFamily="18" charset="0"/>
                          <a:sym typeface="Symbol" pitchFamily="18" charset="2"/>
                        </a:rPr>
                        <m:t>, </m:t>
                      </m:r>
                      <m:r>
                        <a:rPr lang="en-US" altLang="zh-CN" sz="3200" i="1">
                          <a:solidFill>
                            <a:srgbClr val="3333CC"/>
                          </a:solidFill>
                          <a:effectLst>
                            <a:outerShdw blurRad="38100" dist="38100" dir="2700000" algn="tl">
                              <a:srgbClr val="C0C0C0"/>
                            </a:outerShdw>
                          </a:effectLst>
                          <a:latin typeface="Cambria Math" panose="02040503050406030204" pitchFamily="18" charset="0"/>
                          <a:sym typeface="Symbol" pitchFamily="18" charset="2"/>
                        </a:rPr>
                        <m:t>𝐵𝐶</m:t>
                      </m:r>
                      <m:r>
                        <a:rPr lang="en-US" altLang="zh-CN" sz="3200" i="1">
                          <a:solidFill>
                            <a:srgbClr val="3333CC"/>
                          </a:solidFill>
                          <a:effectLst>
                            <a:outerShdw blurRad="38100" dist="38100" dir="2700000" algn="tl">
                              <a:srgbClr val="C0C0C0"/>
                            </a:outerShdw>
                          </a:effectLst>
                          <a:latin typeface="Cambria Math" panose="02040503050406030204" pitchFamily="18" charset="0"/>
                          <a:sym typeface="Symbol" pitchFamily="18" charset="2"/>
                        </a:rPr>
                        <m:t>, </m:t>
                      </m:r>
                      <m:r>
                        <a:rPr lang="en-US" altLang="zh-CN" sz="3200" i="1">
                          <a:solidFill>
                            <a:srgbClr val="3333CC"/>
                          </a:solidFill>
                          <a:effectLst>
                            <a:outerShdw blurRad="38100" dist="38100" dir="2700000" algn="tl">
                              <a:srgbClr val="C0C0C0"/>
                            </a:outerShdw>
                          </a:effectLst>
                          <a:latin typeface="Cambria Math" panose="02040503050406030204" pitchFamily="18" charset="0"/>
                          <a:sym typeface="Symbol" pitchFamily="18" charset="2"/>
                        </a:rPr>
                        <m:t>𝐴𝐵</m:t>
                      </m:r>
                      <m:r>
                        <a:rPr lang="en-US" altLang="zh-CN" sz="3200" i="1">
                          <a:solidFill>
                            <a:srgbClr val="3333CC"/>
                          </a:solidFill>
                          <a:effectLst>
                            <a:outerShdw blurRad="38100" dist="38100" dir="2700000" algn="tl">
                              <a:srgbClr val="C0C0C0"/>
                            </a:outerShdw>
                          </a:effectLst>
                          <a:latin typeface="Cambria Math" panose="02040503050406030204" pitchFamily="18" charset="0"/>
                          <a:sym typeface="Symbol" pitchFamily="18" charset="2"/>
                        </a:rPr>
                        <m:t> }</m:t>
                      </m:r>
                    </m:oMath>
                  </m:oMathPara>
                </a14:m>
                <a:endParaRPr lang="en-US" altLang="zh-CN" sz="3200" dirty="0">
                  <a:solidFill>
                    <a:srgbClr val="3333CC"/>
                  </a:solidFill>
                  <a:effectLst>
                    <a:outerShdw blurRad="38100" dist="38100" dir="2700000" algn="tl">
                      <a:srgbClr val="C0C0C0"/>
                    </a:outerShdw>
                  </a:effectLst>
                  <a:ea typeface="隶书"/>
                </a:endParaRPr>
              </a:p>
            </p:txBody>
          </p:sp>
        </mc:Choice>
        <mc:Fallback xmlns="">
          <p:sp>
            <p:nvSpPr>
              <p:cNvPr id="152579" name="Rectangle 3"/>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zh-CN" altLang="en-US">
                    <a:noFill/>
                  </a:rPr>
                  <a:t> </a:t>
                </a:r>
              </a:p>
            </p:txBody>
          </p:sp>
        </mc:Fallback>
      </mc:AlternateContent>
      <p:sp>
        <p:nvSpPr>
          <p:cNvPr id="152580" name="WordArt 2"/>
          <p:cNvSpPr>
            <a:spLocks noChangeArrowheads="1" noChangeShapeType="1" noTextEdit="1"/>
          </p:cNvSpPr>
          <p:nvPr/>
        </p:nvSpPr>
        <p:spPr bwMode="auto">
          <a:xfrm>
            <a:off x="3779912" y="5013176"/>
            <a:ext cx="1066800" cy="638175"/>
          </a:xfrm>
          <a:prstGeom prst="rect">
            <a:avLst/>
          </a:prstGeom>
        </p:spPr>
        <p:txBody>
          <a:bodyPr wrap="none" fromWordArt="1">
            <a:prstTxWarp prst="textPlain">
              <a:avLst>
                <a:gd name="adj" fmla="val 50000"/>
              </a:avLst>
            </a:prstTxWarp>
          </a:bodyPr>
          <a:lstStyle/>
          <a:p>
            <a:pPr algn="ctr"/>
            <a:r>
              <a:rPr lang="en-US" altLang="zh-CN" sz="3600" kern="10" dirty="0">
                <a:ln w="9525">
                  <a:noFill/>
                  <a:miter lim="800000"/>
                  <a:headEnd/>
                  <a:tailEnd/>
                </a:ln>
                <a:solidFill>
                  <a:srgbClr val="FF0000"/>
                </a:solidFill>
                <a:effectLst>
                  <a:outerShdw dist="45791" dir="2021404" algn="ctr" rotWithShape="0">
                    <a:srgbClr val="B2B2B2">
                      <a:alpha val="79999"/>
                    </a:srgbClr>
                  </a:outerShdw>
                </a:effectLst>
                <a:latin typeface="Comic Sans MS"/>
              </a:rPr>
              <a:t>why?</a:t>
            </a:r>
            <a:endParaRPr lang="zh-CN" altLang="en-US" sz="3600" kern="10" dirty="0">
              <a:ln w="9525">
                <a:noFill/>
                <a:miter lim="800000"/>
                <a:headEnd/>
                <a:tailEnd/>
              </a:ln>
              <a:solidFill>
                <a:srgbClr val="FF0000"/>
              </a:solidFill>
              <a:effectLst>
                <a:outerShdw dist="45791" dir="2021404" algn="ctr" rotWithShape="0">
                  <a:srgbClr val="B2B2B2">
                    <a:alpha val="79999"/>
                  </a:srgbClr>
                </a:outerShdw>
              </a:effectLst>
              <a:latin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2580"/>
                                        </p:tgtEl>
                                        <p:attrNameLst>
                                          <p:attrName>style.visibility</p:attrName>
                                        </p:attrNameLst>
                                      </p:cBhvr>
                                      <p:to>
                                        <p:strVal val="visible"/>
                                      </p:to>
                                    </p:set>
                                    <p:anim calcmode="lin" valueType="num">
                                      <p:cBhvr additive="base">
                                        <p:cTn id="7" dur="500" fill="hold"/>
                                        <p:tgtEl>
                                          <p:spTgt spid="152580"/>
                                        </p:tgtEl>
                                        <p:attrNameLst>
                                          <p:attrName>ppt_x</p:attrName>
                                        </p:attrNameLst>
                                      </p:cBhvr>
                                      <p:tavLst>
                                        <p:tav tm="0">
                                          <p:val>
                                            <p:strVal val="#ppt_x"/>
                                          </p:val>
                                        </p:tav>
                                        <p:tav tm="100000">
                                          <p:val>
                                            <p:strVal val="#ppt_x"/>
                                          </p:val>
                                        </p:tav>
                                      </p:tavLst>
                                    </p:anim>
                                    <p:anim calcmode="lin" valueType="num">
                                      <p:cBhvr additive="base">
                                        <p:cTn id="8" dur="500" fill="hold"/>
                                        <p:tgtEl>
                                          <p:spTgt spid="15258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2579">
                                            <p:txEl>
                                              <p:pRg st="6" end="6"/>
                                            </p:txEl>
                                          </p:spTgt>
                                        </p:tgtEl>
                                        <p:attrNameLst>
                                          <p:attrName>style.visibility</p:attrName>
                                        </p:attrNameLst>
                                      </p:cBhvr>
                                      <p:to>
                                        <p:strVal val="visible"/>
                                      </p:to>
                                    </p:set>
                                    <p:anim calcmode="lin" valueType="num">
                                      <p:cBhvr additive="base">
                                        <p:cTn id="13" dur="500" fill="hold"/>
                                        <p:tgtEl>
                                          <p:spTgt spid="152579">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257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0" grpId="0"/>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pPr eaLnBrk="1" hangingPunct="1">
              <a:defRPr/>
            </a:pPr>
            <a:r>
              <a:rPr lang="zh-CN" altLang="en-US" smtClean="0"/>
              <a:t>模式调优</a:t>
            </a:r>
          </a:p>
        </p:txBody>
      </p:sp>
      <p:sp>
        <p:nvSpPr>
          <p:cNvPr id="159747" name="Text Box 3"/>
          <p:cNvSpPr txBox="1">
            <a:spLocks noChangeArrowheads="1"/>
          </p:cNvSpPr>
          <p:nvPr/>
        </p:nvSpPr>
        <p:spPr bwMode="auto">
          <a:xfrm>
            <a:off x="192690" y="2277367"/>
            <a:ext cx="8785225" cy="3259354"/>
          </a:xfrm>
          <a:prstGeom prst="rect">
            <a:avLst/>
          </a:prstGeom>
          <a:noFill/>
          <a:ln w="9525">
            <a:noFill/>
            <a:miter lim="800000"/>
            <a:headEnd/>
            <a:tailEnd/>
          </a:ln>
        </p:spPr>
        <p:txBody>
          <a:bodyPr>
            <a:spAutoFit/>
          </a:bodyPr>
          <a:lstStyle/>
          <a:p>
            <a:pPr marL="457200" indent="-457200">
              <a:lnSpc>
                <a:spcPct val="150000"/>
              </a:lnSpc>
              <a:spcBef>
                <a:spcPct val="45000"/>
              </a:spcBef>
              <a:buClr>
                <a:schemeClr val="folHlink"/>
              </a:buClr>
              <a:buSzPct val="60000"/>
              <a:buFont typeface="Wingdings" pitchFamily="2" charset="2"/>
              <a:buNone/>
            </a:pPr>
            <a:r>
              <a:rPr lang="zh-CN" altLang="en-US" sz="2800" dirty="0">
                <a:solidFill>
                  <a:schemeClr val="folHlink"/>
                </a:solidFill>
                <a:latin typeface="隶书" pitchFamily="49" charset="-122"/>
                <a:ea typeface="隶书" pitchFamily="49" charset="-122"/>
              </a:rPr>
              <a:t>	</a:t>
            </a:r>
            <a:r>
              <a:rPr lang="en-US" altLang="zh-CN" sz="2800" dirty="0">
                <a:solidFill>
                  <a:schemeClr val="folHlink"/>
                </a:solidFill>
                <a:latin typeface="隶书" pitchFamily="49" charset="-122"/>
                <a:ea typeface="隶书" pitchFamily="49" charset="-122"/>
              </a:rPr>
              <a:t>R(XYZ)</a:t>
            </a:r>
            <a:r>
              <a:rPr lang="zh-CN" altLang="en-US" sz="2800" dirty="0">
                <a:solidFill>
                  <a:schemeClr val="folHlink"/>
                </a:solidFill>
                <a:latin typeface="隶书" pitchFamily="49" charset="-122"/>
                <a:ea typeface="隶书" pitchFamily="49" charset="-122"/>
              </a:rPr>
              <a:t>还是</a:t>
            </a:r>
            <a:r>
              <a:rPr lang="en-US" altLang="zh-CN" sz="2800" dirty="0">
                <a:solidFill>
                  <a:schemeClr val="folHlink"/>
                </a:solidFill>
                <a:latin typeface="隶书" pitchFamily="49" charset="-122"/>
                <a:ea typeface="隶书" pitchFamily="49" charset="-122"/>
              </a:rPr>
              <a:t>R</a:t>
            </a:r>
            <a:r>
              <a:rPr lang="en-US" altLang="zh-CN" sz="2800" baseline="-25000" dirty="0">
                <a:solidFill>
                  <a:schemeClr val="folHlink"/>
                </a:solidFill>
                <a:latin typeface="隶书" pitchFamily="49" charset="-122"/>
                <a:ea typeface="隶书" pitchFamily="49" charset="-122"/>
              </a:rPr>
              <a:t>1</a:t>
            </a:r>
            <a:r>
              <a:rPr lang="en-US" altLang="zh-CN" sz="2800" dirty="0">
                <a:solidFill>
                  <a:schemeClr val="folHlink"/>
                </a:solidFill>
                <a:latin typeface="隶书" pitchFamily="49" charset="-122"/>
                <a:ea typeface="隶书" pitchFamily="49" charset="-122"/>
              </a:rPr>
              <a:t>(XY)</a:t>
            </a:r>
            <a:r>
              <a:rPr lang="zh-CN" altLang="en-US" sz="2800" dirty="0">
                <a:solidFill>
                  <a:schemeClr val="folHlink"/>
                </a:solidFill>
                <a:latin typeface="隶书" pitchFamily="49" charset="-122"/>
                <a:ea typeface="隶书" pitchFamily="49" charset="-122"/>
              </a:rPr>
              <a:t>和</a:t>
            </a:r>
            <a:r>
              <a:rPr lang="en-US" altLang="zh-CN" sz="2800" dirty="0">
                <a:solidFill>
                  <a:schemeClr val="folHlink"/>
                </a:solidFill>
                <a:latin typeface="隶书" pitchFamily="49" charset="-122"/>
                <a:ea typeface="隶书" pitchFamily="49" charset="-122"/>
              </a:rPr>
              <a:t>R</a:t>
            </a:r>
            <a:r>
              <a:rPr lang="en-US" altLang="zh-CN" sz="2800" baseline="-25000" dirty="0">
                <a:solidFill>
                  <a:schemeClr val="folHlink"/>
                </a:solidFill>
                <a:latin typeface="隶书" pitchFamily="49" charset="-122"/>
                <a:ea typeface="隶书" pitchFamily="49" charset="-122"/>
              </a:rPr>
              <a:t>2</a:t>
            </a:r>
            <a:r>
              <a:rPr lang="en-US" altLang="zh-CN" sz="2800" dirty="0">
                <a:solidFill>
                  <a:schemeClr val="folHlink"/>
                </a:solidFill>
                <a:latin typeface="隶书" pitchFamily="49" charset="-122"/>
                <a:ea typeface="隶书" pitchFamily="49" charset="-122"/>
              </a:rPr>
              <a:t>(XZ)?</a:t>
            </a:r>
          </a:p>
          <a:p>
            <a:pPr marL="457200" indent="-457200">
              <a:lnSpc>
                <a:spcPct val="150000"/>
              </a:lnSpc>
              <a:spcBef>
                <a:spcPct val="45000"/>
              </a:spcBef>
              <a:buClr>
                <a:schemeClr val="folHlink"/>
              </a:buClr>
              <a:buSzPct val="60000"/>
              <a:buFont typeface="Wingdings" pitchFamily="2" charset="2"/>
              <a:buNone/>
            </a:pPr>
            <a:r>
              <a:rPr lang="zh-CN" altLang="en-US" sz="2800" dirty="0">
                <a:solidFill>
                  <a:schemeClr val="folHlink"/>
                </a:solidFill>
                <a:latin typeface="隶书" pitchFamily="49" charset="-122"/>
                <a:ea typeface="隶书" pitchFamily="49" charset="-122"/>
              </a:rPr>
              <a:t>	一般情况下</a:t>
            </a:r>
            <a:r>
              <a:rPr lang="en-US" altLang="zh-CN" sz="2800" dirty="0">
                <a:solidFill>
                  <a:schemeClr val="folHlink"/>
                </a:solidFill>
                <a:latin typeface="隶书" pitchFamily="49" charset="-122"/>
                <a:ea typeface="隶书" pitchFamily="49" charset="-122"/>
              </a:rPr>
              <a:t>R</a:t>
            </a:r>
            <a:r>
              <a:rPr lang="zh-CN" altLang="en-US" sz="2800" dirty="0">
                <a:solidFill>
                  <a:schemeClr val="folHlink"/>
                </a:solidFill>
                <a:latin typeface="隶书" pitchFamily="49" charset="-122"/>
                <a:ea typeface="隶书" pitchFamily="49" charset="-122"/>
              </a:rPr>
              <a:t>好于</a:t>
            </a:r>
            <a:r>
              <a:rPr lang="en-US" altLang="zh-CN" sz="2800" dirty="0">
                <a:solidFill>
                  <a:schemeClr val="folHlink"/>
                </a:solidFill>
                <a:latin typeface="隶书" pitchFamily="49" charset="-122"/>
                <a:ea typeface="隶书" pitchFamily="49" charset="-122"/>
              </a:rPr>
              <a:t>R</a:t>
            </a:r>
            <a:r>
              <a:rPr lang="en-US" altLang="zh-CN" sz="2800" baseline="-25000" dirty="0">
                <a:solidFill>
                  <a:schemeClr val="folHlink"/>
                </a:solidFill>
                <a:latin typeface="隶书" pitchFamily="49" charset="-122"/>
                <a:ea typeface="隶书" pitchFamily="49" charset="-122"/>
              </a:rPr>
              <a:t>1</a:t>
            </a:r>
            <a:r>
              <a:rPr lang="zh-CN" altLang="en-US" sz="2800" dirty="0">
                <a:solidFill>
                  <a:schemeClr val="folHlink"/>
                </a:solidFill>
                <a:latin typeface="隶书" pitchFamily="49" charset="-122"/>
                <a:ea typeface="隶书" pitchFamily="49" charset="-122"/>
              </a:rPr>
              <a:t>和</a:t>
            </a:r>
            <a:r>
              <a:rPr lang="en-US" altLang="zh-CN" sz="2800" dirty="0">
                <a:solidFill>
                  <a:schemeClr val="folHlink"/>
                </a:solidFill>
                <a:latin typeface="隶书" pitchFamily="49" charset="-122"/>
                <a:ea typeface="隶书" pitchFamily="49" charset="-122"/>
              </a:rPr>
              <a:t>R</a:t>
            </a:r>
            <a:r>
              <a:rPr lang="en-US" altLang="zh-CN" sz="2800" baseline="-25000" dirty="0">
                <a:solidFill>
                  <a:schemeClr val="folHlink"/>
                </a:solidFill>
                <a:latin typeface="隶书" pitchFamily="49" charset="-122"/>
                <a:ea typeface="隶书" pitchFamily="49" charset="-122"/>
              </a:rPr>
              <a:t>2</a:t>
            </a:r>
            <a:r>
              <a:rPr lang="zh-CN" altLang="en-US" sz="2800" dirty="0">
                <a:solidFill>
                  <a:schemeClr val="folHlink"/>
                </a:solidFill>
                <a:latin typeface="隶书" pitchFamily="49" charset="-122"/>
                <a:ea typeface="隶书" pitchFamily="49" charset="-122"/>
              </a:rPr>
              <a:t>，在下面情况下后者较好：</a:t>
            </a:r>
          </a:p>
          <a:p>
            <a:pPr marL="914400" lvl="1" indent="-457200">
              <a:lnSpc>
                <a:spcPct val="150000"/>
              </a:lnSpc>
              <a:spcBef>
                <a:spcPct val="45000"/>
              </a:spcBef>
              <a:buClr>
                <a:schemeClr val="folHlink"/>
              </a:buClr>
              <a:buSzPct val="60000"/>
              <a:buFont typeface="Wingdings" pitchFamily="2" charset="2"/>
              <a:buChar char="n"/>
            </a:pPr>
            <a:r>
              <a:rPr lang="zh-CN" altLang="en-US" sz="2800" dirty="0">
                <a:solidFill>
                  <a:schemeClr val="folHlink"/>
                </a:solidFill>
                <a:latin typeface="隶书" pitchFamily="49" charset="-122"/>
                <a:ea typeface="隶书" pitchFamily="49" charset="-122"/>
              </a:rPr>
              <a:t>大多数用户的存取分别在两个集合上</a:t>
            </a:r>
          </a:p>
          <a:p>
            <a:pPr marL="914400" lvl="1" indent="-457200">
              <a:lnSpc>
                <a:spcPct val="150000"/>
              </a:lnSpc>
              <a:spcBef>
                <a:spcPct val="45000"/>
              </a:spcBef>
              <a:buClr>
                <a:schemeClr val="folHlink"/>
              </a:buClr>
              <a:buSzPct val="60000"/>
              <a:buFont typeface="Wingdings" pitchFamily="2" charset="2"/>
              <a:buChar char="n"/>
            </a:pPr>
            <a:r>
              <a:rPr lang="zh-CN" altLang="en-US" sz="2800" dirty="0">
                <a:solidFill>
                  <a:schemeClr val="folHlink"/>
                </a:solidFill>
                <a:latin typeface="隶书" pitchFamily="49" charset="-122"/>
                <a:ea typeface="隶书" pitchFamily="49" charset="-122"/>
              </a:rPr>
              <a:t>属性</a:t>
            </a:r>
            <a:r>
              <a:rPr lang="en-US" altLang="zh-CN" sz="2800" dirty="0">
                <a:solidFill>
                  <a:schemeClr val="folHlink"/>
                </a:solidFill>
                <a:latin typeface="隶书" pitchFamily="49" charset="-122"/>
                <a:ea typeface="隶书" pitchFamily="49" charset="-122"/>
              </a:rPr>
              <a:t>Y</a:t>
            </a:r>
            <a:r>
              <a:rPr lang="zh-CN" altLang="en-US" sz="2800" dirty="0">
                <a:solidFill>
                  <a:schemeClr val="folHlink"/>
                </a:solidFill>
                <a:latin typeface="隶书" pitchFamily="49" charset="-122"/>
                <a:ea typeface="隶书" pitchFamily="49" charset="-122"/>
              </a:rPr>
              <a:t>和</a:t>
            </a:r>
            <a:r>
              <a:rPr lang="en-US" altLang="zh-CN" sz="2800" dirty="0">
                <a:solidFill>
                  <a:schemeClr val="folHlink"/>
                </a:solidFill>
                <a:latin typeface="隶书" pitchFamily="49" charset="-122"/>
                <a:ea typeface="隶书" pitchFamily="49" charset="-122"/>
              </a:rPr>
              <a:t>Z</a:t>
            </a:r>
            <a:r>
              <a:rPr lang="zh-CN" altLang="en-US" sz="2800" dirty="0">
                <a:solidFill>
                  <a:schemeClr val="folHlink"/>
                </a:solidFill>
                <a:latin typeface="隶书" pitchFamily="49" charset="-122"/>
                <a:ea typeface="隶书" pitchFamily="49" charset="-122"/>
              </a:rPr>
              <a:t>的值占用很大空间</a:t>
            </a:r>
          </a:p>
        </p:txBody>
      </p:sp>
      <p:sp>
        <p:nvSpPr>
          <p:cNvPr id="159748" name="Text Box 4"/>
          <p:cNvSpPr txBox="1">
            <a:spLocks noChangeArrowheads="1"/>
          </p:cNvSpPr>
          <p:nvPr/>
        </p:nvSpPr>
        <p:spPr bwMode="auto">
          <a:xfrm>
            <a:off x="3420268" y="1394562"/>
            <a:ext cx="2303462" cy="579438"/>
          </a:xfrm>
          <a:prstGeom prst="rect">
            <a:avLst/>
          </a:prstGeom>
          <a:noFill/>
          <a:ln w="9525">
            <a:noFill/>
            <a:miter lim="800000"/>
            <a:headEnd/>
            <a:tailEnd/>
          </a:ln>
        </p:spPr>
        <p:txBody>
          <a:bodyPr>
            <a:spAutoFit/>
          </a:bodyPr>
          <a:lstStyle/>
          <a:p>
            <a:pPr marL="342900" indent="-342900" algn="ctr">
              <a:spcBef>
                <a:spcPct val="50000"/>
              </a:spcBef>
              <a:buClr>
                <a:schemeClr val="folHlink"/>
              </a:buClr>
              <a:buSzPct val="60000"/>
              <a:buFont typeface="Wingdings" pitchFamily="2" charset="2"/>
              <a:buNone/>
            </a:pPr>
            <a:r>
              <a:rPr lang="zh-CN" altLang="en-US" sz="3200" dirty="0">
                <a:solidFill>
                  <a:srgbClr val="660033"/>
                </a:solidFill>
                <a:ea typeface="隶书" pitchFamily="49" charset="-122"/>
              </a:rPr>
              <a:t>垂直划分</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pPr eaLnBrk="1" hangingPunct="1">
              <a:defRPr/>
            </a:pPr>
            <a:r>
              <a:rPr lang="zh-CN" altLang="en-US" smtClean="0"/>
              <a:t>模式调优</a:t>
            </a:r>
          </a:p>
        </p:txBody>
      </p:sp>
      <p:sp>
        <p:nvSpPr>
          <p:cNvPr id="160771" name="Text Box 3"/>
          <p:cNvSpPr txBox="1">
            <a:spLocks noChangeArrowheads="1"/>
          </p:cNvSpPr>
          <p:nvPr/>
        </p:nvSpPr>
        <p:spPr bwMode="auto">
          <a:xfrm>
            <a:off x="250825" y="1366838"/>
            <a:ext cx="8640763" cy="1630362"/>
          </a:xfrm>
          <a:prstGeom prst="rect">
            <a:avLst/>
          </a:prstGeom>
          <a:noFill/>
          <a:ln w="9525">
            <a:noFill/>
            <a:miter lim="800000"/>
            <a:headEnd/>
            <a:tailEnd/>
          </a:ln>
        </p:spPr>
        <p:txBody>
          <a:bodyPr>
            <a:spAutoFit/>
          </a:bodyPr>
          <a:lstStyle/>
          <a:p>
            <a:pPr marL="342900" indent="-342900" algn="just">
              <a:spcBef>
                <a:spcPct val="30000"/>
              </a:spcBef>
              <a:buClr>
                <a:schemeClr val="folHlink"/>
              </a:buClr>
              <a:buSzPct val="60000"/>
              <a:buFont typeface="Wingdings" pitchFamily="2" charset="2"/>
              <a:buNone/>
            </a:pPr>
            <a:r>
              <a:rPr lang="zh-CN" altLang="en-US" sz="2800">
                <a:solidFill>
                  <a:schemeClr val="folHlink"/>
                </a:solidFill>
                <a:latin typeface="隶书" pitchFamily="49" charset="-122"/>
                <a:ea typeface="隶书" pitchFamily="49" charset="-122"/>
              </a:rPr>
              <a:t>函数依赖：</a:t>
            </a:r>
            <a:r>
              <a:rPr lang="en-US" altLang="zh-CN">
                <a:solidFill>
                  <a:schemeClr val="folHlink"/>
                </a:solidFill>
                <a:latin typeface="隶书" pitchFamily="49" charset="-122"/>
                <a:ea typeface="隶书" pitchFamily="49" charset="-122"/>
              </a:rPr>
              <a:t>account_ID → address</a:t>
            </a:r>
            <a:r>
              <a:rPr lang="zh-CN" altLang="en-US">
                <a:solidFill>
                  <a:schemeClr val="folHlink"/>
                </a:solidFill>
                <a:latin typeface="隶书" pitchFamily="49" charset="-122"/>
                <a:ea typeface="隶书" pitchFamily="49" charset="-122"/>
              </a:rPr>
              <a:t>，</a:t>
            </a:r>
            <a:r>
              <a:rPr lang="en-US" altLang="zh-CN">
                <a:solidFill>
                  <a:schemeClr val="folHlink"/>
                </a:solidFill>
                <a:latin typeface="隶书" pitchFamily="49" charset="-122"/>
                <a:ea typeface="隶书" pitchFamily="49" charset="-122"/>
              </a:rPr>
              <a:t>account_ID </a:t>
            </a:r>
            <a:r>
              <a:rPr lang="en-US" altLang="zh-CN">
                <a:solidFill>
                  <a:schemeClr val="folHlink"/>
                </a:solidFill>
                <a:ea typeface="隶书" pitchFamily="49" charset="-122"/>
              </a:rPr>
              <a:t>→</a:t>
            </a:r>
            <a:r>
              <a:rPr lang="en-US" altLang="zh-CN">
                <a:ea typeface="隶书" pitchFamily="49" charset="-122"/>
              </a:rPr>
              <a:t> </a:t>
            </a:r>
            <a:r>
              <a:rPr lang="en-US" altLang="zh-CN">
                <a:solidFill>
                  <a:schemeClr val="folHlink"/>
                </a:solidFill>
                <a:latin typeface="隶书" pitchFamily="49" charset="-122"/>
                <a:ea typeface="隶书" pitchFamily="49" charset="-122"/>
              </a:rPr>
              <a:t>balance</a:t>
            </a:r>
          </a:p>
          <a:p>
            <a:pPr marL="342900" indent="-342900">
              <a:spcBef>
                <a:spcPct val="30000"/>
              </a:spcBef>
              <a:buClr>
                <a:schemeClr val="folHlink"/>
              </a:buClr>
              <a:buSzPct val="60000"/>
              <a:buFont typeface="Wingdings" pitchFamily="2" charset="2"/>
              <a:buNone/>
            </a:pPr>
            <a:r>
              <a:rPr lang="zh-CN" altLang="en-US" sz="2800">
                <a:solidFill>
                  <a:schemeClr val="folHlink"/>
                </a:solidFill>
                <a:latin typeface="隶书" pitchFamily="49" charset="-122"/>
                <a:ea typeface="隶书" pitchFamily="49" charset="-122"/>
              </a:rPr>
              <a:t>模式</a:t>
            </a:r>
            <a:r>
              <a:rPr lang="en-US" altLang="zh-CN" sz="2800">
                <a:solidFill>
                  <a:schemeClr val="folHlink"/>
                </a:solidFill>
                <a:latin typeface="隶书" pitchFamily="49" charset="-122"/>
                <a:ea typeface="隶书" pitchFamily="49" charset="-122"/>
              </a:rPr>
              <a:t>1</a:t>
            </a:r>
            <a:r>
              <a:rPr lang="zh-CN" altLang="en-US" sz="2800">
                <a:solidFill>
                  <a:schemeClr val="folHlink"/>
                </a:solidFill>
                <a:latin typeface="隶书" pitchFamily="49" charset="-122"/>
                <a:ea typeface="隶书" pitchFamily="49" charset="-122"/>
              </a:rPr>
              <a:t>：</a:t>
            </a:r>
            <a:r>
              <a:rPr lang="en-US" altLang="zh-CN" sz="2800">
                <a:solidFill>
                  <a:schemeClr val="folHlink"/>
                </a:solidFill>
                <a:latin typeface="隶书" pitchFamily="49" charset="-122"/>
                <a:ea typeface="隶书" pitchFamily="49" charset="-122"/>
              </a:rPr>
              <a:t>(</a:t>
            </a:r>
            <a:r>
              <a:rPr lang="en-US" altLang="zh-CN">
                <a:solidFill>
                  <a:schemeClr val="folHlink"/>
                </a:solidFill>
                <a:latin typeface="隶书" pitchFamily="49" charset="-122"/>
                <a:ea typeface="隶书" pitchFamily="49" charset="-122"/>
              </a:rPr>
              <a:t>account_ID, address,</a:t>
            </a:r>
            <a:r>
              <a:rPr lang="en-US" altLang="zh-CN">
                <a:ea typeface="隶书" pitchFamily="49" charset="-122"/>
              </a:rPr>
              <a:t> </a:t>
            </a:r>
            <a:r>
              <a:rPr lang="en-US" altLang="zh-CN">
                <a:solidFill>
                  <a:schemeClr val="folHlink"/>
                </a:solidFill>
                <a:latin typeface="隶书" pitchFamily="49" charset="-122"/>
                <a:ea typeface="隶书" pitchFamily="49" charset="-122"/>
              </a:rPr>
              <a:t>balance</a:t>
            </a:r>
            <a:r>
              <a:rPr lang="en-US" altLang="zh-CN" sz="2800">
                <a:solidFill>
                  <a:schemeClr val="folHlink"/>
                </a:solidFill>
                <a:latin typeface="隶书" pitchFamily="49" charset="-122"/>
                <a:ea typeface="隶书" pitchFamily="49" charset="-122"/>
              </a:rPr>
              <a:t>)</a:t>
            </a:r>
          </a:p>
          <a:p>
            <a:pPr marL="342900" indent="-342900">
              <a:spcBef>
                <a:spcPct val="30000"/>
              </a:spcBef>
              <a:buClr>
                <a:schemeClr val="folHlink"/>
              </a:buClr>
              <a:buSzPct val="60000"/>
              <a:buFont typeface="Wingdings" pitchFamily="2" charset="2"/>
              <a:buNone/>
            </a:pPr>
            <a:r>
              <a:rPr lang="zh-CN" altLang="en-US" sz="2800">
                <a:solidFill>
                  <a:schemeClr val="folHlink"/>
                </a:solidFill>
                <a:latin typeface="隶书" pitchFamily="49" charset="-122"/>
                <a:ea typeface="隶书" pitchFamily="49" charset="-122"/>
              </a:rPr>
              <a:t>模式</a:t>
            </a:r>
            <a:r>
              <a:rPr lang="en-US" altLang="zh-CN" sz="2800">
                <a:solidFill>
                  <a:schemeClr val="folHlink"/>
                </a:solidFill>
                <a:latin typeface="隶书" pitchFamily="49" charset="-122"/>
                <a:ea typeface="隶书" pitchFamily="49" charset="-122"/>
              </a:rPr>
              <a:t>2</a:t>
            </a:r>
            <a:r>
              <a:rPr lang="zh-CN" altLang="en-US" sz="2800">
                <a:solidFill>
                  <a:schemeClr val="folHlink"/>
                </a:solidFill>
                <a:latin typeface="隶书" pitchFamily="49" charset="-122"/>
                <a:ea typeface="隶书" pitchFamily="49" charset="-122"/>
              </a:rPr>
              <a:t>：</a:t>
            </a:r>
            <a:r>
              <a:rPr lang="en-US" altLang="zh-CN" sz="2800">
                <a:solidFill>
                  <a:schemeClr val="folHlink"/>
                </a:solidFill>
                <a:latin typeface="隶书" pitchFamily="49" charset="-122"/>
                <a:ea typeface="隶书" pitchFamily="49" charset="-122"/>
              </a:rPr>
              <a:t>(</a:t>
            </a:r>
            <a:r>
              <a:rPr lang="en-US" altLang="zh-CN">
                <a:solidFill>
                  <a:schemeClr val="folHlink"/>
                </a:solidFill>
                <a:latin typeface="隶书" pitchFamily="49" charset="-122"/>
                <a:ea typeface="隶书" pitchFamily="49" charset="-122"/>
              </a:rPr>
              <a:t>account_ID, address</a:t>
            </a:r>
            <a:r>
              <a:rPr lang="en-US" altLang="zh-CN" sz="2800">
                <a:solidFill>
                  <a:schemeClr val="folHlink"/>
                </a:solidFill>
                <a:latin typeface="隶书" pitchFamily="49" charset="-122"/>
                <a:ea typeface="隶书" pitchFamily="49" charset="-122"/>
              </a:rPr>
              <a:t>) + (</a:t>
            </a:r>
            <a:r>
              <a:rPr lang="en-US" altLang="zh-CN">
                <a:solidFill>
                  <a:schemeClr val="folHlink"/>
                </a:solidFill>
                <a:latin typeface="隶书" pitchFamily="49" charset="-122"/>
                <a:ea typeface="隶书" pitchFamily="49" charset="-122"/>
              </a:rPr>
              <a:t>account_ID, balance</a:t>
            </a:r>
            <a:r>
              <a:rPr lang="en-US" altLang="zh-CN" sz="2800">
                <a:solidFill>
                  <a:schemeClr val="folHlink"/>
                </a:solidFill>
                <a:latin typeface="隶书" pitchFamily="49" charset="-122"/>
                <a:ea typeface="隶书" pitchFamily="49" charset="-122"/>
              </a:rPr>
              <a:t>)</a:t>
            </a:r>
          </a:p>
        </p:txBody>
      </p:sp>
      <p:sp>
        <p:nvSpPr>
          <p:cNvPr id="160772" name="Text Box 4"/>
          <p:cNvSpPr txBox="1">
            <a:spLocks noChangeArrowheads="1"/>
          </p:cNvSpPr>
          <p:nvPr/>
        </p:nvSpPr>
        <p:spPr bwMode="auto">
          <a:xfrm>
            <a:off x="179388" y="3297238"/>
            <a:ext cx="8785225" cy="3067050"/>
          </a:xfrm>
          <a:prstGeom prst="rect">
            <a:avLst/>
          </a:prstGeom>
          <a:noFill/>
          <a:ln w="9525">
            <a:noFill/>
            <a:miter lim="800000"/>
            <a:headEnd/>
            <a:tailEnd/>
          </a:ln>
        </p:spPr>
        <p:txBody>
          <a:bodyPr>
            <a:spAutoFit/>
          </a:bodyPr>
          <a:lstStyle/>
          <a:p>
            <a:pPr marL="457200" indent="-457200">
              <a:spcBef>
                <a:spcPct val="45000"/>
              </a:spcBef>
              <a:buClr>
                <a:schemeClr val="folHlink"/>
              </a:buClr>
              <a:buSzPct val="60000"/>
              <a:buFont typeface="Wingdings" pitchFamily="2" charset="2"/>
              <a:buNone/>
            </a:pPr>
            <a:r>
              <a:rPr lang="zh-CN" altLang="en-US">
                <a:solidFill>
                  <a:schemeClr val="folHlink"/>
                </a:solidFill>
                <a:latin typeface="隶书" pitchFamily="49" charset="-122"/>
                <a:ea typeface="隶书" pitchFamily="49" charset="-122"/>
              </a:rPr>
              <a:t>	</a:t>
            </a:r>
            <a:r>
              <a:rPr lang="zh-CN" altLang="en-US" sz="2800">
                <a:solidFill>
                  <a:schemeClr val="folHlink"/>
                </a:solidFill>
                <a:latin typeface="隶书" pitchFamily="49" charset="-122"/>
                <a:ea typeface="隶书" pitchFamily="49" charset="-122"/>
              </a:rPr>
              <a:t>应用场景：每月给客户邮寄一张报告单，每天多次对帐户余额进行更新和查找</a:t>
            </a:r>
          </a:p>
          <a:p>
            <a:pPr marL="457200" indent="-457200">
              <a:spcBef>
                <a:spcPct val="45000"/>
              </a:spcBef>
              <a:buClr>
                <a:schemeClr val="folHlink"/>
              </a:buClr>
              <a:buSzPct val="60000"/>
              <a:buFont typeface="Wingdings" pitchFamily="2" charset="2"/>
              <a:buNone/>
            </a:pPr>
            <a:r>
              <a:rPr lang="zh-CN" altLang="en-US">
                <a:solidFill>
                  <a:schemeClr val="folHlink"/>
                </a:solidFill>
                <a:latin typeface="隶书" pitchFamily="49" charset="-122"/>
                <a:ea typeface="隶书" pitchFamily="49" charset="-122"/>
              </a:rPr>
              <a:t>	模式</a:t>
            </a:r>
            <a:r>
              <a:rPr lang="en-US" altLang="zh-CN">
                <a:solidFill>
                  <a:schemeClr val="folHlink"/>
                </a:solidFill>
                <a:latin typeface="隶书" pitchFamily="49" charset="-122"/>
                <a:ea typeface="隶书" pitchFamily="49" charset="-122"/>
              </a:rPr>
              <a:t>2</a:t>
            </a:r>
            <a:r>
              <a:rPr lang="zh-CN" altLang="en-US">
                <a:solidFill>
                  <a:schemeClr val="folHlink"/>
                </a:solidFill>
                <a:latin typeface="隶书" pitchFamily="49" charset="-122"/>
                <a:ea typeface="隶书" pitchFamily="49" charset="-122"/>
              </a:rPr>
              <a:t>较好，因为</a:t>
            </a:r>
            <a:r>
              <a:rPr lang="en-US" altLang="zh-CN">
                <a:solidFill>
                  <a:schemeClr val="folHlink"/>
                </a:solidFill>
                <a:latin typeface="隶书" pitchFamily="49" charset="-122"/>
                <a:ea typeface="隶书" pitchFamily="49" charset="-122"/>
              </a:rPr>
              <a:t>(account_ID, balance)</a:t>
            </a:r>
            <a:r>
              <a:rPr lang="zh-CN" altLang="en-US">
                <a:solidFill>
                  <a:schemeClr val="folHlink"/>
                </a:solidFill>
                <a:latin typeface="隶书" pitchFamily="49" charset="-122"/>
                <a:ea typeface="隶书" pitchFamily="49" charset="-122"/>
              </a:rPr>
              <a:t>较小</a:t>
            </a:r>
          </a:p>
          <a:p>
            <a:pPr marL="914400" lvl="1" indent="-457200">
              <a:spcBef>
                <a:spcPct val="45000"/>
              </a:spcBef>
              <a:buClr>
                <a:schemeClr val="folHlink"/>
              </a:buClr>
              <a:buSzPct val="60000"/>
              <a:buFont typeface="Wingdings" pitchFamily="2" charset="2"/>
              <a:buChar char="n"/>
            </a:pPr>
            <a:r>
              <a:rPr lang="zh-CN" altLang="en-US">
                <a:solidFill>
                  <a:schemeClr val="folHlink"/>
                </a:solidFill>
                <a:latin typeface="隶书" pitchFamily="49" charset="-122"/>
                <a:ea typeface="隶书" pitchFamily="49" charset="-122"/>
              </a:rPr>
              <a:t>索引小</a:t>
            </a:r>
          </a:p>
          <a:p>
            <a:pPr marL="914400" lvl="1" indent="-457200">
              <a:spcBef>
                <a:spcPct val="45000"/>
              </a:spcBef>
              <a:buClr>
                <a:schemeClr val="folHlink"/>
              </a:buClr>
              <a:buSzPct val="60000"/>
              <a:buFont typeface="Wingdings" pitchFamily="2" charset="2"/>
              <a:buChar char="n"/>
            </a:pPr>
            <a:r>
              <a:rPr lang="zh-CN" altLang="en-US">
                <a:solidFill>
                  <a:schemeClr val="folHlink"/>
                </a:solidFill>
                <a:latin typeface="隶书" pitchFamily="49" charset="-122"/>
                <a:ea typeface="隶书" pitchFamily="49" charset="-122"/>
              </a:rPr>
              <a:t>内存装纳更多</a:t>
            </a:r>
            <a:r>
              <a:rPr lang="en-US" altLang="zh-CN" sz="2000">
                <a:solidFill>
                  <a:schemeClr val="folHlink"/>
                </a:solidFill>
                <a:latin typeface="隶书" pitchFamily="49" charset="-122"/>
                <a:ea typeface="隶书" pitchFamily="49" charset="-122"/>
              </a:rPr>
              <a:t>account_ID-balance</a:t>
            </a:r>
            <a:r>
              <a:rPr lang="zh-CN" altLang="en-US">
                <a:solidFill>
                  <a:schemeClr val="folHlink"/>
                </a:solidFill>
                <a:latin typeface="隶书" pitchFamily="49" charset="-122"/>
                <a:ea typeface="隶书" pitchFamily="49" charset="-122"/>
              </a:rPr>
              <a:t>对，提高随机存取命中率</a:t>
            </a:r>
          </a:p>
          <a:p>
            <a:pPr marL="914400" lvl="1" indent="-457200">
              <a:spcBef>
                <a:spcPct val="45000"/>
              </a:spcBef>
              <a:buClr>
                <a:schemeClr val="folHlink"/>
              </a:buClr>
              <a:buSzPct val="60000"/>
              <a:buFont typeface="Wingdings" pitchFamily="2" charset="2"/>
              <a:buChar char="n"/>
            </a:pPr>
            <a:r>
              <a:rPr lang="zh-CN" altLang="en-US">
                <a:solidFill>
                  <a:schemeClr val="folHlink"/>
                </a:solidFill>
                <a:latin typeface="隶书" pitchFamily="49" charset="-122"/>
                <a:ea typeface="隶书" pitchFamily="49" charset="-122"/>
              </a:rPr>
              <a:t>对于扫描大部分</a:t>
            </a:r>
            <a:r>
              <a:rPr lang="en-US" altLang="zh-CN" sz="2000">
                <a:solidFill>
                  <a:schemeClr val="folHlink"/>
                </a:solidFill>
                <a:latin typeface="隶书" pitchFamily="49" charset="-122"/>
                <a:ea typeface="隶书" pitchFamily="49" charset="-122"/>
              </a:rPr>
              <a:t>account_ID-balance</a:t>
            </a:r>
            <a:r>
              <a:rPr lang="zh-CN" altLang="en-US">
                <a:solidFill>
                  <a:schemeClr val="folHlink"/>
                </a:solidFill>
                <a:latin typeface="隶书" pitchFamily="49" charset="-122"/>
                <a:ea typeface="隶书" pitchFamily="49" charset="-122"/>
              </a:rPr>
              <a:t>对的查询，读取的页少</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2" name="Rectangle 1026"/>
          <p:cNvSpPr>
            <a:spLocks noGrp="1" noChangeArrowheads="1"/>
          </p:cNvSpPr>
          <p:nvPr>
            <p:ph type="title"/>
          </p:nvPr>
        </p:nvSpPr>
        <p:spPr/>
        <p:txBody>
          <a:bodyPr/>
          <a:lstStyle/>
          <a:p>
            <a:pPr eaLnBrk="1" hangingPunct="1">
              <a:defRPr/>
            </a:pPr>
            <a:r>
              <a:rPr lang="zh-CN" altLang="en-US" b="0" smtClean="0">
                <a:sym typeface="Symbol" pitchFamily="18" charset="2"/>
              </a:rPr>
              <a:t>平凡函数依赖</a:t>
            </a:r>
          </a:p>
        </p:txBody>
      </p:sp>
      <p:sp>
        <p:nvSpPr>
          <p:cNvPr id="102404" name="Rectangle 1028"/>
          <p:cNvSpPr>
            <a:spLocks noChangeArrowheads="1"/>
          </p:cNvSpPr>
          <p:nvPr/>
        </p:nvSpPr>
        <p:spPr bwMode="auto">
          <a:xfrm>
            <a:off x="179512" y="3645024"/>
            <a:ext cx="8748464" cy="1091952"/>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anchor="ctr">
            <a:flatTx/>
          </a:bodyPr>
          <a:lstStyle/>
          <a:p>
            <a:pPr algn="ctr"/>
            <a:r>
              <a:rPr lang="zh-CN" altLang="en-US" sz="2800" dirty="0">
                <a:latin typeface="华文新魏" pitchFamily="2" charset="-122"/>
                <a:ea typeface="华文新魏" pitchFamily="2" charset="-122"/>
              </a:rPr>
              <a:t>思考：一个关系模式有</a:t>
            </a:r>
            <a:r>
              <a:rPr lang="en-US" altLang="zh-CN" sz="2800" dirty="0">
                <a:latin typeface="华文新魏" pitchFamily="2" charset="-122"/>
                <a:ea typeface="华文新魏" pitchFamily="2" charset="-122"/>
              </a:rPr>
              <a:t>n</a:t>
            </a:r>
            <a:r>
              <a:rPr lang="zh-CN" altLang="en-US" sz="2800" dirty="0">
                <a:latin typeface="华文新魏" pitchFamily="2" charset="-122"/>
                <a:ea typeface="华文新魏" pitchFamily="2" charset="-122"/>
              </a:rPr>
              <a:t>个属性</a:t>
            </a:r>
            <a:r>
              <a:rPr lang="zh-CN" altLang="en-US" sz="2800" dirty="0" smtClean="0">
                <a:latin typeface="华文新魏" pitchFamily="2" charset="-122"/>
                <a:ea typeface="华文新魏" pitchFamily="2" charset="-122"/>
              </a:rPr>
              <a:t>，在</a:t>
            </a:r>
            <a:r>
              <a:rPr lang="zh-CN" altLang="en-US" sz="2800" dirty="0">
                <a:latin typeface="华文新魏" pitchFamily="2" charset="-122"/>
                <a:ea typeface="华文新魏" pitchFamily="2" charset="-122"/>
              </a:rPr>
              <a:t>它上面成立的所有可能的函数依赖有多少个？非平凡的</a:t>
            </a:r>
            <a:r>
              <a:rPr lang="zh-CN" altLang="en-US" sz="2800" dirty="0" smtClean="0">
                <a:latin typeface="华文新魏" pitchFamily="2" charset="-122"/>
                <a:ea typeface="华文新魏" pitchFamily="2" charset="-122"/>
              </a:rPr>
              <a:t>函数依赖有</a:t>
            </a:r>
            <a:r>
              <a:rPr lang="zh-CN" altLang="en-US" sz="2800" dirty="0">
                <a:latin typeface="华文新魏" pitchFamily="2" charset="-122"/>
                <a:ea typeface="华文新魏" pitchFamily="2" charset="-122"/>
              </a:rPr>
              <a:t>多少个？</a:t>
            </a:r>
          </a:p>
        </p:txBody>
      </p:sp>
      <mc:AlternateContent xmlns:mc="http://schemas.openxmlformats.org/markup-compatibility/2006" xmlns:a14="http://schemas.microsoft.com/office/drawing/2010/main">
        <mc:Choice Requires="a14">
          <p:sp>
            <p:nvSpPr>
              <p:cNvPr id="66564" name="Rectangle 1030"/>
              <p:cNvSpPr>
                <a:spLocks noChangeArrowheads="1"/>
              </p:cNvSpPr>
              <p:nvPr/>
            </p:nvSpPr>
            <p:spPr bwMode="auto">
              <a:xfrm>
                <a:off x="755650" y="1268760"/>
                <a:ext cx="7488238" cy="1815882"/>
              </a:xfrm>
              <a:prstGeom prst="rect">
                <a:avLst/>
              </a:prstGeom>
              <a:noFill/>
              <a:ln w="9525">
                <a:noFill/>
                <a:miter lim="800000"/>
                <a:headEnd/>
                <a:tailEnd/>
              </a:ln>
            </p:spPr>
            <p:txBody>
              <a:bodyPr>
                <a:spAutoFit/>
              </a:bodyPr>
              <a:lstStyle/>
              <a:p>
                <a:pPr lvl="1">
                  <a:lnSpc>
                    <a:spcPct val="120000"/>
                  </a:lnSpc>
                  <a:spcBef>
                    <a:spcPct val="40000"/>
                  </a:spcBef>
                </a:pPr>
                <a:r>
                  <a:rPr lang="zh-CN" altLang="en-US" sz="2800" dirty="0" smtClean="0">
                    <a:solidFill>
                      <a:schemeClr val="folHlink"/>
                    </a:solidFill>
                    <a:latin typeface="隶书" pitchFamily="49" charset="-122"/>
                    <a:ea typeface="隶书" pitchFamily="49" charset="-122"/>
                    <a:sym typeface="Symbol" pitchFamily="18" charset="2"/>
                  </a:rPr>
                  <a:t>如果</a:t>
                </a:r>
                <a:r>
                  <a:rPr lang="en-US" altLang="zh-CN" sz="2800" dirty="0">
                    <a:solidFill>
                      <a:schemeClr val="folHlink"/>
                    </a:solidFill>
                    <a:latin typeface="隶书" pitchFamily="49" charset="-122"/>
                    <a:ea typeface="隶书" pitchFamily="49" charset="-122"/>
                    <a:sym typeface="Symbol" pitchFamily="18" charset="2"/>
                  </a:rPr>
                  <a:t>X </a:t>
                </a:r>
                <a:r>
                  <a:rPr lang="en-US" altLang="zh-CN" sz="2800" b="1" dirty="0">
                    <a:solidFill>
                      <a:schemeClr val="folHlink"/>
                    </a:solidFill>
                    <a:latin typeface="隶书" pitchFamily="49" charset="-122"/>
                    <a:ea typeface="隶书" pitchFamily="49" charset="-122"/>
                    <a:sym typeface="Symbol" pitchFamily="18" charset="2"/>
                  </a:rPr>
                  <a:t></a:t>
                </a:r>
                <a:r>
                  <a:rPr lang="en-US" altLang="zh-CN" sz="2800" dirty="0">
                    <a:solidFill>
                      <a:schemeClr val="folHlink"/>
                    </a:solidFill>
                    <a:latin typeface="隶书" pitchFamily="49" charset="-122"/>
                    <a:ea typeface="隶书" pitchFamily="49" charset="-122"/>
                    <a:sym typeface="Symbol" pitchFamily="18" charset="2"/>
                  </a:rPr>
                  <a:t> </a:t>
                </a:r>
                <a:r>
                  <a:rPr lang="en-US" altLang="zh-CN" sz="2800" dirty="0" smtClean="0">
                    <a:solidFill>
                      <a:schemeClr val="folHlink"/>
                    </a:solidFill>
                    <a:latin typeface="隶书" pitchFamily="49" charset="-122"/>
                    <a:ea typeface="隶书" pitchFamily="49" charset="-122"/>
                    <a:sym typeface="Symbol" pitchFamily="18" charset="2"/>
                  </a:rPr>
                  <a:t>Y，Y </a:t>
                </a:r>
                <a:r>
                  <a:rPr lang="en-US" altLang="zh-CN" sz="2800" dirty="0" smtClean="0">
                    <a:solidFill>
                      <a:schemeClr val="folHlink"/>
                    </a:solidFill>
                    <a:latin typeface="隶书" pitchFamily="49" charset="-122"/>
                    <a:ea typeface="隶书" pitchFamily="49" charset="-122"/>
                    <a:sym typeface="Symbol"/>
                  </a:rPr>
                  <a:t></a:t>
                </a:r>
                <a:r>
                  <a:rPr lang="en-US" altLang="zh-CN" sz="2800" dirty="0" smtClean="0">
                    <a:solidFill>
                      <a:schemeClr val="folHlink"/>
                    </a:solidFill>
                    <a:latin typeface="隶书" pitchFamily="49" charset="-122"/>
                    <a:ea typeface="隶书" pitchFamily="49" charset="-122"/>
                    <a:sym typeface="Symbol" pitchFamily="18" charset="2"/>
                  </a:rPr>
                  <a:t> </a:t>
                </a:r>
                <a:r>
                  <a:rPr lang="en-US" altLang="zh-CN" sz="2800" dirty="0">
                    <a:solidFill>
                      <a:schemeClr val="folHlink"/>
                    </a:solidFill>
                    <a:latin typeface="隶书" pitchFamily="49" charset="-122"/>
                    <a:ea typeface="隶书" pitchFamily="49" charset="-122"/>
                    <a:sym typeface="Symbol" pitchFamily="18" charset="2"/>
                  </a:rPr>
                  <a:t>X，</a:t>
                </a:r>
                <a:r>
                  <a:rPr lang="zh-CN" altLang="en-US" sz="2800" dirty="0">
                    <a:solidFill>
                      <a:schemeClr val="folHlink"/>
                    </a:solidFill>
                    <a:latin typeface="隶书" pitchFamily="49" charset="-122"/>
                    <a:ea typeface="隶书" pitchFamily="49" charset="-122"/>
                    <a:sym typeface="Symbol" pitchFamily="18" charset="2"/>
                  </a:rPr>
                  <a:t>则称其</a:t>
                </a:r>
                <a:r>
                  <a:rPr lang="zh-CN" altLang="en-US" sz="2800" dirty="0" smtClean="0">
                    <a:solidFill>
                      <a:schemeClr val="folHlink"/>
                    </a:solidFill>
                    <a:latin typeface="隶书" pitchFamily="49" charset="-122"/>
                    <a:ea typeface="隶书" pitchFamily="49" charset="-122"/>
                    <a:sym typeface="Symbol" pitchFamily="18" charset="2"/>
                  </a:rPr>
                  <a:t>为平凡的</a:t>
                </a:r>
                <a:r>
                  <a:rPr lang="zh-CN" altLang="en-US" sz="2800" dirty="0">
                    <a:solidFill>
                      <a:schemeClr val="folHlink"/>
                    </a:solidFill>
                    <a:latin typeface="隶书" pitchFamily="49" charset="-122"/>
                    <a:ea typeface="隶书" pitchFamily="49" charset="-122"/>
                    <a:sym typeface="Symbol" pitchFamily="18" charset="2"/>
                  </a:rPr>
                  <a:t>函数依赖，否则</a:t>
                </a:r>
                <a:r>
                  <a:rPr lang="zh-CN" altLang="en-US" sz="2800" dirty="0" smtClean="0">
                    <a:solidFill>
                      <a:schemeClr val="folHlink"/>
                    </a:solidFill>
                    <a:latin typeface="隶书" pitchFamily="49" charset="-122"/>
                    <a:ea typeface="隶书" pitchFamily="49" charset="-122"/>
                    <a:sym typeface="Symbol" pitchFamily="18" charset="2"/>
                  </a:rPr>
                  <a:t>称为非平凡的</a:t>
                </a:r>
                <a:r>
                  <a:rPr lang="zh-CN" altLang="en-US" sz="2800" dirty="0">
                    <a:solidFill>
                      <a:schemeClr val="folHlink"/>
                    </a:solidFill>
                    <a:latin typeface="隶书" pitchFamily="49" charset="-122"/>
                    <a:ea typeface="隶书" pitchFamily="49" charset="-122"/>
                    <a:sym typeface="Symbol" pitchFamily="18" charset="2"/>
                  </a:rPr>
                  <a:t>函数依赖</a:t>
                </a:r>
              </a:p>
              <a:p>
                <a:pPr lvl="1">
                  <a:lnSpc>
                    <a:spcPct val="120000"/>
                  </a:lnSpc>
                  <a:spcBef>
                    <a:spcPct val="40000"/>
                  </a:spcBef>
                </a:pPr>
                <a:r>
                  <a:rPr lang="zh-CN" altLang="en-US" sz="2800" dirty="0" smtClean="0">
                    <a:solidFill>
                      <a:schemeClr val="folHlink"/>
                    </a:solidFill>
                    <a:latin typeface="隶书" pitchFamily="49" charset="-122"/>
                    <a:ea typeface="隶书" pitchFamily="49" charset="-122"/>
                    <a:sym typeface="Symbol" pitchFamily="18" charset="2"/>
                  </a:rPr>
                  <a:t>如</a:t>
                </a:r>
                <a14:m>
                  <m:oMath xmlns:m="http://schemas.openxmlformats.org/officeDocument/2006/math">
                    <m:d>
                      <m:dPr>
                        <m:ctrlPr>
                          <a:rPr lang="en-US" altLang="zh-CN" sz="2800" b="0" i="1" dirty="0" smtClean="0">
                            <a:solidFill>
                              <a:schemeClr val="folHlink"/>
                            </a:solidFill>
                            <a:latin typeface="Cambria Math" panose="02040503050406030204" pitchFamily="18" charset="0"/>
                            <a:ea typeface="隶书" pitchFamily="49" charset="-122"/>
                            <a:sym typeface="Symbol" pitchFamily="18" charset="2"/>
                          </a:rPr>
                        </m:ctrlPr>
                      </m:dPr>
                      <m:e>
                        <m:r>
                          <m:rPr>
                            <m:sty m:val="p"/>
                          </m:rPr>
                          <a:rPr lang="en-US" altLang="zh-CN" sz="2800" b="0" i="0" dirty="0" smtClean="0">
                            <a:solidFill>
                              <a:schemeClr val="folHlink"/>
                            </a:solidFill>
                            <a:latin typeface="Cambria Math" panose="02040503050406030204" pitchFamily="18" charset="0"/>
                            <a:ea typeface="隶书" pitchFamily="49" charset="-122"/>
                            <a:sym typeface="Symbol" pitchFamily="18" charset="2"/>
                          </a:rPr>
                          <m:t>sno</m:t>
                        </m:r>
                        <m:r>
                          <a:rPr lang="en-US" altLang="zh-CN" sz="2800" b="0" i="0" dirty="0" smtClean="0">
                            <a:solidFill>
                              <a:schemeClr val="folHlink"/>
                            </a:solidFill>
                            <a:latin typeface="Cambria Math" panose="02040503050406030204" pitchFamily="18" charset="0"/>
                            <a:ea typeface="隶书" pitchFamily="49" charset="-122"/>
                            <a:sym typeface="Symbol" pitchFamily="18" charset="2"/>
                          </a:rPr>
                          <m:t>,</m:t>
                        </m:r>
                        <m:r>
                          <m:rPr>
                            <m:sty m:val="p"/>
                          </m:rPr>
                          <a:rPr lang="en-US" altLang="zh-CN" sz="2800" b="0" i="0" dirty="0" smtClean="0">
                            <a:solidFill>
                              <a:schemeClr val="folHlink"/>
                            </a:solidFill>
                            <a:latin typeface="Cambria Math" panose="02040503050406030204" pitchFamily="18" charset="0"/>
                            <a:ea typeface="隶书" pitchFamily="49" charset="-122"/>
                            <a:sym typeface="Symbol" pitchFamily="18" charset="2"/>
                          </a:rPr>
                          <m:t>sname</m:t>
                        </m:r>
                      </m:e>
                    </m:d>
                    <m:r>
                      <a:rPr lang="en-US" altLang="zh-CN" sz="2800" b="0" i="1" dirty="0" smtClean="0">
                        <a:solidFill>
                          <a:schemeClr val="folHlink"/>
                        </a:solidFill>
                        <a:latin typeface="Cambria Math" panose="02040503050406030204" pitchFamily="18" charset="0"/>
                        <a:ea typeface="Cambria Math" panose="02040503050406030204" pitchFamily="18" charset="0"/>
                        <a:sym typeface="Symbol" pitchFamily="18" charset="2"/>
                      </a:rPr>
                      <m:t>→</m:t>
                    </m:r>
                    <m:r>
                      <m:rPr>
                        <m:sty m:val="p"/>
                      </m:rPr>
                      <a:rPr lang="en-US" altLang="zh-CN" sz="2800" b="0" i="0" dirty="0" smtClean="0">
                        <a:solidFill>
                          <a:schemeClr val="folHlink"/>
                        </a:solidFill>
                        <a:latin typeface="Cambria Math" panose="02040503050406030204" pitchFamily="18" charset="0"/>
                        <a:ea typeface="隶书" pitchFamily="49" charset="-122"/>
                        <a:sym typeface="Symbol" pitchFamily="18" charset="2"/>
                      </a:rPr>
                      <m:t>sname</m:t>
                    </m:r>
                  </m:oMath>
                </a14:m>
                <a:r>
                  <a:rPr lang="zh-CN" altLang="en-US" sz="2800" dirty="0">
                    <a:solidFill>
                      <a:schemeClr val="folHlink"/>
                    </a:solidFill>
                    <a:latin typeface="隶书" pitchFamily="49" charset="-122"/>
                    <a:ea typeface="隶书" pitchFamily="49" charset="-122"/>
                    <a:sym typeface="Symbol" pitchFamily="18" charset="2"/>
                  </a:rPr>
                  <a:t>是平凡的函数依赖</a:t>
                </a:r>
              </a:p>
            </p:txBody>
          </p:sp>
        </mc:Choice>
        <mc:Fallback xmlns="">
          <p:sp>
            <p:nvSpPr>
              <p:cNvPr id="66564" name="Rectangle 1030"/>
              <p:cNvSpPr>
                <a:spLocks noRot="1" noChangeAspect="1" noMove="1" noResize="1" noEditPoints="1" noAdjustHandles="1" noChangeArrowheads="1" noChangeShapeType="1" noTextEdit="1"/>
              </p:cNvSpPr>
              <p:nvPr/>
            </p:nvSpPr>
            <p:spPr bwMode="auto">
              <a:xfrm>
                <a:off x="755650" y="1268760"/>
                <a:ext cx="7488238" cy="1815882"/>
              </a:xfrm>
              <a:prstGeom prst="rect">
                <a:avLst/>
              </a:prstGeom>
              <a:blipFill>
                <a:blip r:embed="rId3"/>
                <a:stretch>
                  <a:fillRect t="-2349" b="-4698"/>
                </a:stretch>
              </a:blipFill>
              <a:ln w="9525">
                <a:noFill/>
                <a:miter lim="800000"/>
                <a:headEnd/>
                <a:tailEnd/>
              </a:ln>
            </p:spPr>
            <p:txBody>
              <a:bodyPr/>
              <a:lstStyle/>
              <a:p>
                <a:r>
                  <a:rPr lang="zh-CN" altLang="en-US">
                    <a:noFill/>
                  </a:rPr>
                  <a:t> </a:t>
                </a:r>
              </a:p>
            </p:txBody>
          </p:sp>
        </mc:Fallback>
      </mc:AlternateContent>
      <p:sp>
        <p:nvSpPr>
          <p:cNvPr id="5" name="Rectangle 1028"/>
          <p:cNvSpPr>
            <a:spLocks noChangeArrowheads="1"/>
          </p:cNvSpPr>
          <p:nvPr/>
        </p:nvSpPr>
        <p:spPr bwMode="auto">
          <a:xfrm>
            <a:off x="1979712" y="5301208"/>
            <a:ext cx="5184576" cy="108012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anchor="ctr">
            <a:flatTx/>
          </a:bodyPr>
          <a:lstStyle/>
          <a:p>
            <a:pPr algn="ctr"/>
            <a:r>
              <a:rPr lang="zh-CN" altLang="en-US" sz="2800" dirty="0" smtClean="0">
                <a:latin typeface="华文新魏" pitchFamily="2" charset="-122"/>
                <a:ea typeface="华文新魏" pitchFamily="2" charset="-122"/>
              </a:rPr>
              <a:t>再思考</a:t>
            </a:r>
            <a:r>
              <a:rPr lang="zh-CN" altLang="en-US" sz="2800" dirty="0">
                <a:latin typeface="华文新魏" pitchFamily="2" charset="-122"/>
                <a:ea typeface="华文新魏" pitchFamily="2" charset="-122"/>
              </a:rPr>
              <a:t>：一</a:t>
            </a:r>
            <a:r>
              <a:rPr lang="zh-CN" altLang="en-US" sz="2800" dirty="0" smtClean="0">
                <a:latin typeface="华文新魏" pitchFamily="2" charset="-122"/>
                <a:ea typeface="华文新魏" pitchFamily="2" charset="-122"/>
              </a:rPr>
              <a:t>个全码的关系模式中会存在非</a:t>
            </a:r>
            <a:r>
              <a:rPr lang="zh-CN" altLang="en-US" sz="2800" dirty="0">
                <a:latin typeface="华文新魏" pitchFamily="2" charset="-122"/>
                <a:ea typeface="华文新魏" pitchFamily="2" charset="-122"/>
              </a:rPr>
              <a:t>平凡的</a:t>
            </a:r>
            <a:r>
              <a:rPr lang="zh-CN" altLang="en-US" sz="2800" dirty="0" smtClean="0">
                <a:latin typeface="华文新魏" pitchFamily="2" charset="-122"/>
                <a:ea typeface="华文新魏" pitchFamily="2" charset="-122"/>
              </a:rPr>
              <a:t>函数依赖吗？</a:t>
            </a:r>
            <a:endParaRPr lang="zh-CN" altLang="en-US" sz="2800" dirty="0">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102404"/>
                                        </p:tgtEl>
                                        <p:attrNameLst>
                                          <p:attrName>style.visibility</p:attrName>
                                        </p:attrNameLst>
                                      </p:cBhvr>
                                      <p:to>
                                        <p:strVal val="visible"/>
                                      </p:to>
                                    </p:set>
                                    <p:anim calcmode="lin" valueType="num">
                                      <p:cBhvr>
                                        <p:cTn id="7" dur="500" decel="50000" fill="hold">
                                          <p:stCondLst>
                                            <p:cond delay="0"/>
                                          </p:stCondLst>
                                        </p:cTn>
                                        <p:tgtEl>
                                          <p:spTgt spid="10240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0240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02404"/>
                                        </p:tgtEl>
                                        <p:attrNameLst>
                                          <p:attrName>ppt_w</p:attrName>
                                        </p:attrNameLst>
                                      </p:cBhvr>
                                      <p:tavLst>
                                        <p:tav tm="0">
                                          <p:val>
                                            <p:strVal val="#ppt_w*.05"/>
                                          </p:val>
                                        </p:tav>
                                        <p:tav tm="100000">
                                          <p:val>
                                            <p:strVal val="#ppt_w"/>
                                          </p:val>
                                        </p:tav>
                                      </p:tavLst>
                                    </p:anim>
                                    <p:anim calcmode="lin" valueType="num">
                                      <p:cBhvr>
                                        <p:cTn id="10" dur="1000" fill="hold"/>
                                        <p:tgtEl>
                                          <p:spTgt spid="10240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0240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0240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0240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02404"/>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22" dur="1000" fill="hold"/>
                                        <p:tgtEl>
                                          <p:spTgt spid="5"/>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4" grpId="0" animBg="1"/>
      <p:bldP spid="5"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pPr eaLnBrk="1" hangingPunct="1">
              <a:defRPr/>
            </a:pPr>
            <a:r>
              <a:rPr lang="zh-CN" altLang="en-US" smtClean="0"/>
              <a:t>模式调优</a:t>
            </a:r>
          </a:p>
        </p:txBody>
      </p:sp>
      <p:sp>
        <p:nvSpPr>
          <p:cNvPr id="161795" name="Text Box 3"/>
          <p:cNvSpPr txBox="1">
            <a:spLocks noChangeArrowheads="1"/>
          </p:cNvSpPr>
          <p:nvPr/>
        </p:nvSpPr>
        <p:spPr bwMode="auto">
          <a:xfrm>
            <a:off x="250825" y="1366838"/>
            <a:ext cx="8640763" cy="2741612"/>
          </a:xfrm>
          <a:prstGeom prst="rect">
            <a:avLst/>
          </a:prstGeom>
          <a:noFill/>
          <a:ln w="9525">
            <a:noFill/>
            <a:miter lim="800000"/>
            <a:headEnd/>
            <a:tailEnd/>
          </a:ln>
        </p:spPr>
        <p:txBody>
          <a:bodyPr>
            <a:spAutoFit/>
          </a:bodyPr>
          <a:lstStyle/>
          <a:p>
            <a:pPr marL="342900" indent="-342900" algn="just">
              <a:spcBef>
                <a:spcPct val="30000"/>
              </a:spcBef>
              <a:buClr>
                <a:schemeClr val="folHlink"/>
              </a:buClr>
              <a:buSzPct val="60000"/>
              <a:buFont typeface="Wingdings" pitchFamily="2" charset="2"/>
              <a:buNone/>
            </a:pPr>
            <a:r>
              <a:rPr lang="zh-CN" altLang="en-US" sz="2800">
                <a:solidFill>
                  <a:schemeClr val="folHlink"/>
                </a:solidFill>
                <a:latin typeface="隶书" pitchFamily="49" charset="-122"/>
                <a:ea typeface="隶书" pitchFamily="49" charset="-122"/>
              </a:rPr>
              <a:t>假设</a:t>
            </a:r>
            <a:r>
              <a:rPr lang="zh-CN" altLang="zh-CN" sz="2800">
                <a:solidFill>
                  <a:schemeClr val="folHlink"/>
                </a:solidFill>
                <a:latin typeface="隶书" pitchFamily="49" charset="-122"/>
                <a:ea typeface="隶书" pitchFamily="49" charset="-122"/>
              </a:rPr>
              <a:t>address</a:t>
            </a:r>
            <a:r>
              <a:rPr lang="zh-CN" altLang="en-US" sz="2800">
                <a:solidFill>
                  <a:schemeClr val="folHlink"/>
                </a:solidFill>
                <a:latin typeface="隶书" pitchFamily="49" charset="-122"/>
                <a:ea typeface="隶书" pitchFamily="49" charset="-122"/>
              </a:rPr>
              <a:t>由</a:t>
            </a:r>
            <a:r>
              <a:rPr lang="en-US" altLang="zh-CN" sz="2800">
                <a:solidFill>
                  <a:schemeClr val="folHlink"/>
                </a:solidFill>
                <a:latin typeface="隶书" pitchFamily="49" charset="-122"/>
                <a:ea typeface="隶书" pitchFamily="49" charset="-122"/>
              </a:rPr>
              <a:t>street address</a:t>
            </a:r>
            <a:r>
              <a:rPr lang="zh-CN" altLang="en-US" sz="2800">
                <a:solidFill>
                  <a:schemeClr val="folHlink"/>
                </a:solidFill>
                <a:latin typeface="隶书" pitchFamily="49" charset="-122"/>
                <a:ea typeface="隶书" pitchFamily="49" charset="-122"/>
              </a:rPr>
              <a:t>和</a:t>
            </a:r>
            <a:r>
              <a:rPr lang="en-US" altLang="zh-CN" sz="2800">
                <a:solidFill>
                  <a:schemeClr val="folHlink"/>
                </a:solidFill>
                <a:latin typeface="隶书" pitchFamily="49" charset="-122"/>
                <a:ea typeface="隶书" pitchFamily="49" charset="-122"/>
              </a:rPr>
              <a:t>zip code</a:t>
            </a:r>
            <a:r>
              <a:rPr lang="zh-CN" altLang="en-US" sz="2800">
                <a:solidFill>
                  <a:schemeClr val="folHlink"/>
                </a:solidFill>
                <a:latin typeface="隶书" pitchFamily="49" charset="-122"/>
                <a:ea typeface="隶书" pitchFamily="49" charset="-122"/>
              </a:rPr>
              <a:t>构成</a:t>
            </a:r>
          </a:p>
          <a:p>
            <a:pPr marL="342900" indent="-342900" algn="just">
              <a:spcBef>
                <a:spcPct val="30000"/>
              </a:spcBef>
              <a:buClr>
                <a:schemeClr val="folHlink"/>
              </a:buClr>
              <a:buSzPct val="60000"/>
              <a:buFont typeface="Wingdings" pitchFamily="2" charset="2"/>
              <a:buNone/>
            </a:pPr>
            <a:r>
              <a:rPr lang="zh-CN" altLang="en-US" sz="2800">
                <a:solidFill>
                  <a:schemeClr val="folHlink"/>
                </a:solidFill>
                <a:latin typeface="隶书" pitchFamily="49" charset="-122"/>
                <a:ea typeface="隶书" pitchFamily="49" charset="-122"/>
              </a:rPr>
              <a:t>模式</a:t>
            </a:r>
            <a:r>
              <a:rPr lang="en-US" altLang="zh-CN" sz="2800">
                <a:solidFill>
                  <a:schemeClr val="folHlink"/>
                </a:solidFill>
                <a:latin typeface="隶书" pitchFamily="49" charset="-122"/>
                <a:ea typeface="隶书" pitchFamily="49" charset="-122"/>
              </a:rPr>
              <a:t>3</a:t>
            </a:r>
            <a:r>
              <a:rPr lang="zh-CN" altLang="en-US" sz="2800">
                <a:solidFill>
                  <a:schemeClr val="folHlink"/>
                </a:solidFill>
                <a:latin typeface="隶书" pitchFamily="49" charset="-122"/>
                <a:ea typeface="隶书" pitchFamily="49" charset="-122"/>
              </a:rPr>
              <a:t>：</a:t>
            </a:r>
          </a:p>
          <a:p>
            <a:pPr marL="342900" indent="-342900" algn="just">
              <a:spcBef>
                <a:spcPct val="30000"/>
              </a:spcBef>
              <a:buClr>
                <a:schemeClr val="folHlink"/>
              </a:buClr>
              <a:buSzPct val="60000"/>
              <a:buFont typeface="Wingdings" pitchFamily="2" charset="2"/>
              <a:buNone/>
            </a:pPr>
            <a:r>
              <a:rPr lang="en-US" altLang="zh-CN" sz="2800">
                <a:solidFill>
                  <a:schemeClr val="folHlink"/>
                </a:solidFill>
                <a:latin typeface="隶书" pitchFamily="49" charset="-122"/>
                <a:ea typeface="隶书" pitchFamily="49" charset="-122"/>
              </a:rPr>
              <a:t>	(</a:t>
            </a:r>
            <a:r>
              <a:rPr lang="en-US" altLang="zh-CN">
                <a:solidFill>
                  <a:schemeClr val="folHlink"/>
                </a:solidFill>
                <a:latin typeface="隶书" pitchFamily="49" charset="-122"/>
                <a:ea typeface="隶书" pitchFamily="49" charset="-122"/>
              </a:rPr>
              <a:t>account_ID, street address</a:t>
            </a:r>
            <a:r>
              <a:rPr lang="en-US" altLang="zh-CN" sz="2800">
                <a:solidFill>
                  <a:schemeClr val="folHlink"/>
                </a:solidFill>
                <a:latin typeface="隶书" pitchFamily="49" charset="-122"/>
                <a:ea typeface="隶书" pitchFamily="49" charset="-122"/>
              </a:rPr>
              <a:t>)</a:t>
            </a:r>
          </a:p>
          <a:p>
            <a:pPr marL="342900" indent="-342900">
              <a:spcBef>
                <a:spcPct val="30000"/>
              </a:spcBef>
              <a:buClr>
                <a:schemeClr val="folHlink"/>
              </a:buClr>
              <a:buSzPct val="60000"/>
              <a:buFont typeface="Wingdings" pitchFamily="2" charset="2"/>
              <a:buNone/>
            </a:pPr>
            <a:r>
              <a:rPr lang="en-US" altLang="zh-CN" sz="2800">
                <a:solidFill>
                  <a:schemeClr val="folHlink"/>
                </a:solidFill>
                <a:latin typeface="隶书" pitchFamily="49" charset="-122"/>
                <a:ea typeface="隶书" pitchFamily="49" charset="-122"/>
              </a:rPr>
              <a:t>	(</a:t>
            </a:r>
            <a:r>
              <a:rPr lang="en-US" altLang="zh-CN">
                <a:solidFill>
                  <a:schemeClr val="folHlink"/>
                </a:solidFill>
                <a:latin typeface="隶书" pitchFamily="49" charset="-122"/>
                <a:ea typeface="隶书" pitchFamily="49" charset="-122"/>
              </a:rPr>
              <a:t>account_ID, zip code</a:t>
            </a:r>
            <a:r>
              <a:rPr lang="en-US" altLang="zh-CN" sz="2800">
                <a:solidFill>
                  <a:schemeClr val="folHlink"/>
                </a:solidFill>
                <a:latin typeface="隶书" pitchFamily="49" charset="-122"/>
                <a:ea typeface="隶书" pitchFamily="49" charset="-122"/>
              </a:rPr>
              <a:t>)</a:t>
            </a:r>
          </a:p>
          <a:p>
            <a:pPr marL="342900" indent="-342900">
              <a:spcBef>
                <a:spcPct val="30000"/>
              </a:spcBef>
              <a:buClr>
                <a:schemeClr val="folHlink"/>
              </a:buClr>
              <a:buSzPct val="60000"/>
              <a:buFont typeface="Wingdings" pitchFamily="2" charset="2"/>
              <a:buNone/>
            </a:pPr>
            <a:r>
              <a:rPr lang="en-US" altLang="zh-CN" sz="2800">
                <a:solidFill>
                  <a:schemeClr val="folHlink"/>
                </a:solidFill>
                <a:latin typeface="隶书" pitchFamily="49" charset="-122"/>
                <a:ea typeface="隶书" pitchFamily="49" charset="-122"/>
              </a:rPr>
              <a:t> 	(</a:t>
            </a:r>
            <a:r>
              <a:rPr lang="en-US" altLang="zh-CN">
                <a:solidFill>
                  <a:schemeClr val="folHlink"/>
                </a:solidFill>
                <a:latin typeface="隶书" pitchFamily="49" charset="-122"/>
                <a:ea typeface="隶书" pitchFamily="49" charset="-122"/>
              </a:rPr>
              <a:t>account_ID, balance</a:t>
            </a:r>
            <a:r>
              <a:rPr lang="en-US" altLang="zh-CN" sz="2800">
                <a:solidFill>
                  <a:schemeClr val="folHlink"/>
                </a:solidFill>
                <a:latin typeface="隶书" pitchFamily="49" charset="-122"/>
                <a:ea typeface="隶书" pitchFamily="49" charset="-122"/>
              </a:rPr>
              <a:t>)</a:t>
            </a:r>
          </a:p>
        </p:txBody>
      </p:sp>
      <p:sp>
        <p:nvSpPr>
          <p:cNvPr id="161796" name="Text Box 4"/>
          <p:cNvSpPr txBox="1">
            <a:spLocks noChangeArrowheads="1"/>
          </p:cNvSpPr>
          <p:nvPr/>
        </p:nvSpPr>
        <p:spPr bwMode="auto">
          <a:xfrm>
            <a:off x="179388" y="4211638"/>
            <a:ext cx="8785225" cy="946150"/>
          </a:xfrm>
          <a:prstGeom prst="rect">
            <a:avLst/>
          </a:prstGeom>
          <a:noFill/>
          <a:ln w="9525">
            <a:noFill/>
            <a:miter lim="800000"/>
            <a:headEnd/>
            <a:tailEnd/>
          </a:ln>
        </p:spPr>
        <p:txBody>
          <a:bodyPr>
            <a:spAutoFit/>
          </a:bodyPr>
          <a:lstStyle/>
          <a:p>
            <a:pPr marL="457200" indent="-457200">
              <a:spcBef>
                <a:spcPct val="45000"/>
              </a:spcBef>
              <a:buClr>
                <a:schemeClr val="folHlink"/>
              </a:buClr>
              <a:buSzPct val="60000"/>
              <a:buFont typeface="Wingdings" pitchFamily="2" charset="2"/>
              <a:buNone/>
            </a:pPr>
            <a:r>
              <a:rPr lang="zh-CN" altLang="en-US" sz="2800">
                <a:solidFill>
                  <a:schemeClr val="folHlink"/>
                </a:solidFill>
                <a:latin typeface="隶书" pitchFamily="49" charset="-122"/>
                <a:ea typeface="隶书" pitchFamily="49" charset="-122"/>
              </a:rPr>
              <a:t>	注意： </a:t>
            </a:r>
            <a:r>
              <a:rPr lang="en-US" altLang="zh-CN" sz="2800">
                <a:solidFill>
                  <a:schemeClr val="folHlink"/>
                </a:solidFill>
                <a:latin typeface="隶书" pitchFamily="49" charset="-122"/>
                <a:ea typeface="隶书" pitchFamily="49" charset="-122"/>
              </a:rPr>
              <a:t>street address</a:t>
            </a:r>
            <a:r>
              <a:rPr lang="zh-CN" altLang="en-US" sz="2800">
                <a:solidFill>
                  <a:schemeClr val="folHlink"/>
                </a:solidFill>
                <a:latin typeface="隶书" pitchFamily="49" charset="-122"/>
                <a:ea typeface="隶书" pitchFamily="49" charset="-122"/>
              </a:rPr>
              <a:t>和</a:t>
            </a:r>
            <a:r>
              <a:rPr lang="en-US" altLang="zh-CN" sz="2800">
                <a:solidFill>
                  <a:schemeClr val="folHlink"/>
                </a:solidFill>
                <a:latin typeface="隶书" pitchFamily="49" charset="-122"/>
                <a:ea typeface="隶书" pitchFamily="49" charset="-122"/>
              </a:rPr>
              <a:t>zip code</a:t>
            </a:r>
            <a:r>
              <a:rPr lang="zh-CN" altLang="en-US" sz="2800">
                <a:solidFill>
                  <a:schemeClr val="folHlink"/>
                </a:solidFill>
                <a:latin typeface="隶书" pitchFamily="49" charset="-122"/>
                <a:ea typeface="隶书" pitchFamily="49" charset="-122"/>
              </a:rPr>
              <a:t>一般一起存取，分别存放会造成空间浪费，降低性能</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p:txBody>
          <a:bodyPr/>
          <a:lstStyle/>
          <a:p>
            <a:pPr eaLnBrk="1" hangingPunct="1">
              <a:defRPr/>
            </a:pPr>
            <a:r>
              <a:rPr lang="zh-CN" altLang="en-US" smtClean="0"/>
              <a:t>模式调优</a:t>
            </a:r>
          </a:p>
        </p:txBody>
      </p:sp>
      <p:sp>
        <p:nvSpPr>
          <p:cNvPr id="162819" name="Text Box 3"/>
          <p:cNvSpPr txBox="1">
            <a:spLocks noChangeArrowheads="1"/>
          </p:cNvSpPr>
          <p:nvPr/>
        </p:nvSpPr>
        <p:spPr bwMode="auto">
          <a:xfrm>
            <a:off x="250825" y="1217613"/>
            <a:ext cx="8640763" cy="2498725"/>
          </a:xfrm>
          <a:prstGeom prst="rect">
            <a:avLst/>
          </a:prstGeom>
          <a:noFill/>
          <a:ln w="9525">
            <a:noFill/>
            <a:miter lim="800000"/>
            <a:headEnd/>
            <a:tailEnd/>
          </a:ln>
        </p:spPr>
        <p:txBody>
          <a:bodyPr>
            <a:spAutoFit/>
          </a:bodyPr>
          <a:lstStyle/>
          <a:p>
            <a:pPr marL="342900" indent="-342900">
              <a:spcBef>
                <a:spcPct val="30000"/>
              </a:spcBef>
              <a:buClr>
                <a:schemeClr val="folHlink"/>
              </a:buClr>
              <a:buSzPct val="60000"/>
              <a:buFont typeface="Wingdings" pitchFamily="2" charset="2"/>
              <a:buNone/>
            </a:pPr>
            <a:r>
              <a:rPr lang="zh-CN" altLang="en-US" sz="2800">
                <a:solidFill>
                  <a:schemeClr val="folHlink"/>
                </a:solidFill>
                <a:latin typeface="隶书" pitchFamily="49" charset="-122"/>
                <a:ea typeface="隶书" pitchFamily="49" charset="-122"/>
              </a:rPr>
              <a:t>模式</a:t>
            </a:r>
            <a:r>
              <a:rPr lang="en-US" altLang="zh-CN" sz="2800">
                <a:solidFill>
                  <a:schemeClr val="folHlink"/>
                </a:solidFill>
                <a:latin typeface="隶书" pitchFamily="49" charset="-122"/>
                <a:ea typeface="隶书" pitchFamily="49" charset="-122"/>
              </a:rPr>
              <a:t>1</a:t>
            </a:r>
          </a:p>
          <a:p>
            <a:pPr marL="342900" indent="-342900" algn="just">
              <a:spcBef>
                <a:spcPct val="30000"/>
              </a:spcBef>
              <a:buClr>
                <a:schemeClr val="folHlink"/>
              </a:buClr>
              <a:buSzPct val="60000"/>
              <a:buFont typeface="Wingdings" pitchFamily="2" charset="2"/>
              <a:buNone/>
            </a:pPr>
            <a:r>
              <a:rPr lang="en-US" altLang="zh-CN">
                <a:solidFill>
                  <a:schemeClr val="folHlink"/>
                </a:solidFill>
                <a:latin typeface="隶书" pitchFamily="49" charset="-122"/>
                <a:ea typeface="隶书" pitchFamily="49" charset="-122"/>
              </a:rPr>
              <a:t>Order1(supplier_ID, part_ID, quantity, supplier_address)</a:t>
            </a:r>
          </a:p>
          <a:p>
            <a:pPr marL="342900" indent="-342900">
              <a:spcBef>
                <a:spcPct val="30000"/>
              </a:spcBef>
              <a:buClr>
                <a:schemeClr val="folHlink"/>
              </a:buClr>
              <a:buSzPct val="60000"/>
              <a:buFont typeface="Wingdings" pitchFamily="2" charset="2"/>
              <a:buNone/>
            </a:pPr>
            <a:r>
              <a:rPr lang="zh-CN" altLang="en-US" sz="2800">
                <a:solidFill>
                  <a:schemeClr val="folHlink"/>
                </a:solidFill>
                <a:latin typeface="隶书" pitchFamily="49" charset="-122"/>
                <a:ea typeface="隶书" pitchFamily="49" charset="-122"/>
              </a:rPr>
              <a:t>模式</a:t>
            </a:r>
            <a:r>
              <a:rPr lang="en-US" altLang="zh-CN" sz="2800">
                <a:solidFill>
                  <a:schemeClr val="folHlink"/>
                </a:solidFill>
                <a:latin typeface="隶书" pitchFamily="49" charset="-122"/>
                <a:ea typeface="隶书" pitchFamily="49" charset="-122"/>
              </a:rPr>
              <a:t>2</a:t>
            </a:r>
          </a:p>
          <a:p>
            <a:pPr marL="342900" indent="-342900" algn="just">
              <a:spcBef>
                <a:spcPct val="30000"/>
              </a:spcBef>
              <a:buClr>
                <a:schemeClr val="folHlink"/>
              </a:buClr>
              <a:buSzPct val="60000"/>
              <a:buFont typeface="Wingdings" pitchFamily="2" charset="2"/>
              <a:buNone/>
            </a:pPr>
            <a:r>
              <a:rPr lang="en-US" altLang="zh-CN">
                <a:solidFill>
                  <a:schemeClr val="folHlink"/>
                </a:solidFill>
                <a:latin typeface="隶书" pitchFamily="49" charset="-122"/>
                <a:ea typeface="隶书" pitchFamily="49" charset="-122"/>
              </a:rPr>
              <a:t>Order2(supplier_ID, part_ID, quantity)</a:t>
            </a:r>
          </a:p>
          <a:p>
            <a:pPr marL="342900" indent="-342900" algn="just">
              <a:spcBef>
                <a:spcPct val="30000"/>
              </a:spcBef>
              <a:buClr>
                <a:schemeClr val="folHlink"/>
              </a:buClr>
              <a:buSzPct val="60000"/>
              <a:buFont typeface="Wingdings" pitchFamily="2" charset="2"/>
              <a:buNone/>
            </a:pPr>
            <a:r>
              <a:rPr lang="en-US" altLang="zh-CN">
                <a:solidFill>
                  <a:schemeClr val="folHlink"/>
                </a:solidFill>
                <a:latin typeface="隶书" pitchFamily="49" charset="-122"/>
                <a:ea typeface="隶书" pitchFamily="49" charset="-122"/>
              </a:rPr>
              <a:t>Supplier(supplier_ID, supplier_address)</a:t>
            </a:r>
            <a:endParaRPr lang="zh-CN" altLang="en-US">
              <a:solidFill>
                <a:schemeClr val="folHlink"/>
              </a:solidFill>
              <a:latin typeface="隶书" pitchFamily="49" charset="-122"/>
              <a:ea typeface="隶书" pitchFamily="49" charset="-122"/>
            </a:endParaRPr>
          </a:p>
        </p:txBody>
      </p:sp>
      <p:sp>
        <p:nvSpPr>
          <p:cNvPr id="162820" name="Text Box 4"/>
          <p:cNvSpPr txBox="1">
            <a:spLocks noChangeArrowheads="1"/>
          </p:cNvSpPr>
          <p:nvPr/>
        </p:nvSpPr>
        <p:spPr bwMode="auto">
          <a:xfrm>
            <a:off x="179388" y="3860800"/>
            <a:ext cx="8785225" cy="2778125"/>
          </a:xfrm>
          <a:prstGeom prst="rect">
            <a:avLst/>
          </a:prstGeom>
          <a:noFill/>
          <a:ln w="9525">
            <a:noFill/>
            <a:miter lim="800000"/>
            <a:headEnd/>
            <a:tailEnd/>
          </a:ln>
        </p:spPr>
        <p:txBody>
          <a:bodyPr>
            <a:spAutoFit/>
          </a:bodyPr>
          <a:lstStyle/>
          <a:p>
            <a:pPr marL="342900" indent="-342900">
              <a:spcBef>
                <a:spcPct val="45000"/>
              </a:spcBef>
              <a:buClr>
                <a:schemeClr val="folHlink"/>
              </a:buClr>
              <a:buSzPct val="60000"/>
              <a:buFont typeface="Wingdings" pitchFamily="2" charset="2"/>
              <a:buNone/>
            </a:pPr>
            <a:r>
              <a:rPr lang="zh-CN" altLang="en-US" dirty="0">
                <a:solidFill>
                  <a:schemeClr val="folHlink"/>
                </a:solidFill>
                <a:latin typeface="隶书" pitchFamily="49" charset="-122"/>
                <a:ea typeface="隶书" pitchFamily="49" charset="-122"/>
              </a:rPr>
              <a:t>	假设有</a:t>
            </a:r>
            <a:r>
              <a:rPr lang="en-US" altLang="zh-CN" dirty="0">
                <a:solidFill>
                  <a:schemeClr val="folHlink"/>
                </a:solidFill>
                <a:latin typeface="隶书" pitchFamily="49" charset="-122"/>
                <a:ea typeface="隶书" pitchFamily="49" charset="-122"/>
              </a:rPr>
              <a:t>100 000</a:t>
            </a:r>
            <a:r>
              <a:rPr lang="zh-CN" altLang="en-US" dirty="0">
                <a:solidFill>
                  <a:schemeClr val="folHlink"/>
                </a:solidFill>
                <a:latin typeface="隶书" pitchFamily="49" charset="-122"/>
                <a:ea typeface="隶书" pitchFamily="49" charset="-122"/>
              </a:rPr>
              <a:t>个订单，</a:t>
            </a:r>
            <a:r>
              <a:rPr lang="en-US" altLang="zh-CN" dirty="0">
                <a:solidFill>
                  <a:schemeClr val="folHlink"/>
                </a:solidFill>
                <a:latin typeface="隶书" pitchFamily="49" charset="-122"/>
                <a:ea typeface="隶书" pitchFamily="49" charset="-122"/>
              </a:rPr>
              <a:t>2000</a:t>
            </a:r>
            <a:r>
              <a:rPr lang="zh-CN" altLang="en-US" dirty="0">
                <a:solidFill>
                  <a:schemeClr val="folHlink"/>
                </a:solidFill>
                <a:latin typeface="隶书" pitchFamily="49" charset="-122"/>
                <a:ea typeface="隶书" pitchFamily="49" charset="-122"/>
              </a:rPr>
              <a:t>个供应商，</a:t>
            </a:r>
            <a:r>
              <a:rPr lang="en-US" altLang="zh-CN" dirty="0" err="1">
                <a:solidFill>
                  <a:schemeClr val="folHlink"/>
                </a:solidFill>
                <a:latin typeface="隶书" pitchFamily="49" charset="-122"/>
                <a:ea typeface="隶书" pitchFamily="49" charset="-122"/>
              </a:rPr>
              <a:t>supplier_ID</a:t>
            </a:r>
            <a:r>
              <a:rPr lang="en-US" altLang="zh-CN" dirty="0">
                <a:solidFill>
                  <a:schemeClr val="folHlink"/>
                </a:solidFill>
                <a:latin typeface="隶书" pitchFamily="49" charset="-122"/>
                <a:ea typeface="隶书" pitchFamily="49" charset="-122"/>
              </a:rPr>
              <a:t> 8</a:t>
            </a:r>
            <a:r>
              <a:rPr lang="zh-CN" altLang="en-US" dirty="0">
                <a:solidFill>
                  <a:schemeClr val="folHlink"/>
                </a:solidFill>
                <a:latin typeface="隶书" pitchFamily="49" charset="-122"/>
                <a:ea typeface="隶书" pitchFamily="49" charset="-122"/>
              </a:rPr>
              <a:t>字节，</a:t>
            </a:r>
            <a:r>
              <a:rPr lang="en-US" altLang="zh-CN" dirty="0" err="1">
                <a:solidFill>
                  <a:schemeClr val="folHlink"/>
                </a:solidFill>
                <a:latin typeface="隶书" pitchFamily="49" charset="-122"/>
                <a:ea typeface="隶书" pitchFamily="49" charset="-122"/>
              </a:rPr>
              <a:t>supplier_address</a:t>
            </a:r>
            <a:r>
              <a:rPr lang="en-US" altLang="zh-CN" dirty="0">
                <a:solidFill>
                  <a:schemeClr val="folHlink"/>
                </a:solidFill>
                <a:latin typeface="隶书" pitchFamily="49" charset="-122"/>
                <a:ea typeface="隶书" pitchFamily="49" charset="-122"/>
              </a:rPr>
              <a:t> 50</a:t>
            </a:r>
            <a:r>
              <a:rPr lang="zh-CN" altLang="en-US" dirty="0">
                <a:solidFill>
                  <a:schemeClr val="folHlink"/>
                </a:solidFill>
                <a:latin typeface="隶书" pitchFamily="49" charset="-122"/>
                <a:ea typeface="隶书" pitchFamily="49" charset="-122"/>
              </a:rPr>
              <a:t>字节</a:t>
            </a:r>
          </a:p>
          <a:p>
            <a:pPr marL="342900" indent="-342900">
              <a:spcBef>
                <a:spcPct val="45000"/>
              </a:spcBef>
              <a:buClr>
                <a:schemeClr val="folHlink"/>
              </a:buClr>
              <a:buSzPct val="60000"/>
              <a:buFont typeface="Wingdings" pitchFamily="2" charset="2"/>
              <a:buNone/>
            </a:pPr>
            <a:r>
              <a:rPr lang="zh-CN" altLang="en-US" dirty="0">
                <a:solidFill>
                  <a:schemeClr val="folHlink"/>
                </a:solidFill>
                <a:latin typeface="隶书" pitchFamily="49" charset="-122"/>
                <a:ea typeface="隶书" pitchFamily="49" charset="-122"/>
              </a:rPr>
              <a:t>	</a:t>
            </a:r>
            <a:r>
              <a:rPr lang="zh-CN" altLang="en-US" dirty="0">
                <a:solidFill>
                  <a:schemeClr val="hlink"/>
                </a:solidFill>
                <a:latin typeface="隶书" pitchFamily="49" charset="-122"/>
                <a:ea typeface="隶书" pitchFamily="49" charset="-122"/>
              </a:rPr>
              <a:t>空间</a:t>
            </a:r>
            <a:r>
              <a:rPr lang="zh-CN" altLang="en-US" dirty="0">
                <a:solidFill>
                  <a:schemeClr val="folHlink"/>
                </a:solidFill>
                <a:latin typeface="隶书" pitchFamily="49" charset="-122"/>
                <a:ea typeface="隶书" pitchFamily="49" charset="-122"/>
              </a:rPr>
              <a:t>：</a:t>
            </a:r>
            <a:r>
              <a:rPr lang="en-US" altLang="zh-CN" dirty="0">
                <a:solidFill>
                  <a:schemeClr val="folHlink"/>
                </a:solidFill>
                <a:latin typeface="隶书" pitchFamily="49" charset="-122"/>
                <a:ea typeface="隶书" pitchFamily="49" charset="-122"/>
              </a:rPr>
              <a:t>98 000×50</a:t>
            </a:r>
            <a:r>
              <a:rPr lang="zh-CN" altLang="en-US" dirty="0">
                <a:solidFill>
                  <a:schemeClr val="folHlink"/>
                </a:solidFill>
                <a:latin typeface="隶书" pitchFamily="49" charset="-122"/>
                <a:ea typeface="隶书" pitchFamily="49" charset="-122"/>
              </a:rPr>
              <a:t>－</a:t>
            </a:r>
            <a:r>
              <a:rPr lang="en-US" altLang="zh-CN" dirty="0">
                <a:solidFill>
                  <a:schemeClr val="folHlink"/>
                </a:solidFill>
                <a:latin typeface="隶书" pitchFamily="49" charset="-122"/>
                <a:ea typeface="隶书" pitchFamily="49" charset="-122"/>
              </a:rPr>
              <a:t>2000×8</a:t>
            </a:r>
            <a:r>
              <a:rPr lang="zh-CN" altLang="en-US" dirty="0">
                <a:solidFill>
                  <a:schemeClr val="folHlink"/>
                </a:solidFill>
                <a:latin typeface="隶书" pitchFamily="49" charset="-122"/>
                <a:ea typeface="隶书" pitchFamily="49" charset="-122"/>
              </a:rPr>
              <a:t>＝</a:t>
            </a:r>
            <a:r>
              <a:rPr lang="en-US" altLang="zh-CN" dirty="0">
                <a:solidFill>
                  <a:schemeClr val="folHlink"/>
                </a:solidFill>
                <a:latin typeface="隶书" pitchFamily="49" charset="-122"/>
                <a:ea typeface="隶书" pitchFamily="49" charset="-122"/>
              </a:rPr>
              <a:t>4 934 000</a:t>
            </a:r>
            <a:r>
              <a:rPr lang="zh-CN" altLang="en-US" dirty="0">
                <a:solidFill>
                  <a:schemeClr val="folHlink"/>
                </a:solidFill>
                <a:latin typeface="隶书" pitchFamily="49" charset="-122"/>
                <a:ea typeface="隶书" pitchFamily="49" charset="-122"/>
              </a:rPr>
              <a:t>字节</a:t>
            </a:r>
          </a:p>
          <a:p>
            <a:pPr marL="342900" indent="-342900">
              <a:spcBef>
                <a:spcPct val="45000"/>
              </a:spcBef>
              <a:buClr>
                <a:schemeClr val="folHlink"/>
              </a:buClr>
              <a:buSzPct val="60000"/>
              <a:buFont typeface="Wingdings" pitchFamily="2" charset="2"/>
              <a:buNone/>
            </a:pPr>
            <a:r>
              <a:rPr lang="zh-CN" altLang="en-US" dirty="0">
                <a:solidFill>
                  <a:schemeClr val="folHlink"/>
                </a:solidFill>
                <a:latin typeface="隶书" pitchFamily="49" charset="-122"/>
                <a:ea typeface="隶书" pitchFamily="49" charset="-122"/>
              </a:rPr>
              <a:t>	</a:t>
            </a:r>
            <a:r>
              <a:rPr lang="zh-CN" altLang="en-US" dirty="0">
                <a:solidFill>
                  <a:schemeClr val="hlink"/>
                </a:solidFill>
                <a:latin typeface="隶书" pitchFamily="49" charset="-122"/>
                <a:ea typeface="隶书" pitchFamily="49" charset="-122"/>
              </a:rPr>
              <a:t>信息保持</a:t>
            </a:r>
            <a:r>
              <a:rPr lang="zh-CN" altLang="en-US" dirty="0">
                <a:solidFill>
                  <a:schemeClr val="folHlink"/>
                </a:solidFill>
                <a:latin typeface="隶书" pitchFamily="49" charset="-122"/>
                <a:ea typeface="隶书" pitchFamily="49" charset="-122"/>
              </a:rPr>
              <a:t>：模式</a:t>
            </a:r>
            <a:r>
              <a:rPr lang="en-US" altLang="zh-CN" dirty="0">
                <a:solidFill>
                  <a:schemeClr val="folHlink"/>
                </a:solidFill>
                <a:latin typeface="隶书" pitchFamily="49" charset="-122"/>
                <a:ea typeface="隶书" pitchFamily="49" charset="-122"/>
              </a:rPr>
              <a:t>1</a:t>
            </a:r>
            <a:r>
              <a:rPr lang="zh-CN" altLang="en-US" dirty="0">
                <a:solidFill>
                  <a:schemeClr val="folHlink"/>
                </a:solidFill>
                <a:latin typeface="隶书" pitchFamily="49" charset="-122"/>
                <a:ea typeface="隶书" pitchFamily="49" charset="-122"/>
              </a:rPr>
              <a:t>的</a:t>
            </a:r>
            <a:r>
              <a:rPr lang="en-US" altLang="zh-CN" dirty="0" err="1">
                <a:solidFill>
                  <a:schemeClr val="folHlink"/>
                </a:solidFill>
                <a:latin typeface="隶书" pitchFamily="49" charset="-122"/>
                <a:ea typeface="隶书" pitchFamily="49" charset="-122"/>
              </a:rPr>
              <a:t>supplier_address</a:t>
            </a:r>
            <a:r>
              <a:rPr lang="zh-CN" altLang="en-US" dirty="0">
                <a:solidFill>
                  <a:schemeClr val="folHlink"/>
                </a:solidFill>
                <a:latin typeface="隶书" pitchFamily="49" charset="-122"/>
                <a:ea typeface="隶书" pitchFamily="49" charset="-122"/>
              </a:rPr>
              <a:t>依赖于订单</a:t>
            </a:r>
          </a:p>
          <a:p>
            <a:pPr marL="342900" indent="-342900">
              <a:spcBef>
                <a:spcPct val="45000"/>
              </a:spcBef>
              <a:buClr>
                <a:schemeClr val="folHlink"/>
              </a:buClr>
              <a:buSzPct val="60000"/>
              <a:buFont typeface="Wingdings" pitchFamily="2" charset="2"/>
              <a:buNone/>
            </a:pPr>
            <a:r>
              <a:rPr lang="zh-CN" altLang="en-US" dirty="0">
                <a:solidFill>
                  <a:schemeClr val="folHlink"/>
                </a:solidFill>
                <a:latin typeface="隶书" pitchFamily="49" charset="-122"/>
                <a:ea typeface="隶书" pitchFamily="49" charset="-122"/>
              </a:rPr>
              <a:t>	</a:t>
            </a:r>
            <a:r>
              <a:rPr lang="zh-CN" altLang="en-US" dirty="0">
                <a:solidFill>
                  <a:schemeClr val="hlink"/>
                </a:solidFill>
                <a:latin typeface="隶书" pitchFamily="49" charset="-122"/>
                <a:ea typeface="隶书" pitchFamily="49" charset="-122"/>
              </a:rPr>
              <a:t>性能</a:t>
            </a:r>
            <a:r>
              <a:rPr lang="zh-CN" altLang="en-US" dirty="0">
                <a:solidFill>
                  <a:schemeClr val="folHlink"/>
                </a:solidFill>
                <a:latin typeface="隶书" pitchFamily="49" charset="-122"/>
                <a:ea typeface="隶书" pitchFamily="49" charset="-122"/>
              </a:rPr>
              <a:t>：模式</a:t>
            </a:r>
            <a:r>
              <a:rPr lang="en-US" altLang="zh-CN" dirty="0">
                <a:solidFill>
                  <a:schemeClr val="folHlink"/>
                </a:solidFill>
                <a:latin typeface="隶书" pitchFamily="49" charset="-122"/>
                <a:ea typeface="隶书" pitchFamily="49" charset="-122"/>
              </a:rPr>
              <a:t>1</a:t>
            </a:r>
            <a:r>
              <a:rPr lang="zh-CN" altLang="en-US" dirty="0">
                <a:solidFill>
                  <a:schemeClr val="folHlink"/>
                </a:solidFill>
                <a:latin typeface="隶书" pitchFamily="49" charset="-122"/>
                <a:ea typeface="隶书" pitchFamily="49" charset="-122"/>
              </a:rPr>
              <a:t>有利于经常查询供应某种零件的供应商地址，模式</a:t>
            </a:r>
            <a:r>
              <a:rPr lang="en-US" altLang="zh-CN" dirty="0">
                <a:solidFill>
                  <a:schemeClr val="folHlink"/>
                </a:solidFill>
                <a:latin typeface="隶书" pitchFamily="49" charset="-122"/>
                <a:ea typeface="隶书" pitchFamily="49" charset="-122"/>
              </a:rPr>
              <a:t>2</a:t>
            </a:r>
            <a:r>
              <a:rPr lang="zh-CN" altLang="en-US" dirty="0">
                <a:solidFill>
                  <a:schemeClr val="folHlink"/>
                </a:solidFill>
                <a:latin typeface="隶书" pitchFamily="49" charset="-122"/>
                <a:ea typeface="隶书" pitchFamily="49" charset="-122"/>
              </a:rPr>
              <a:t>有利于新订单的插入</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lstStyle/>
          <a:p>
            <a:pPr eaLnBrk="1" hangingPunct="1">
              <a:defRPr/>
            </a:pPr>
            <a:r>
              <a:rPr lang="zh-CN" altLang="en-US" smtClean="0"/>
              <a:t>一般看法</a:t>
            </a:r>
          </a:p>
        </p:txBody>
      </p:sp>
      <p:sp>
        <p:nvSpPr>
          <p:cNvPr id="296963" name="Rectangle 3"/>
          <p:cNvSpPr>
            <a:spLocks noGrp="1" noChangeArrowheads="1"/>
          </p:cNvSpPr>
          <p:nvPr>
            <p:ph type="body" idx="1"/>
          </p:nvPr>
        </p:nvSpPr>
        <p:spPr/>
        <p:txBody>
          <a:bodyPr/>
          <a:lstStyle/>
          <a:p>
            <a:pPr eaLnBrk="1" hangingPunct="1">
              <a:lnSpc>
                <a:spcPct val="150000"/>
              </a:lnSpc>
              <a:defRPr/>
            </a:pPr>
            <a:r>
              <a:rPr lang="zh-CN" altLang="en-US" dirty="0" smtClean="0"/>
              <a:t>分解通常使得对复杂查询的回答的效率更差，因为在查询求值期间必须执行额外的连接。</a:t>
            </a:r>
          </a:p>
          <a:p>
            <a:pPr eaLnBrk="1" hangingPunct="1">
              <a:defRPr/>
            </a:pPr>
            <a:r>
              <a:rPr lang="zh-CN" altLang="en-US" dirty="0" smtClean="0"/>
              <a:t>分解使得对简单查询的回答更有效，因为这种查询通常涉及相同关系的一小部分属性</a:t>
            </a:r>
          </a:p>
          <a:p>
            <a:pPr eaLnBrk="1" hangingPunct="1">
              <a:defRPr/>
            </a:pPr>
            <a:r>
              <a:rPr lang="zh-CN" altLang="en-US" dirty="0" smtClean="0"/>
              <a:t>分解通常使得简单的更新事务更有效</a:t>
            </a:r>
          </a:p>
          <a:p>
            <a:pPr eaLnBrk="1" hangingPunct="1">
              <a:defRPr/>
            </a:pPr>
            <a:r>
              <a:rPr lang="zh-CN" altLang="en-US" dirty="0" smtClean="0"/>
              <a:t>分解能降低存储空间的要求，因为它一般能消除冗余数据</a:t>
            </a:r>
          </a:p>
          <a:p>
            <a:pPr eaLnBrk="1" hangingPunct="1">
              <a:defRPr/>
            </a:pPr>
            <a:r>
              <a:rPr lang="zh-CN" altLang="en-US" dirty="0" smtClean="0"/>
              <a:t>如果冗余级别低，则分解会增加存储的需求</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2609182" y="97673"/>
            <a:ext cx="4560864" cy="830997"/>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zh-CN" altLang="en-US" sz="4800" b="1" spc="50" dirty="0">
                <a:ln w="11430"/>
                <a:blipFill>
                  <a:blip r:embed="rId3"/>
                  <a:tile tx="0" ty="0" sx="100000" sy="100000" flip="none" algn="tl"/>
                </a:blipFill>
                <a:effectLst>
                  <a:glow rad="228600">
                    <a:srgbClr val="FFCF01">
                      <a:satMod val="175000"/>
                      <a:alpha val="40000"/>
                    </a:srgbClr>
                  </a:glow>
                  <a:outerShdw blurRad="76200" dist="50800" dir="5400000" algn="tl" rotWithShape="0">
                    <a:srgbClr val="000000">
                      <a:alpha val="65000"/>
                    </a:srgbClr>
                  </a:outerShdw>
                </a:effectLst>
                <a:latin typeface="隶书" pitchFamily="49" charset="-122"/>
                <a:ea typeface="隶书" pitchFamily="49" charset="-122"/>
              </a:rPr>
              <a:t>关系规范化总结</a:t>
            </a:r>
          </a:p>
        </p:txBody>
      </p:sp>
      <p:sp>
        <p:nvSpPr>
          <p:cNvPr id="6" name="矩形 5"/>
          <p:cNvSpPr/>
          <p:nvPr/>
        </p:nvSpPr>
        <p:spPr>
          <a:xfrm>
            <a:off x="467544" y="1196752"/>
            <a:ext cx="6186309" cy="646331"/>
          </a:xfrm>
          <a:prstGeom prst="rect">
            <a:avLst/>
          </a:prstGeom>
          <a:noFill/>
        </p:spPr>
        <p:txBody>
          <a:bodyPr wrap="none">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defRPr/>
            </a:pPr>
            <a:r>
              <a:rPr lang="zh-CN" altLang="en-US" sz="3600" b="1" dirty="0">
                <a:ln>
                  <a:prstDash val="solid"/>
                </a:ln>
                <a:gradFill rotWithShape="1">
                  <a:gsLst>
                    <a:gs pos="0">
                      <a:srgbClr val="000082"/>
                    </a:gs>
                    <a:gs pos="30000">
                      <a:srgbClr val="66008F"/>
                    </a:gs>
                    <a:gs pos="64999">
                      <a:srgbClr val="BA0066"/>
                    </a:gs>
                    <a:gs pos="89999">
                      <a:srgbClr val="FF0000"/>
                    </a:gs>
                    <a:gs pos="100000">
                      <a:srgbClr val="FF8200"/>
                    </a:gs>
                  </a:gsLst>
                  <a:lin ang="5400000" scaled="0"/>
                </a:gradFill>
                <a:effectLst>
                  <a:outerShdw blurRad="88000" dist="50800" dir="5040000" algn="tl">
                    <a:srgbClr val="000000">
                      <a:tint val="80000"/>
                      <a:satMod val="250000"/>
                      <a:alpha val="45000"/>
                    </a:srgbClr>
                  </a:outerShdw>
                </a:effectLst>
                <a:latin typeface="华文新魏" pitchFamily="2" charset="-122"/>
                <a:ea typeface="华文新魏" pitchFamily="2" charset="-122"/>
              </a:rPr>
              <a:t>风马牛：属性对码的不良依赖</a:t>
            </a:r>
          </a:p>
        </p:txBody>
      </p:sp>
      <p:sp>
        <p:nvSpPr>
          <p:cNvPr id="10" name="矩形 9"/>
          <p:cNvSpPr/>
          <p:nvPr/>
        </p:nvSpPr>
        <p:spPr>
          <a:xfrm>
            <a:off x="500034" y="2636404"/>
            <a:ext cx="8032968" cy="646331"/>
          </a:xfrm>
          <a:prstGeom prst="rect">
            <a:avLst/>
          </a:prstGeom>
          <a:noFill/>
        </p:spPr>
        <p:txBody>
          <a:bodyPr wrap="none">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defRPr/>
            </a:pPr>
            <a:r>
              <a:rPr lang="zh-CN" altLang="en-US" sz="3600" b="1" dirty="0">
                <a:ln>
                  <a:prstDash val="solid"/>
                </a:ln>
                <a:gradFill rotWithShape="1">
                  <a:gsLst>
                    <a:gs pos="0">
                      <a:srgbClr val="000082"/>
                    </a:gs>
                    <a:gs pos="30000">
                      <a:srgbClr val="66008F"/>
                    </a:gs>
                    <a:gs pos="64999">
                      <a:srgbClr val="BA0066"/>
                    </a:gs>
                    <a:gs pos="89999">
                      <a:srgbClr val="FF0000"/>
                    </a:gs>
                    <a:gs pos="100000">
                      <a:srgbClr val="FF8200"/>
                    </a:gs>
                  </a:gsLst>
                  <a:lin ang="5400000" scaled="0"/>
                </a:gradFill>
                <a:effectLst>
                  <a:outerShdw blurRad="88000" dist="50800" dir="5040000" algn="tl">
                    <a:srgbClr val="000000">
                      <a:tint val="80000"/>
                      <a:satMod val="250000"/>
                      <a:alpha val="45000"/>
                    </a:srgbClr>
                  </a:outerShdw>
                </a:effectLst>
                <a:latin typeface="华文新魏" pitchFamily="2" charset="-122"/>
                <a:ea typeface="华文新魏" pitchFamily="2" charset="-122"/>
              </a:rPr>
              <a:t>范式</a:t>
            </a:r>
            <a:r>
              <a:rPr lang="zh-CN" altLang="en-US" sz="3600" b="1" dirty="0" smtClean="0">
                <a:ln>
                  <a:prstDash val="solid"/>
                </a:ln>
                <a:gradFill rotWithShape="1">
                  <a:gsLst>
                    <a:gs pos="0">
                      <a:srgbClr val="000082"/>
                    </a:gs>
                    <a:gs pos="30000">
                      <a:srgbClr val="66008F"/>
                    </a:gs>
                    <a:gs pos="64999">
                      <a:srgbClr val="BA0066"/>
                    </a:gs>
                    <a:gs pos="89999">
                      <a:srgbClr val="FF0000"/>
                    </a:gs>
                    <a:gs pos="100000">
                      <a:srgbClr val="FF8200"/>
                    </a:gs>
                  </a:gsLst>
                  <a:lin ang="5400000" scaled="0"/>
                </a:gradFill>
                <a:effectLst>
                  <a:outerShdw blurRad="88000" dist="50800" dir="5040000" algn="tl">
                    <a:srgbClr val="000000">
                      <a:tint val="80000"/>
                      <a:satMod val="250000"/>
                      <a:alpha val="45000"/>
                    </a:srgbClr>
                  </a:outerShdw>
                </a:effectLst>
                <a:latin typeface="华文新魏" pitchFamily="2" charset="-122"/>
                <a:ea typeface="华文新魏" pitchFamily="2" charset="-122"/>
              </a:rPr>
              <a:t>：从地狱、炼狱到天堂的进化天阶</a:t>
            </a:r>
            <a:endParaRPr lang="zh-CN" altLang="en-US" sz="3600" b="1" dirty="0">
              <a:ln>
                <a:prstDash val="solid"/>
              </a:ln>
              <a:gradFill rotWithShape="1">
                <a:gsLst>
                  <a:gs pos="0">
                    <a:srgbClr val="000082"/>
                  </a:gs>
                  <a:gs pos="30000">
                    <a:srgbClr val="66008F"/>
                  </a:gs>
                  <a:gs pos="64999">
                    <a:srgbClr val="BA0066"/>
                  </a:gs>
                  <a:gs pos="89999">
                    <a:srgbClr val="FF0000"/>
                  </a:gs>
                  <a:gs pos="100000">
                    <a:srgbClr val="FF8200"/>
                  </a:gs>
                </a:gsLst>
                <a:lin ang="5400000" scaled="0"/>
              </a:gradFill>
              <a:effectLst>
                <a:outerShdw blurRad="88000" dist="50800" dir="5040000" algn="tl">
                  <a:srgbClr val="000000">
                    <a:tint val="80000"/>
                    <a:satMod val="250000"/>
                    <a:alpha val="45000"/>
                  </a:srgbClr>
                </a:outerShdw>
              </a:effectLst>
              <a:latin typeface="华文新魏" pitchFamily="2" charset="-122"/>
              <a:ea typeface="华文新魏" pitchFamily="2" charset="-122"/>
            </a:endParaRPr>
          </a:p>
        </p:txBody>
      </p:sp>
      <p:sp>
        <p:nvSpPr>
          <p:cNvPr id="11" name="矩形 10"/>
          <p:cNvSpPr/>
          <p:nvPr/>
        </p:nvSpPr>
        <p:spPr>
          <a:xfrm>
            <a:off x="500034" y="3380799"/>
            <a:ext cx="6647974" cy="1200329"/>
          </a:xfrm>
          <a:prstGeom prst="rect">
            <a:avLst/>
          </a:prstGeom>
          <a:noFill/>
        </p:spPr>
        <p:txBody>
          <a:bodyPr wrap="none">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defRPr/>
            </a:pPr>
            <a:r>
              <a:rPr lang="zh-CN" altLang="en-US" sz="3600" b="1" dirty="0" smtClean="0">
                <a:ln>
                  <a:prstDash val="solid"/>
                </a:ln>
                <a:gradFill rotWithShape="1">
                  <a:gsLst>
                    <a:gs pos="0">
                      <a:srgbClr val="000082"/>
                    </a:gs>
                    <a:gs pos="30000">
                      <a:srgbClr val="66008F"/>
                    </a:gs>
                    <a:gs pos="64999">
                      <a:srgbClr val="BA0066"/>
                    </a:gs>
                    <a:gs pos="89999">
                      <a:srgbClr val="FF0000"/>
                    </a:gs>
                    <a:gs pos="100000">
                      <a:srgbClr val="FF8200"/>
                    </a:gs>
                  </a:gsLst>
                  <a:lin ang="5400000" scaled="0"/>
                </a:gradFill>
                <a:effectLst>
                  <a:outerShdw blurRad="88000" dist="50800" dir="5040000" algn="tl">
                    <a:srgbClr val="000000">
                      <a:tint val="80000"/>
                      <a:satMod val="250000"/>
                      <a:alpha val="45000"/>
                    </a:srgbClr>
                  </a:outerShdw>
                </a:effectLst>
                <a:latin typeface="华文新魏" pitchFamily="2" charset="-122"/>
                <a:ea typeface="华文新魏" pitchFamily="2" charset="-122"/>
              </a:rPr>
              <a:t>数据依赖：表的信息冗余度</a:t>
            </a:r>
          </a:p>
          <a:p>
            <a:pPr>
              <a:defRPr/>
            </a:pPr>
            <a:r>
              <a:rPr lang="zh-CN" altLang="en-US" sz="3600" b="1" dirty="0" smtClean="0">
                <a:ln>
                  <a:prstDash val="solid"/>
                </a:ln>
                <a:gradFill rotWithShape="1">
                  <a:gsLst>
                    <a:gs pos="0">
                      <a:srgbClr val="000082"/>
                    </a:gs>
                    <a:gs pos="30000">
                      <a:srgbClr val="66008F"/>
                    </a:gs>
                    <a:gs pos="64999">
                      <a:srgbClr val="BA0066"/>
                    </a:gs>
                    <a:gs pos="89999">
                      <a:srgbClr val="FF0000"/>
                    </a:gs>
                    <a:gs pos="100000">
                      <a:srgbClr val="FF8200"/>
                    </a:gs>
                  </a:gsLst>
                  <a:lin ang="5400000" scaled="0"/>
                </a:gradFill>
                <a:effectLst>
                  <a:outerShdw blurRad="88000" dist="50800" dir="5040000" algn="tl">
                    <a:srgbClr val="000000">
                      <a:tint val="80000"/>
                      <a:satMod val="250000"/>
                      <a:alpha val="45000"/>
                    </a:srgbClr>
                  </a:outerShdw>
                </a:effectLst>
                <a:latin typeface="华文新魏" pitchFamily="2" charset="-122"/>
                <a:ea typeface="华文新魏" pitchFamily="2" charset="-122"/>
              </a:rPr>
              <a:t>依赖推理：庖丁解牛、望闻问切</a:t>
            </a:r>
            <a:endParaRPr lang="zh-CN" altLang="en-US" sz="3600" b="1" dirty="0">
              <a:ln>
                <a:prstDash val="solid"/>
              </a:ln>
              <a:gradFill rotWithShape="1">
                <a:gsLst>
                  <a:gs pos="0">
                    <a:srgbClr val="000082"/>
                  </a:gs>
                  <a:gs pos="30000">
                    <a:srgbClr val="66008F"/>
                  </a:gs>
                  <a:gs pos="64999">
                    <a:srgbClr val="BA0066"/>
                  </a:gs>
                  <a:gs pos="89999">
                    <a:srgbClr val="FF0000"/>
                  </a:gs>
                  <a:gs pos="100000">
                    <a:srgbClr val="FF8200"/>
                  </a:gs>
                </a:gsLst>
                <a:lin ang="5400000" scaled="0"/>
              </a:gradFill>
              <a:effectLst>
                <a:outerShdw blurRad="88000" dist="50800" dir="5040000" algn="tl">
                  <a:srgbClr val="000000">
                    <a:tint val="80000"/>
                    <a:satMod val="250000"/>
                    <a:alpha val="45000"/>
                  </a:srgbClr>
                </a:outerShdw>
              </a:effectLst>
              <a:latin typeface="华文新魏" pitchFamily="2" charset="-122"/>
              <a:ea typeface="华文新魏" pitchFamily="2" charset="-122"/>
            </a:endParaRPr>
          </a:p>
        </p:txBody>
      </p:sp>
      <p:sp>
        <p:nvSpPr>
          <p:cNvPr id="12" name="矩形 11"/>
          <p:cNvSpPr/>
          <p:nvPr/>
        </p:nvSpPr>
        <p:spPr>
          <a:xfrm>
            <a:off x="467544" y="5373216"/>
            <a:ext cx="8494633" cy="646331"/>
          </a:xfrm>
          <a:prstGeom prst="rect">
            <a:avLst/>
          </a:prstGeom>
          <a:noFill/>
        </p:spPr>
        <p:txBody>
          <a:bodyPr wrap="none">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defRPr/>
            </a:pPr>
            <a:r>
              <a:rPr lang="zh-CN" altLang="en-US" sz="3600" b="1" dirty="0" smtClean="0">
                <a:ln>
                  <a:prstDash val="solid"/>
                </a:ln>
                <a:gradFill rotWithShape="1">
                  <a:gsLst>
                    <a:gs pos="0">
                      <a:srgbClr val="000082"/>
                    </a:gs>
                    <a:gs pos="30000">
                      <a:srgbClr val="66008F"/>
                    </a:gs>
                    <a:gs pos="64999">
                      <a:srgbClr val="BA0066"/>
                    </a:gs>
                    <a:gs pos="89999">
                      <a:srgbClr val="FF0000"/>
                    </a:gs>
                    <a:gs pos="100000">
                      <a:srgbClr val="FF8200"/>
                    </a:gs>
                  </a:gsLst>
                  <a:lin ang="5400000" scaled="0"/>
                </a:gradFill>
                <a:effectLst>
                  <a:outerShdw blurRad="88000" dist="50800" dir="5040000" algn="tl">
                    <a:srgbClr val="000000">
                      <a:tint val="80000"/>
                      <a:satMod val="250000"/>
                      <a:alpha val="45000"/>
                    </a:srgbClr>
                  </a:outerShdw>
                </a:effectLst>
                <a:latin typeface="华文新魏" pitchFamily="2" charset="-122"/>
                <a:ea typeface="华文新魏" pitchFamily="2" charset="-122"/>
              </a:rPr>
              <a:t>无损：假作真时真亦假，神马浮云罗生门</a:t>
            </a:r>
            <a:endParaRPr lang="zh-CN" altLang="en-US" sz="3600" b="1" dirty="0">
              <a:ln>
                <a:prstDash val="solid"/>
              </a:ln>
              <a:gradFill rotWithShape="1">
                <a:gsLst>
                  <a:gs pos="0">
                    <a:srgbClr val="000082"/>
                  </a:gs>
                  <a:gs pos="30000">
                    <a:srgbClr val="66008F"/>
                  </a:gs>
                  <a:gs pos="64999">
                    <a:srgbClr val="BA0066"/>
                  </a:gs>
                  <a:gs pos="89999">
                    <a:srgbClr val="FF0000"/>
                  </a:gs>
                  <a:gs pos="100000">
                    <a:srgbClr val="FF8200"/>
                  </a:gs>
                </a:gsLst>
                <a:lin ang="5400000" scaled="0"/>
              </a:gradFill>
              <a:effectLst>
                <a:outerShdw blurRad="88000" dist="50800" dir="5040000" algn="tl">
                  <a:srgbClr val="000000">
                    <a:tint val="80000"/>
                    <a:satMod val="250000"/>
                    <a:alpha val="45000"/>
                  </a:srgbClr>
                </a:outerShdw>
              </a:effectLst>
              <a:latin typeface="华文新魏" pitchFamily="2" charset="-122"/>
              <a:ea typeface="华文新魏" pitchFamily="2" charset="-122"/>
            </a:endParaRPr>
          </a:p>
        </p:txBody>
      </p:sp>
      <p:sp>
        <p:nvSpPr>
          <p:cNvPr id="7" name="矩形 6"/>
          <p:cNvSpPr/>
          <p:nvPr/>
        </p:nvSpPr>
        <p:spPr>
          <a:xfrm>
            <a:off x="467544" y="1916832"/>
            <a:ext cx="4339650" cy="646331"/>
          </a:xfrm>
          <a:prstGeom prst="rect">
            <a:avLst/>
          </a:prstGeom>
          <a:noFill/>
        </p:spPr>
        <p:txBody>
          <a:bodyPr wrap="none">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defRPr/>
            </a:pPr>
            <a:r>
              <a:rPr lang="zh-CN" altLang="en-US" sz="3600" b="1" dirty="0" smtClean="0">
                <a:ln>
                  <a:prstDash val="solid"/>
                </a:ln>
                <a:gradFill rotWithShape="1">
                  <a:gsLst>
                    <a:gs pos="0">
                      <a:srgbClr val="000082"/>
                    </a:gs>
                    <a:gs pos="30000">
                      <a:srgbClr val="66008F"/>
                    </a:gs>
                    <a:gs pos="64999">
                      <a:srgbClr val="BA0066"/>
                    </a:gs>
                    <a:gs pos="89999">
                      <a:srgbClr val="FF0000"/>
                    </a:gs>
                    <a:gs pos="100000">
                      <a:srgbClr val="FF8200"/>
                    </a:gs>
                  </a:gsLst>
                  <a:lin ang="5400000" scaled="0"/>
                </a:gradFill>
                <a:effectLst>
                  <a:outerShdw blurRad="88000" dist="50800" dir="5040000" algn="tl">
                    <a:srgbClr val="000000">
                      <a:tint val="80000"/>
                      <a:satMod val="250000"/>
                      <a:alpha val="45000"/>
                    </a:srgbClr>
                  </a:outerShdw>
                </a:effectLst>
                <a:latin typeface="华文新魏" pitchFamily="2" charset="-122"/>
                <a:ea typeface="华文新魏" pitchFamily="2" charset="-122"/>
              </a:rPr>
              <a:t>理想国：码直接决定</a:t>
            </a:r>
            <a:endParaRPr lang="zh-CN" altLang="en-US" sz="3600" b="1" dirty="0">
              <a:ln>
                <a:prstDash val="solid"/>
              </a:ln>
              <a:gradFill rotWithShape="1">
                <a:gsLst>
                  <a:gs pos="0">
                    <a:srgbClr val="000082"/>
                  </a:gs>
                  <a:gs pos="30000">
                    <a:srgbClr val="66008F"/>
                  </a:gs>
                  <a:gs pos="64999">
                    <a:srgbClr val="BA0066"/>
                  </a:gs>
                  <a:gs pos="89999">
                    <a:srgbClr val="FF0000"/>
                  </a:gs>
                  <a:gs pos="100000">
                    <a:srgbClr val="FF8200"/>
                  </a:gs>
                </a:gsLst>
                <a:lin ang="5400000" scaled="0"/>
              </a:gradFill>
              <a:effectLst>
                <a:outerShdw blurRad="88000" dist="50800" dir="5040000" algn="tl">
                  <a:srgbClr val="000000">
                    <a:tint val="80000"/>
                    <a:satMod val="250000"/>
                    <a:alpha val="45000"/>
                  </a:srgbClr>
                </a:outerShdw>
              </a:effectLst>
              <a:latin typeface="华文新魏" pitchFamily="2" charset="-122"/>
              <a:ea typeface="华文新魏" pitchFamily="2" charset="-122"/>
            </a:endParaRPr>
          </a:p>
        </p:txBody>
      </p:sp>
      <p:sp>
        <p:nvSpPr>
          <p:cNvPr id="8" name="矩形 7"/>
          <p:cNvSpPr/>
          <p:nvPr/>
        </p:nvSpPr>
        <p:spPr>
          <a:xfrm>
            <a:off x="467544" y="4653136"/>
            <a:ext cx="6647974" cy="646331"/>
          </a:xfrm>
          <a:prstGeom prst="rect">
            <a:avLst/>
          </a:prstGeom>
          <a:noFill/>
        </p:spPr>
        <p:txBody>
          <a:bodyPr wrap="none">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defRPr/>
            </a:pPr>
            <a:r>
              <a:rPr lang="zh-CN" altLang="en-US" sz="3600" b="1" dirty="0" smtClean="0">
                <a:ln>
                  <a:prstDash val="solid"/>
                </a:ln>
                <a:gradFill rotWithShape="1">
                  <a:gsLst>
                    <a:gs pos="0">
                      <a:srgbClr val="000082"/>
                    </a:gs>
                    <a:gs pos="30000">
                      <a:srgbClr val="66008F"/>
                    </a:gs>
                    <a:gs pos="64999">
                      <a:srgbClr val="BA0066"/>
                    </a:gs>
                    <a:gs pos="89999">
                      <a:srgbClr val="FF0000"/>
                    </a:gs>
                    <a:gs pos="100000">
                      <a:srgbClr val="FF8200"/>
                    </a:gs>
                  </a:gsLst>
                  <a:lin ang="5400000" scaled="0"/>
                </a:gradFill>
                <a:effectLst>
                  <a:outerShdw blurRad="88000" dist="50800" dir="5040000" algn="tl">
                    <a:srgbClr val="000000">
                      <a:tint val="80000"/>
                      <a:satMod val="250000"/>
                      <a:alpha val="45000"/>
                    </a:srgbClr>
                  </a:outerShdw>
                </a:effectLst>
                <a:latin typeface="华文新魏" pitchFamily="2" charset="-122"/>
                <a:ea typeface="华文新魏" pitchFamily="2" charset="-122"/>
              </a:rPr>
              <a:t>模式分解：自我救赎的纯净之路</a:t>
            </a:r>
            <a:endParaRPr lang="zh-CN" altLang="en-US" sz="3600" b="1" dirty="0">
              <a:ln>
                <a:prstDash val="solid"/>
              </a:ln>
              <a:gradFill rotWithShape="1">
                <a:gsLst>
                  <a:gs pos="0">
                    <a:srgbClr val="000082"/>
                  </a:gs>
                  <a:gs pos="30000">
                    <a:srgbClr val="66008F"/>
                  </a:gs>
                  <a:gs pos="64999">
                    <a:srgbClr val="BA0066"/>
                  </a:gs>
                  <a:gs pos="89999">
                    <a:srgbClr val="FF0000"/>
                  </a:gs>
                  <a:gs pos="100000">
                    <a:srgbClr val="FF8200"/>
                  </a:gs>
                </a:gsLst>
                <a:lin ang="5400000" scaled="0"/>
              </a:gradFill>
              <a:effectLst>
                <a:outerShdw blurRad="88000" dist="50800" dir="5040000" algn="tl">
                  <a:srgbClr val="000000">
                    <a:tint val="80000"/>
                    <a:satMod val="250000"/>
                    <a:alpha val="45000"/>
                  </a:srgbClr>
                </a:outerShdw>
              </a:effectLst>
              <a:latin typeface="华文新魏" pitchFamily="2" charset="-122"/>
              <a:ea typeface="华文新魏" pitchFamily="2" charset="-122"/>
            </a:endParaRPr>
          </a:p>
        </p:txBody>
      </p:sp>
      <p:sp>
        <p:nvSpPr>
          <p:cNvPr id="9" name="矩形 8"/>
          <p:cNvSpPr/>
          <p:nvPr/>
        </p:nvSpPr>
        <p:spPr>
          <a:xfrm>
            <a:off x="467544" y="6023029"/>
            <a:ext cx="8494633" cy="646331"/>
          </a:xfrm>
          <a:prstGeom prst="rect">
            <a:avLst/>
          </a:prstGeom>
          <a:noFill/>
        </p:spPr>
        <p:txBody>
          <a:bodyPr wrap="none">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defRPr/>
            </a:pPr>
            <a:r>
              <a:rPr lang="zh-CN" altLang="en-US" sz="3600" b="1" dirty="0" smtClean="0">
                <a:ln>
                  <a:prstDash val="solid"/>
                </a:ln>
                <a:gradFill rotWithShape="1">
                  <a:gsLst>
                    <a:gs pos="0">
                      <a:srgbClr val="000082"/>
                    </a:gs>
                    <a:gs pos="30000">
                      <a:srgbClr val="66008F"/>
                    </a:gs>
                    <a:gs pos="64999">
                      <a:srgbClr val="BA0066"/>
                    </a:gs>
                    <a:gs pos="89999">
                      <a:srgbClr val="FF0000"/>
                    </a:gs>
                    <a:gs pos="100000">
                      <a:srgbClr val="FF8200"/>
                    </a:gs>
                  </a:gsLst>
                  <a:lin ang="5400000" scaled="0"/>
                </a:gradFill>
                <a:effectLst>
                  <a:outerShdw blurRad="88000" dist="50800" dir="5040000" algn="tl">
                    <a:srgbClr val="000000">
                      <a:tint val="80000"/>
                      <a:satMod val="250000"/>
                      <a:alpha val="45000"/>
                    </a:srgbClr>
                  </a:outerShdw>
                </a:effectLst>
                <a:latin typeface="华文新魏" pitchFamily="2" charset="-122"/>
                <a:ea typeface="华文新魏" pitchFamily="2" charset="-122"/>
              </a:rPr>
              <a:t>依赖：无证驾驶事实在，任打任罚任风流</a:t>
            </a:r>
            <a:endParaRPr lang="zh-CN" altLang="en-US" sz="3600" b="1" dirty="0">
              <a:ln>
                <a:prstDash val="solid"/>
              </a:ln>
              <a:gradFill rotWithShape="1">
                <a:gsLst>
                  <a:gs pos="0">
                    <a:srgbClr val="000082"/>
                  </a:gs>
                  <a:gs pos="30000">
                    <a:srgbClr val="66008F"/>
                  </a:gs>
                  <a:gs pos="64999">
                    <a:srgbClr val="BA0066"/>
                  </a:gs>
                  <a:gs pos="89999">
                    <a:srgbClr val="FF0000"/>
                  </a:gs>
                  <a:gs pos="100000">
                    <a:srgbClr val="FF8200"/>
                  </a:gs>
                </a:gsLst>
                <a:lin ang="5400000" scaled="0"/>
              </a:gradFill>
              <a:effectLst>
                <a:outerShdw blurRad="88000" dist="50800" dir="5040000" algn="tl">
                  <a:srgbClr val="000000">
                    <a:tint val="80000"/>
                    <a:satMod val="250000"/>
                    <a:alpha val="45000"/>
                  </a:srgbClr>
                </a:outerShdw>
              </a:effectLst>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2723202" y="476672"/>
            <a:ext cx="2993127"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fontAlgn="auto">
              <a:spcBef>
                <a:spcPts val="0"/>
              </a:spcBef>
              <a:spcAft>
                <a:spcPts val="0"/>
              </a:spcAft>
            </a:pPr>
            <a:r>
              <a:rPr kumimoji="0" lang="zh-CN" altLang="en-US" sz="5400" b="1" spc="50" dirty="0" smtClean="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隶书" pitchFamily="49" charset="-122"/>
                <a:ea typeface="隶书" pitchFamily="49" charset="-122"/>
              </a:rPr>
              <a:t>虫子爬绳</a:t>
            </a:r>
            <a:endParaRPr kumimoji="0" lang="zh-CN" altLang="en-US" sz="54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隶书" pitchFamily="49" charset="-122"/>
              <a:ea typeface="隶书" pitchFamily="49" charset="-122"/>
            </a:endParaRPr>
          </a:p>
        </p:txBody>
      </p:sp>
      <p:sp>
        <p:nvSpPr>
          <p:cNvPr id="5" name="矩形 4"/>
          <p:cNvSpPr/>
          <p:nvPr/>
        </p:nvSpPr>
        <p:spPr>
          <a:xfrm>
            <a:off x="-99536" y="2060848"/>
            <a:ext cx="9312165" cy="4247317"/>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fontAlgn="auto">
              <a:spcBef>
                <a:spcPts val="0"/>
              </a:spcBef>
              <a:spcAft>
                <a:spcPts val="0"/>
              </a:spcAft>
            </a:pPr>
            <a:r>
              <a:rPr kumimoji="0" lang="zh-CN" altLang="en-US" sz="5400" b="1" spc="50" dirty="0" smtClean="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隶书" pitchFamily="49" charset="-122"/>
                <a:ea typeface="隶书" pitchFamily="49" charset="-122"/>
              </a:rPr>
              <a:t>一条可以无限拉长的绳子，</a:t>
            </a:r>
            <a:endParaRPr kumimoji="0" lang="en-US" altLang="zh-CN" sz="5400" b="1" spc="50" dirty="0" smtClean="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隶书" pitchFamily="49" charset="-122"/>
              <a:ea typeface="隶书" pitchFamily="49" charset="-122"/>
            </a:endParaRPr>
          </a:p>
          <a:p>
            <a:pPr algn="ctr" fontAlgn="auto">
              <a:spcBef>
                <a:spcPts val="0"/>
              </a:spcBef>
              <a:spcAft>
                <a:spcPts val="0"/>
              </a:spcAft>
            </a:pPr>
            <a:r>
              <a:rPr kumimoji="0" lang="zh-CN" altLang="en-US" sz="5400" b="1" spc="50" dirty="0" smtClean="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隶书" pitchFamily="49" charset="-122"/>
                <a:ea typeface="隶书" pitchFamily="49" charset="-122"/>
              </a:rPr>
              <a:t>初始绳长</a:t>
            </a:r>
            <a:r>
              <a:rPr kumimoji="0" lang="en-US" altLang="zh-CN" sz="5400" b="1" spc="50" dirty="0" smtClean="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隶书" pitchFamily="49" charset="-122"/>
                <a:ea typeface="隶书" pitchFamily="49" charset="-122"/>
              </a:rPr>
              <a:t>1m</a:t>
            </a:r>
            <a:r>
              <a:rPr kumimoji="0" lang="zh-CN" altLang="en-US" sz="5400" b="1" spc="50" dirty="0" smtClean="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隶书" pitchFamily="49" charset="-122"/>
                <a:ea typeface="隶书" pitchFamily="49" charset="-122"/>
              </a:rPr>
              <a:t>，一只可以无限</a:t>
            </a:r>
            <a:endParaRPr kumimoji="0" lang="en-US" altLang="zh-CN" sz="5400" b="1" spc="50" dirty="0" smtClean="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隶书" pitchFamily="49" charset="-122"/>
              <a:ea typeface="隶书" pitchFamily="49" charset="-122"/>
            </a:endParaRPr>
          </a:p>
          <a:p>
            <a:pPr algn="ctr" fontAlgn="auto">
              <a:spcBef>
                <a:spcPts val="0"/>
              </a:spcBef>
              <a:spcAft>
                <a:spcPts val="0"/>
              </a:spcAft>
            </a:pPr>
            <a:r>
              <a:rPr kumimoji="0" lang="zh-CN" altLang="en-US" sz="5400" b="1" spc="50" dirty="0" smtClean="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隶书" pitchFamily="49" charset="-122"/>
                <a:ea typeface="隶书" pitchFamily="49" charset="-122"/>
              </a:rPr>
              <a:t>爬下去的虫子，虫子每秒爬</a:t>
            </a:r>
            <a:endParaRPr kumimoji="0" lang="en-US" altLang="zh-CN" sz="5400" b="1" spc="50" dirty="0" smtClean="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隶书" pitchFamily="49" charset="-122"/>
              <a:ea typeface="隶书" pitchFamily="49" charset="-122"/>
            </a:endParaRPr>
          </a:p>
          <a:p>
            <a:pPr algn="ctr" fontAlgn="auto">
              <a:spcBef>
                <a:spcPts val="0"/>
              </a:spcBef>
              <a:spcAft>
                <a:spcPts val="0"/>
              </a:spcAft>
            </a:pPr>
            <a:r>
              <a:rPr kumimoji="0" lang="en-US" altLang="zh-CN" sz="5400" b="1" spc="50" dirty="0" smtClean="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隶书" pitchFamily="49" charset="-122"/>
                <a:ea typeface="隶书" pitchFamily="49" charset="-122"/>
              </a:rPr>
              <a:t>1cm</a:t>
            </a:r>
            <a:r>
              <a:rPr kumimoji="0" lang="zh-CN" altLang="en-US" sz="5400" b="1" spc="50" dirty="0" smtClean="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隶书" pitchFamily="49" charset="-122"/>
                <a:ea typeface="隶书" pitchFamily="49" charset="-122"/>
              </a:rPr>
              <a:t>，绳子每秒拉长</a:t>
            </a:r>
            <a:r>
              <a:rPr kumimoji="0" lang="en-US" altLang="zh-CN" sz="5400" b="1" spc="50" dirty="0" smtClean="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隶书" pitchFamily="49" charset="-122"/>
                <a:ea typeface="隶书" pitchFamily="49" charset="-122"/>
              </a:rPr>
              <a:t>1m</a:t>
            </a:r>
            <a:r>
              <a:rPr kumimoji="0" lang="zh-CN" altLang="en-US" sz="5400" b="1" spc="50" dirty="0" smtClean="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隶书" pitchFamily="49" charset="-122"/>
                <a:ea typeface="隶书" pitchFamily="49" charset="-122"/>
              </a:rPr>
              <a:t>。虫子</a:t>
            </a:r>
            <a:endParaRPr kumimoji="0" lang="en-US" altLang="zh-CN" sz="5400" b="1" spc="50" dirty="0" smtClean="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隶书" pitchFamily="49" charset="-122"/>
              <a:ea typeface="隶书" pitchFamily="49" charset="-122"/>
            </a:endParaRPr>
          </a:p>
          <a:p>
            <a:pPr algn="ctr" fontAlgn="auto">
              <a:spcBef>
                <a:spcPts val="0"/>
              </a:spcBef>
              <a:spcAft>
                <a:spcPts val="0"/>
              </a:spcAft>
            </a:pPr>
            <a:r>
              <a:rPr kumimoji="0" lang="zh-CN" altLang="en-US" sz="5400" b="1" spc="50" dirty="0" smtClean="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隶书" pitchFamily="49" charset="-122"/>
                <a:ea typeface="隶书" pitchFamily="49" charset="-122"/>
              </a:rPr>
              <a:t>是否可以从一头爬到另一头？</a:t>
            </a:r>
            <a:endParaRPr kumimoji="0" lang="en-US" altLang="zh-CN" sz="5400" b="1" spc="50" dirty="0" smtClean="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隶书" pitchFamily="49" charset="-122"/>
              <a:ea typeface="隶书" pitchFamily="49"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26" name="Rectangle 1026"/>
          <p:cNvSpPr>
            <a:spLocks noGrp="1" noChangeArrowheads="1"/>
          </p:cNvSpPr>
          <p:nvPr>
            <p:ph type="title"/>
          </p:nvPr>
        </p:nvSpPr>
        <p:spPr/>
        <p:txBody>
          <a:bodyPr/>
          <a:lstStyle/>
          <a:p>
            <a:pPr eaLnBrk="1" hangingPunct="1">
              <a:defRPr/>
            </a:pPr>
            <a:r>
              <a:rPr lang="zh-CN" altLang="en-US" b="0" dirty="0" smtClean="0"/>
              <a:t>部分函数依赖</a:t>
            </a:r>
          </a:p>
        </p:txBody>
      </p:sp>
      <mc:AlternateContent xmlns:mc="http://schemas.openxmlformats.org/markup-compatibility/2006" xmlns:a14="http://schemas.microsoft.com/office/drawing/2010/main">
        <mc:Choice Requires="a14">
          <p:sp>
            <p:nvSpPr>
              <p:cNvPr id="103427" name="Rectangle 1027"/>
              <p:cNvSpPr>
                <a:spLocks noGrp="1" noChangeArrowheads="1"/>
              </p:cNvSpPr>
              <p:nvPr>
                <p:ph type="body" idx="1"/>
              </p:nvPr>
            </p:nvSpPr>
            <p:spPr>
              <a:xfrm>
                <a:off x="2182180" y="4436418"/>
                <a:ext cx="4779640" cy="1800894"/>
              </a:xfrm>
            </p:spPr>
            <p:txBody>
              <a:bodyPr/>
              <a:lstStyle/>
              <a:p>
                <a:pPr marL="0" indent="0" algn="ctr" eaLnBrk="1" hangingPunct="1">
                  <a:lnSpc>
                    <a:spcPct val="150000"/>
                  </a:lnSpc>
                  <a:spcBef>
                    <a:spcPct val="25000"/>
                  </a:spcBef>
                  <a:buNone/>
                  <a:defRPr/>
                </a:pPr>
                <a14:m>
                  <m:oMathPara xmlns:m="http://schemas.openxmlformats.org/officeDocument/2006/math">
                    <m:oMathParaPr>
                      <m:jc m:val="centerGroup"/>
                    </m:oMathParaPr>
                    <m:oMath xmlns:m="http://schemas.openxmlformats.org/officeDocument/2006/math">
                      <m:d>
                        <m:dPr>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panose="02040503050406030204" pitchFamily="18" charset="0"/>
                            </a:rPr>
                            <m:t>𝒔𝒏𝒐</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𝒄𝒏𝒐</m:t>
                          </m:r>
                        </m:e>
                      </m:d>
                      <m:r>
                        <a:rPr lang="en-US" altLang="zh-CN" sz="2800" b="1" i="1" smtClean="0">
                          <a:solidFill>
                            <a:srgbClr val="FF0000"/>
                          </a:solidFill>
                          <a:latin typeface="Cambria Math" panose="02040503050406030204" pitchFamily="18" charset="0"/>
                        </a:rPr>
                        <m:t> </m:t>
                      </m:r>
                      <m:groupChr>
                        <m:groupChrPr>
                          <m:chr m:val="→"/>
                          <m:vertJc m:val="bot"/>
                          <m:ctrlPr>
                            <a:rPr lang="en-US" altLang="zh-CN" sz="2800" b="1" i="1" smtClean="0">
                              <a:solidFill>
                                <a:srgbClr val="FF0000"/>
                              </a:solidFill>
                              <a:latin typeface="Cambria Math" panose="02040503050406030204" pitchFamily="18" charset="0"/>
                            </a:rPr>
                          </m:ctrlPr>
                        </m:groupChrPr>
                        <m:e>
                          <m:r>
                            <m:rPr>
                              <m:brk m:alnAt="2"/>
                            </m:rPr>
                            <a:rPr lang="en-US" altLang="zh-CN" sz="2800" b="1" i="1" smtClean="0">
                              <a:solidFill>
                                <a:srgbClr val="FF0000"/>
                              </a:solidFill>
                              <a:latin typeface="Cambria Math" panose="02040503050406030204" pitchFamily="18" charset="0"/>
                            </a:rPr>
                            <m:t>𝒇</m:t>
                          </m:r>
                        </m:e>
                      </m:groupChr>
                      <m:r>
                        <a:rPr lang="en-US" altLang="zh-CN" sz="2800" b="1" i="1" smtClean="0">
                          <a:solidFill>
                            <a:srgbClr val="FF0000"/>
                          </a:solidFill>
                          <a:latin typeface="Cambria Math" panose="02040503050406030204" pitchFamily="18" charset="0"/>
                        </a:rPr>
                        <m:t> </m:t>
                      </m:r>
                      <m:r>
                        <a:rPr lang="en-US" altLang="zh-CN" sz="2800" b="1" i="1" smtClean="0">
                          <a:solidFill>
                            <a:srgbClr val="FF0000"/>
                          </a:solidFill>
                          <a:latin typeface="Cambria Math" panose="02040503050406030204" pitchFamily="18" charset="0"/>
                        </a:rPr>
                        <m:t>𝒈𝒓𝒂𝒅𝒆</m:t>
                      </m:r>
                    </m:oMath>
                  </m:oMathPara>
                </a14:m>
                <a:endParaRPr lang="en-US" altLang="zh-CN" sz="2800" b="1" dirty="0" smtClean="0">
                  <a:solidFill>
                    <a:srgbClr val="FF0000"/>
                  </a:solidFill>
                </a:endParaRPr>
              </a:p>
              <a:p>
                <a:pPr marL="0" indent="0" algn="ctr" eaLnBrk="1" hangingPunct="1">
                  <a:lnSpc>
                    <a:spcPct val="150000"/>
                  </a:lnSpc>
                  <a:spcBef>
                    <a:spcPct val="25000"/>
                  </a:spcBef>
                  <a:buNone/>
                  <a:defRPr/>
                </a:pPr>
                <a14:m>
                  <m:oMathPara xmlns:m="http://schemas.openxmlformats.org/officeDocument/2006/math">
                    <m:oMathParaPr>
                      <m:jc m:val="centerGroup"/>
                    </m:oMathParaPr>
                    <m:oMath xmlns:m="http://schemas.openxmlformats.org/officeDocument/2006/math">
                      <m:d>
                        <m:dPr>
                          <m:ctrlPr>
                            <a:rPr lang="en-US" altLang="zh-CN" sz="2800" b="1" i="1">
                              <a:solidFill>
                                <a:srgbClr val="FF0000"/>
                              </a:solidFill>
                              <a:latin typeface="Cambria Math" panose="02040503050406030204" pitchFamily="18" charset="0"/>
                            </a:rPr>
                          </m:ctrlPr>
                        </m:dPr>
                        <m:e>
                          <m:r>
                            <a:rPr lang="en-US" altLang="zh-CN" sz="2800" b="1" i="1">
                              <a:solidFill>
                                <a:srgbClr val="FF0000"/>
                              </a:solidFill>
                              <a:latin typeface="Cambria Math" panose="02040503050406030204" pitchFamily="18" charset="0"/>
                            </a:rPr>
                            <m:t>𝒔𝒏𝒐</m:t>
                          </m:r>
                          <m:r>
                            <a:rPr lang="en-US" altLang="zh-CN" sz="2800" b="1" i="1">
                              <a:solidFill>
                                <a:srgbClr val="FF0000"/>
                              </a:solidFill>
                              <a:latin typeface="Cambria Math" panose="02040503050406030204" pitchFamily="18" charset="0"/>
                            </a:rPr>
                            <m:t>,</m:t>
                          </m:r>
                          <m:r>
                            <a:rPr lang="en-US" altLang="zh-CN" sz="2800" b="1" i="1">
                              <a:solidFill>
                                <a:srgbClr val="FF0000"/>
                              </a:solidFill>
                              <a:latin typeface="Cambria Math" panose="02040503050406030204" pitchFamily="18" charset="0"/>
                            </a:rPr>
                            <m:t>𝒄𝒏𝒐</m:t>
                          </m:r>
                        </m:e>
                      </m:d>
                      <m:r>
                        <a:rPr lang="en-US" altLang="zh-CN" sz="2800" b="1" i="1" smtClean="0">
                          <a:solidFill>
                            <a:srgbClr val="FF0000"/>
                          </a:solidFill>
                          <a:latin typeface="Cambria Math" panose="02040503050406030204" pitchFamily="18" charset="0"/>
                        </a:rPr>
                        <m:t> </m:t>
                      </m:r>
                      <m:groupChr>
                        <m:groupChrPr>
                          <m:chr m:val="→"/>
                          <m:vertJc m:val="bot"/>
                          <m:ctrlPr>
                            <a:rPr lang="en-US" altLang="zh-CN" sz="2800" b="1" i="1">
                              <a:solidFill>
                                <a:srgbClr val="FF0000"/>
                              </a:solidFill>
                              <a:latin typeface="Cambria Math" panose="02040503050406030204" pitchFamily="18" charset="0"/>
                            </a:rPr>
                          </m:ctrlPr>
                        </m:groupChrPr>
                        <m:e>
                          <m:r>
                            <m:rPr>
                              <m:brk m:alnAt="2"/>
                            </m:rPr>
                            <a:rPr lang="en-US" altLang="zh-CN" sz="2800" b="1" i="1" smtClean="0">
                              <a:solidFill>
                                <a:srgbClr val="FF0000"/>
                              </a:solidFill>
                              <a:latin typeface="Cambria Math" panose="02040503050406030204" pitchFamily="18" charset="0"/>
                            </a:rPr>
                            <m:t>𝒑</m:t>
                          </m:r>
                        </m:e>
                      </m:groupChr>
                      <m:r>
                        <a:rPr lang="en-US" altLang="zh-CN" sz="2800" b="1" i="1" smtClean="0">
                          <a:solidFill>
                            <a:srgbClr val="FF0000"/>
                          </a:solidFill>
                          <a:latin typeface="Cambria Math" panose="02040503050406030204" pitchFamily="18" charset="0"/>
                        </a:rPr>
                        <m:t> </m:t>
                      </m:r>
                      <m:r>
                        <a:rPr lang="en-US" altLang="zh-CN" sz="2800" b="1" i="1" smtClean="0">
                          <a:solidFill>
                            <a:srgbClr val="FF0000"/>
                          </a:solidFill>
                          <a:latin typeface="Cambria Math" panose="02040503050406030204" pitchFamily="18" charset="0"/>
                        </a:rPr>
                        <m:t>𝒔𝒏𝒂𝒎𝒆</m:t>
                      </m:r>
                    </m:oMath>
                  </m:oMathPara>
                </a14:m>
                <a:endParaRPr lang="en-US" altLang="zh-CN" sz="2800" dirty="0" smtClean="0">
                  <a:solidFill>
                    <a:srgbClr val="FF0000"/>
                  </a:solidFill>
                </a:endParaRPr>
              </a:p>
            </p:txBody>
          </p:sp>
        </mc:Choice>
        <mc:Fallback xmlns="">
          <p:sp>
            <p:nvSpPr>
              <p:cNvPr id="103427" name="Rectangle 1027"/>
              <p:cNvSpPr>
                <a:spLocks noGrp="1" noRot="1" noChangeAspect="1" noMove="1" noResize="1" noEditPoints="1" noAdjustHandles="1" noChangeArrowheads="1" noChangeShapeType="1" noTextEdit="1"/>
              </p:cNvSpPr>
              <p:nvPr>
                <p:ph type="body" idx="1"/>
              </p:nvPr>
            </p:nvSpPr>
            <p:spPr>
              <a:xfrm>
                <a:off x="2182180" y="4436418"/>
                <a:ext cx="4779640" cy="1800894"/>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Rectangle 1027"/>
              <p:cNvSpPr txBox="1">
                <a:spLocks noChangeArrowheads="1"/>
              </p:cNvSpPr>
              <p:nvPr/>
            </p:nvSpPr>
            <p:spPr bwMode="auto">
              <a:xfrm>
                <a:off x="107504" y="908720"/>
                <a:ext cx="8905875" cy="245605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98469E"/>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80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0" indent="0" algn="ctr" eaLnBrk="1" hangingPunct="1">
                  <a:lnSpc>
                    <a:spcPct val="150000"/>
                  </a:lnSpc>
                  <a:spcBef>
                    <a:spcPts val="600"/>
                  </a:spcBef>
                  <a:buNone/>
                  <a:defRPr/>
                </a:pPr>
                <a14:m>
                  <m:oMathPara xmlns:m="http://schemas.openxmlformats.org/officeDocument/2006/math">
                    <m:oMathParaPr>
                      <m:jc m:val="centerGroup"/>
                    </m:oMathParaPr>
                    <m:oMath xmlns:m="http://schemas.openxmlformats.org/officeDocument/2006/math">
                      <m:r>
                        <a:rPr lang="zh-CN" altLang="en-US" b="1" i="1" kern="0" smtClean="0">
                          <a:latin typeface="Cambria Math" panose="02040503050406030204" pitchFamily="18" charset="0"/>
                        </a:rPr>
                        <m:t>如果</m:t>
                      </m:r>
                      <m:r>
                        <a:rPr lang="zh-CN" altLang="en-US" b="1" i="1" kern="0" smtClean="0">
                          <a:latin typeface="Cambria Math" panose="02040503050406030204" pitchFamily="18" charset="0"/>
                        </a:rPr>
                        <m:t>𝑿</m:t>
                      </m:r>
                      <m:r>
                        <a:rPr lang="zh-CN" altLang="en-US" b="1" i="1" kern="0" smtClean="0">
                          <a:latin typeface="Cambria Math" panose="02040503050406030204" pitchFamily="18" charset="0"/>
                          <a:ea typeface="Cambria Math" panose="02040503050406030204" pitchFamily="18" charset="0"/>
                        </a:rPr>
                        <m:t>→</m:t>
                      </m:r>
                      <m:r>
                        <a:rPr lang="zh-CN" altLang="en-US" b="1" i="1" kern="0" smtClean="0">
                          <a:latin typeface="Cambria Math" panose="02040503050406030204" pitchFamily="18" charset="0"/>
                        </a:rPr>
                        <m:t>𝒀</m:t>
                      </m:r>
                      <m:r>
                        <a:rPr lang="en-US" altLang="zh-CN" b="1" i="1" kern="0" smtClean="0">
                          <a:latin typeface="Cambria Math" panose="02040503050406030204" pitchFamily="18" charset="0"/>
                        </a:rPr>
                        <m:t>,</m:t>
                      </m:r>
                      <m:r>
                        <a:rPr lang="zh-CN" altLang="en-US" b="1" i="1" kern="0" smtClean="0">
                          <a:latin typeface="Cambria Math" panose="02040503050406030204" pitchFamily="18" charset="0"/>
                        </a:rPr>
                        <m:t>且对于任意</m:t>
                      </m:r>
                      <m:r>
                        <a:rPr lang="zh-CN" altLang="en-US" b="1" i="1" kern="0" smtClean="0">
                          <a:latin typeface="Cambria Math" panose="02040503050406030204" pitchFamily="18" charset="0"/>
                        </a:rPr>
                        <m:t>𝑿</m:t>
                      </m:r>
                      <m:r>
                        <a:rPr lang="zh-CN" altLang="en-US" b="1" i="1" kern="0" smtClean="0">
                          <a:latin typeface="Cambria Math" panose="02040503050406030204" pitchFamily="18" charset="0"/>
                        </a:rPr>
                        <m:t>的真子集</m:t>
                      </m:r>
                      <m:sSup>
                        <m:sSupPr>
                          <m:ctrlPr>
                            <a:rPr lang="ar-AE" altLang="zh-CN" b="1" i="1" kern="0" smtClean="0">
                              <a:latin typeface="Cambria Math" panose="02040503050406030204" pitchFamily="18" charset="0"/>
                            </a:rPr>
                          </m:ctrlPr>
                        </m:sSupPr>
                        <m:e>
                          <m:r>
                            <a:rPr lang="zh-CN" altLang="ar-AE" b="1" i="1" kern="0" smtClean="0">
                              <a:latin typeface="Cambria Math" panose="02040503050406030204" pitchFamily="18" charset="0"/>
                            </a:rPr>
                            <m:t>𝑿</m:t>
                          </m:r>
                        </m:e>
                        <m:sup>
                          <m:r>
                            <a:rPr lang="ar-AE" altLang="zh-CN" b="1" i="1" kern="0" smtClean="0">
                              <a:latin typeface="Cambria Math" panose="02040503050406030204" pitchFamily="18" charset="0"/>
                            </a:rPr>
                            <m:t>′</m:t>
                          </m:r>
                        </m:sup>
                      </m:sSup>
                      <m:r>
                        <a:rPr lang="en-US" altLang="zh-CN" b="1" i="1" kern="0" smtClean="0">
                          <a:latin typeface="Cambria Math" panose="02040503050406030204" pitchFamily="18" charset="0"/>
                        </a:rPr>
                        <m:t>,</m:t>
                      </m:r>
                    </m:oMath>
                  </m:oMathPara>
                </a14:m>
                <a:endParaRPr lang="en-US" altLang="zh-CN" b="1" i="1" kern="0" dirty="0" smtClean="0">
                  <a:latin typeface="Cambria Math" panose="02040503050406030204" pitchFamily="18" charset="0"/>
                </a:endParaRPr>
              </a:p>
              <a:p>
                <a:pPr marL="0" indent="0" algn="ctr" eaLnBrk="1" hangingPunct="1">
                  <a:lnSpc>
                    <a:spcPct val="150000"/>
                  </a:lnSpc>
                  <a:spcBef>
                    <a:spcPts val="600"/>
                  </a:spcBef>
                  <a:buNone/>
                  <a:defRPr/>
                </a:pPr>
                <a14:m>
                  <m:oMathPara xmlns:m="http://schemas.openxmlformats.org/officeDocument/2006/math">
                    <m:oMathParaPr>
                      <m:jc m:val="centerGroup"/>
                    </m:oMathParaPr>
                    <m:oMath xmlns:m="http://schemas.openxmlformats.org/officeDocument/2006/math">
                      <m:r>
                        <a:rPr lang="zh-CN" altLang="en-US" b="1" i="1" kern="0">
                          <a:latin typeface="Cambria Math" panose="02040503050406030204" pitchFamily="18" charset="0"/>
                        </a:rPr>
                        <m:t>都有</m:t>
                      </m:r>
                      <m:sSup>
                        <m:sSupPr>
                          <m:ctrlPr>
                            <a:rPr lang="en-US" altLang="zh-CN" b="1" i="1" kern="0">
                              <a:latin typeface="Cambria Math" panose="02040503050406030204" pitchFamily="18" charset="0"/>
                            </a:rPr>
                          </m:ctrlPr>
                        </m:sSupPr>
                        <m:e>
                          <m:r>
                            <a:rPr lang="en-US" altLang="zh-CN" b="1" i="1" kern="0">
                              <a:latin typeface="Cambria Math" panose="02040503050406030204" pitchFamily="18" charset="0"/>
                            </a:rPr>
                            <m:t>𝑿</m:t>
                          </m:r>
                        </m:e>
                        <m:sup>
                          <m:r>
                            <a:rPr lang="en-US" altLang="zh-CN" b="1" i="1" kern="0">
                              <a:latin typeface="Cambria Math" panose="02040503050406030204" pitchFamily="18" charset="0"/>
                            </a:rPr>
                            <m:t>′</m:t>
                          </m:r>
                        </m:sup>
                      </m:sSup>
                      <m:r>
                        <a:rPr lang="en-US" altLang="zh-CN" b="1" i="1" kern="0">
                          <a:latin typeface="Cambria Math" panose="02040503050406030204" pitchFamily="18" charset="0"/>
                          <a:ea typeface="Cambria Math" panose="02040503050406030204" pitchFamily="18" charset="0"/>
                        </a:rPr>
                        <m:t>↛</m:t>
                      </m:r>
                      <m:r>
                        <a:rPr lang="en-US" altLang="zh-CN" b="1" i="1" kern="0">
                          <a:latin typeface="Cambria Math" panose="02040503050406030204" pitchFamily="18" charset="0"/>
                        </a:rPr>
                        <m:t>𝒀</m:t>
                      </m:r>
                      <m:r>
                        <a:rPr lang="zh-CN" altLang="en-US" b="1" i="1" kern="0">
                          <a:latin typeface="Cambria Math" panose="02040503050406030204" pitchFamily="18" charset="0"/>
                        </a:rPr>
                        <m:t> </m:t>
                      </m:r>
                      <m:r>
                        <a:rPr lang="en-US" altLang="zh-CN" b="1" i="1" kern="0">
                          <a:latin typeface="Cambria Math" panose="02040503050406030204" pitchFamily="18" charset="0"/>
                        </a:rPr>
                        <m:t>,</m:t>
                      </m:r>
                      <m:r>
                        <a:rPr lang="zh-CN" altLang="en-US" b="1" i="1" kern="0">
                          <a:latin typeface="Cambria Math" panose="02040503050406030204" pitchFamily="18" charset="0"/>
                        </a:rPr>
                        <m:t>则称</m:t>
                      </m:r>
                      <m:r>
                        <a:rPr lang="en-US" altLang="zh-CN" b="1" i="1" kern="0">
                          <a:latin typeface="Cambria Math" panose="02040503050406030204" pitchFamily="18" charset="0"/>
                        </a:rPr>
                        <m:t>𝒀</m:t>
                      </m:r>
                      <m:r>
                        <a:rPr lang="zh-CN" altLang="en-US" b="1" i="1" kern="0">
                          <a:latin typeface="Cambria Math" panose="02040503050406030204" pitchFamily="18" charset="0"/>
                        </a:rPr>
                        <m:t>对</m:t>
                      </m:r>
                      <m:r>
                        <a:rPr lang="en-US" altLang="zh-CN" b="1" i="1" kern="0">
                          <a:latin typeface="Cambria Math" panose="02040503050406030204" pitchFamily="18" charset="0"/>
                        </a:rPr>
                        <m:t>𝑿</m:t>
                      </m:r>
                      <m:r>
                        <a:rPr lang="zh-CN" altLang="en-US" b="1" i="1" kern="0">
                          <a:latin typeface="Cambria Math" panose="02040503050406030204" pitchFamily="18" charset="0"/>
                        </a:rPr>
                        <m:t>完全函数依赖</m:t>
                      </m:r>
                      <m:r>
                        <a:rPr lang="en-US" altLang="zh-CN" b="1" i="1" kern="0">
                          <a:latin typeface="Cambria Math" panose="02040503050406030204" pitchFamily="18" charset="0"/>
                        </a:rPr>
                        <m:t>,</m:t>
                      </m:r>
                    </m:oMath>
                  </m:oMathPara>
                </a14:m>
                <a:endParaRPr lang="en-US" altLang="zh-CN" b="1" i="1" kern="0" dirty="0" smtClean="0">
                  <a:latin typeface="Cambria Math" panose="02040503050406030204" pitchFamily="18" charset="0"/>
                </a:endParaRPr>
              </a:p>
              <a:p>
                <a:pPr marL="0" indent="0" algn="ctr" eaLnBrk="1" hangingPunct="1">
                  <a:lnSpc>
                    <a:spcPct val="150000"/>
                  </a:lnSpc>
                  <a:spcBef>
                    <a:spcPts val="600"/>
                  </a:spcBef>
                  <a:buNone/>
                  <a:defRPr/>
                </a:pPr>
                <a14:m>
                  <m:oMathPara xmlns:m="http://schemas.openxmlformats.org/officeDocument/2006/math">
                    <m:oMathParaPr>
                      <m:jc m:val="centerGroup"/>
                    </m:oMathParaPr>
                    <m:oMath xmlns:m="http://schemas.openxmlformats.org/officeDocument/2006/math">
                      <m:r>
                        <a:rPr lang="zh-CN" altLang="en-US" b="1" i="1" kern="0">
                          <a:latin typeface="Cambria Math" panose="02040503050406030204" pitchFamily="18" charset="0"/>
                        </a:rPr>
                        <m:t>记作</m:t>
                      </m:r>
                      <m:r>
                        <a:rPr lang="en-US" altLang="zh-CN" b="1" i="1" kern="0">
                          <a:latin typeface="Cambria Math" panose="02040503050406030204" pitchFamily="18" charset="0"/>
                        </a:rPr>
                        <m:t>𝑿</m:t>
                      </m:r>
                      <m:groupChr>
                        <m:groupChrPr>
                          <m:chr m:val="→"/>
                          <m:vertJc m:val="bot"/>
                          <m:ctrlPr>
                            <a:rPr lang="en-US" altLang="zh-CN" b="1" i="1" kern="0">
                              <a:latin typeface="Cambria Math" panose="02040503050406030204" pitchFamily="18" charset="0"/>
                            </a:rPr>
                          </m:ctrlPr>
                        </m:groupChrPr>
                        <m:e>
                          <m:r>
                            <m:rPr>
                              <m:brk m:alnAt="2"/>
                            </m:rPr>
                            <a:rPr lang="en-US" altLang="zh-CN" b="1" i="1" kern="0">
                              <a:latin typeface="Cambria Math" panose="02040503050406030204" pitchFamily="18" charset="0"/>
                            </a:rPr>
                            <m:t>𝒇</m:t>
                          </m:r>
                        </m:e>
                      </m:groupChr>
                      <m:r>
                        <a:rPr lang="en-US" altLang="zh-CN" b="1" i="1" kern="0">
                          <a:latin typeface="Cambria Math" panose="02040503050406030204" pitchFamily="18" charset="0"/>
                        </a:rPr>
                        <m:t>𝒀</m:t>
                      </m:r>
                    </m:oMath>
                  </m:oMathPara>
                </a14:m>
                <a:endParaRPr lang="en-US" altLang="zh-CN" kern="0" dirty="0" smtClean="0"/>
              </a:p>
            </p:txBody>
          </p:sp>
        </mc:Choice>
        <mc:Fallback xmlns="">
          <p:sp>
            <p:nvSpPr>
              <p:cNvPr id="25" name="Rectangle 1027"/>
              <p:cNvSpPr txBox="1">
                <a:spLocks noRot="1" noChangeAspect="1" noMove="1" noResize="1" noEditPoints="1" noAdjustHandles="1" noChangeArrowheads="1" noChangeShapeType="1" noTextEdit="1"/>
              </p:cNvSpPr>
              <p:nvPr/>
            </p:nvSpPr>
            <p:spPr bwMode="auto">
              <a:xfrm>
                <a:off x="107504" y="908720"/>
                <a:ext cx="8905875" cy="2456055"/>
              </a:xfrm>
              <a:prstGeom prst="rect">
                <a:avLst/>
              </a:prstGeom>
              <a:blipFill>
                <a:blip r:embed="rId3"/>
                <a:stretch>
                  <a:fillRect/>
                </a:stretch>
              </a:blipFill>
              <a:ln w="9525">
                <a:no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Rectangle 1027"/>
              <p:cNvSpPr txBox="1">
                <a:spLocks noChangeArrowheads="1"/>
              </p:cNvSpPr>
              <p:nvPr/>
            </p:nvSpPr>
            <p:spPr bwMode="auto">
              <a:xfrm>
                <a:off x="231764" y="3284984"/>
                <a:ext cx="8905875" cy="8467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98469E"/>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80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0" indent="0" algn="ctr" eaLnBrk="1" hangingPunct="1">
                  <a:lnSpc>
                    <a:spcPct val="150000"/>
                  </a:lnSpc>
                  <a:spcBef>
                    <a:spcPts val="600"/>
                  </a:spcBef>
                  <a:buNone/>
                  <a:defRPr/>
                </a:pPr>
                <a14:m>
                  <m:oMathPara xmlns:m="http://schemas.openxmlformats.org/officeDocument/2006/math">
                    <m:oMathParaPr>
                      <m:jc m:val="centerGroup"/>
                    </m:oMathParaPr>
                    <m:oMath xmlns:m="http://schemas.openxmlformats.org/officeDocument/2006/math">
                      <m:r>
                        <a:rPr lang="zh-CN" altLang="en-US" b="1" i="1" kern="0" smtClean="0">
                          <a:latin typeface="Cambria Math" panose="02040503050406030204" pitchFamily="18" charset="0"/>
                        </a:rPr>
                        <m:t>否则称</m:t>
                      </m:r>
                      <m:r>
                        <a:rPr lang="en-US" altLang="zh-CN" b="1" i="1" kern="0" smtClean="0">
                          <a:latin typeface="Cambria Math" panose="02040503050406030204" pitchFamily="18" charset="0"/>
                        </a:rPr>
                        <m:t>𝒀</m:t>
                      </m:r>
                      <m:r>
                        <a:rPr lang="zh-CN" altLang="en-US" b="1" i="1" kern="0" smtClean="0">
                          <a:latin typeface="Cambria Math" panose="02040503050406030204" pitchFamily="18" charset="0"/>
                        </a:rPr>
                        <m:t>对</m:t>
                      </m:r>
                      <m:r>
                        <a:rPr lang="en-US" altLang="zh-CN" b="1" i="1" kern="0" smtClean="0">
                          <a:latin typeface="Cambria Math" panose="02040503050406030204" pitchFamily="18" charset="0"/>
                        </a:rPr>
                        <m:t>𝑿</m:t>
                      </m:r>
                      <m:r>
                        <a:rPr lang="zh-CN" altLang="en-US" b="1" i="1" kern="0">
                          <a:latin typeface="Cambria Math" panose="02040503050406030204" pitchFamily="18" charset="0"/>
                        </a:rPr>
                        <m:t>部分</m:t>
                      </m:r>
                      <m:r>
                        <a:rPr lang="zh-CN" altLang="en-US" b="1" i="1" kern="0" smtClean="0">
                          <a:latin typeface="Cambria Math" panose="02040503050406030204" pitchFamily="18" charset="0"/>
                        </a:rPr>
                        <m:t>函数依赖</m:t>
                      </m:r>
                      <m:r>
                        <a:rPr lang="zh-CN" altLang="en-US" b="1" i="1" kern="0" smtClean="0">
                          <a:latin typeface="Cambria Math" panose="02040503050406030204" pitchFamily="18" charset="0"/>
                        </a:rPr>
                        <m:t>，</m:t>
                      </m:r>
                      <m:r>
                        <a:rPr lang="zh-CN" altLang="en-US" b="1" i="1" kern="0">
                          <a:latin typeface="Cambria Math" panose="02040503050406030204" pitchFamily="18" charset="0"/>
                        </a:rPr>
                        <m:t>记作</m:t>
                      </m:r>
                      <m:r>
                        <a:rPr lang="en-US" altLang="zh-CN" b="1" i="1" kern="0" smtClean="0">
                          <a:latin typeface="Cambria Math" panose="02040503050406030204" pitchFamily="18" charset="0"/>
                        </a:rPr>
                        <m:t>𝑿</m:t>
                      </m:r>
                      <m:groupChr>
                        <m:groupChrPr>
                          <m:chr m:val="→"/>
                          <m:vertJc m:val="bot"/>
                          <m:ctrlPr>
                            <a:rPr lang="en-US" altLang="zh-CN" b="1" i="1" kern="0">
                              <a:latin typeface="Cambria Math" panose="02040503050406030204" pitchFamily="18" charset="0"/>
                            </a:rPr>
                          </m:ctrlPr>
                        </m:groupChrPr>
                        <m:e>
                          <m:r>
                            <m:rPr>
                              <m:brk m:alnAt="2"/>
                            </m:rPr>
                            <a:rPr lang="en-US" altLang="zh-CN" b="1" i="1" kern="0" smtClean="0">
                              <a:latin typeface="Cambria Math" panose="02040503050406030204" pitchFamily="18" charset="0"/>
                            </a:rPr>
                            <m:t>𝒑</m:t>
                          </m:r>
                        </m:e>
                      </m:groupChr>
                      <m:r>
                        <a:rPr lang="en-US" altLang="zh-CN" b="1" i="1" kern="0" smtClean="0">
                          <a:latin typeface="Cambria Math" panose="02040503050406030204" pitchFamily="18" charset="0"/>
                        </a:rPr>
                        <m:t>𝒀</m:t>
                      </m:r>
                    </m:oMath>
                  </m:oMathPara>
                </a14:m>
                <a:endParaRPr lang="en-US" altLang="zh-CN" kern="0" dirty="0" smtClean="0"/>
              </a:p>
            </p:txBody>
          </p:sp>
        </mc:Choice>
        <mc:Fallback xmlns="">
          <p:sp>
            <p:nvSpPr>
              <p:cNvPr id="26" name="Rectangle 1027"/>
              <p:cNvSpPr txBox="1">
                <a:spLocks noRot="1" noChangeAspect="1" noMove="1" noResize="1" noEditPoints="1" noAdjustHandles="1" noChangeArrowheads="1" noChangeShapeType="1" noTextEdit="1"/>
              </p:cNvSpPr>
              <p:nvPr/>
            </p:nvSpPr>
            <p:spPr bwMode="auto">
              <a:xfrm>
                <a:off x="231764" y="3284984"/>
                <a:ext cx="8905875" cy="846756"/>
              </a:xfrm>
              <a:prstGeom prst="rect">
                <a:avLst/>
              </a:prstGeom>
              <a:blipFill>
                <a:blip r:embed="rId4"/>
                <a:stretch>
                  <a:fillRect b="-2158"/>
                </a:stretch>
              </a:blipFill>
              <a:ln w="9525">
                <a:noFill/>
                <a:miter lim="800000"/>
                <a:headEnd/>
                <a:tailEnd/>
              </a:ln>
              <a:effectLst/>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defRPr/>
            </a:pPr>
            <a:r>
              <a:rPr lang="zh-CN" altLang="en-US" b="0" smtClean="0"/>
              <a:t>传递函数依赖</a:t>
            </a:r>
          </a:p>
        </p:txBody>
      </p:sp>
      <mc:AlternateContent xmlns:mc="http://schemas.openxmlformats.org/markup-compatibility/2006" xmlns:a14="http://schemas.microsoft.com/office/drawing/2010/main">
        <mc:Choice Requires="a14">
          <p:sp>
            <p:nvSpPr>
              <p:cNvPr id="104451" name="Rectangle 3"/>
              <p:cNvSpPr>
                <a:spLocks noGrp="1" noChangeArrowheads="1"/>
              </p:cNvSpPr>
              <p:nvPr>
                <p:ph type="body" idx="1"/>
              </p:nvPr>
            </p:nvSpPr>
            <p:spPr>
              <a:xfrm>
                <a:off x="188913" y="1052736"/>
                <a:ext cx="8802687" cy="2376264"/>
              </a:xfrm>
            </p:spPr>
            <p:txBody>
              <a:bodyPr/>
              <a:lstStyle/>
              <a:p>
                <a:pPr marL="0" indent="0" eaLnBrk="1" hangingPunct="1">
                  <a:lnSpc>
                    <a:spcPct val="150000"/>
                  </a:lnSpc>
                  <a:spcBef>
                    <a:spcPct val="25000"/>
                  </a:spcBef>
                  <a:buNone/>
                  <a:defRPr/>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在</m:t>
                      </m:r>
                      <m:r>
                        <a:rPr lang="en-US" altLang="zh-CN" b="1" i="1" smtClean="0">
                          <a:latin typeface="Cambria Math" panose="02040503050406030204" pitchFamily="18" charset="0"/>
                        </a:rPr>
                        <m:t>𝑹</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𝑼</m:t>
                          </m:r>
                        </m:e>
                      </m:d>
                      <m:r>
                        <a:rPr lang="zh-CN" altLang="en-US" b="1" i="1" smtClean="0">
                          <a:latin typeface="Cambria Math" panose="02040503050406030204" pitchFamily="18" charset="0"/>
                        </a:rPr>
                        <m:t>中，</m:t>
                      </m:r>
                      <m:r>
                        <a:rPr lang="zh-CN" altLang="en-US" b="1" i="1">
                          <a:latin typeface="Cambria Math" panose="02040503050406030204" pitchFamily="18" charset="0"/>
                        </a:rPr>
                        <m:t>如果</m:t>
                      </m:r>
                      <m:r>
                        <a:rPr lang="zh-CN" altLang="en-US" b="1" i="1" smtClean="0">
                          <a:latin typeface="Cambria Math" panose="02040503050406030204" pitchFamily="18" charset="0"/>
                        </a:rPr>
                        <m:t>：</m:t>
                      </m:r>
                    </m:oMath>
                  </m:oMathPara>
                </a14:m>
                <a:endParaRPr lang="en-US" altLang="zh-CN" b="1" i="1" dirty="0" smtClean="0">
                  <a:latin typeface="Cambria Math" panose="02040503050406030204" pitchFamily="18" charset="0"/>
                </a:endParaRPr>
              </a:p>
              <a:p>
                <a:pPr marL="0" indent="0" eaLnBrk="1" hangingPunct="1">
                  <a:lnSpc>
                    <a:spcPct val="150000"/>
                  </a:lnSpc>
                  <a:spcBef>
                    <a:spcPct val="25000"/>
                  </a:spcBef>
                  <a:buNone/>
                  <a:defRPr/>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𝑿</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rPr>
                        <m:t>𝒀</m:t>
                      </m:r>
                      <m:r>
                        <a:rPr lang="en-US" altLang="zh-CN" b="1" i="1" smtClean="0">
                          <a:latin typeface="Cambria Math" panose="02040503050406030204" pitchFamily="18" charset="0"/>
                        </a:rPr>
                        <m:t>,</m:t>
                      </m:r>
                      <m:r>
                        <a:rPr lang="en-US" altLang="zh-CN" b="1" i="1" smtClean="0">
                          <a:latin typeface="Cambria Math" panose="02040503050406030204" pitchFamily="18" charset="0"/>
                        </a:rPr>
                        <m:t>𝒀</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rPr>
                        <m:t>𝒁</m:t>
                      </m:r>
                      <m:r>
                        <a:rPr lang="en-US" altLang="zh-CN" b="1" i="1" smtClean="0">
                          <a:latin typeface="Cambria Math" panose="02040503050406030204" pitchFamily="18" charset="0"/>
                        </a:rPr>
                        <m:t>,</m:t>
                      </m:r>
                      <m:r>
                        <a:rPr lang="en-US" altLang="zh-CN" b="1" i="1" smtClean="0">
                          <a:latin typeface="Cambria Math" panose="02040503050406030204" pitchFamily="18" charset="0"/>
                        </a:rPr>
                        <m:t>𝒀</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rPr>
                        <m:t>𝑿</m:t>
                      </m:r>
                      <m:r>
                        <a:rPr lang="en-US" altLang="zh-CN" b="1" i="1" smtClean="0">
                          <a:latin typeface="Cambria Math" panose="02040503050406030204" pitchFamily="18" charset="0"/>
                        </a:rPr>
                        <m:t>,</m:t>
                      </m:r>
                      <m:r>
                        <a:rPr lang="zh-CN" altLang="en-US" b="1" i="1" smtClean="0">
                          <a:latin typeface="Cambria Math" panose="02040503050406030204" pitchFamily="18" charset="0"/>
                        </a:rPr>
                        <m:t>且</m:t>
                      </m:r>
                      <m:r>
                        <a:rPr lang="en-US" altLang="zh-CN" b="1" i="1" smtClean="0">
                          <a:latin typeface="Cambria Math" panose="02040503050406030204" pitchFamily="18" charset="0"/>
                        </a:rPr>
                        <m:t>𝒁</m:t>
                      </m:r>
                      <m:r>
                        <a:rPr lang="en-US" altLang="zh-CN" b="1"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rPr>
                        <m:t>𝒀</m:t>
                      </m:r>
                    </m:oMath>
                  </m:oMathPara>
                </a14:m>
                <a:endParaRPr lang="en-US" altLang="zh-CN" b="1" i="1" dirty="0" smtClean="0">
                  <a:latin typeface="Cambria Math" panose="02040503050406030204" pitchFamily="18" charset="0"/>
                </a:endParaRPr>
              </a:p>
              <a:p>
                <a:pPr marL="0" indent="0" eaLnBrk="1" hangingPunct="1">
                  <a:lnSpc>
                    <a:spcPct val="150000"/>
                  </a:lnSpc>
                  <a:spcBef>
                    <a:spcPct val="25000"/>
                  </a:spcBef>
                  <a:buNone/>
                  <a:defRPr/>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则称</m:t>
                      </m:r>
                      <m:r>
                        <a:rPr lang="en-US" altLang="zh-CN" b="1" i="1" smtClean="0">
                          <a:latin typeface="Cambria Math" panose="02040503050406030204" pitchFamily="18" charset="0"/>
                        </a:rPr>
                        <m:t>𝒁</m:t>
                      </m:r>
                      <m:r>
                        <a:rPr lang="zh-CN" altLang="en-US" b="1" i="1" smtClean="0">
                          <a:latin typeface="Cambria Math" panose="02040503050406030204" pitchFamily="18" charset="0"/>
                        </a:rPr>
                        <m:t>对</m:t>
                      </m:r>
                      <m:r>
                        <a:rPr lang="en-US" altLang="zh-CN" b="1" i="1" smtClean="0">
                          <a:latin typeface="Cambria Math" panose="02040503050406030204" pitchFamily="18" charset="0"/>
                        </a:rPr>
                        <m:t>𝑿</m:t>
                      </m:r>
                      <m:r>
                        <a:rPr lang="zh-CN" altLang="en-US" b="1" i="1">
                          <a:latin typeface="Cambria Math" panose="02040503050406030204" pitchFamily="18" charset="0"/>
                        </a:rPr>
                        <m:t>传递</m:t>
                      </m:r>
                      <m:r>
                        <a:rPr lang="zh-CN" altLang="en-US" b="1" i="1" smtClean="0">
                          <a:latin typeface="Cambria Math" panose="02040503050406030204" pitchFamily="18" charset="0"/>
                        </a:rPr>
                        <m:t>函数</m:t>
                      </m:r>
                      <m:r>
                        <a:rPr lang="zh-CN" altLang="en-US" b="1" i="1">
                          <a:latin typeface="Cambria Math" panose="02040503050406030204" pitchFamily="18" charset="0"/>
                        </a:rPr>
                        <m:t>依赖</m:t>
                      </m:r>
                    </m:oMath>
                  </m:oMathPara>
                </a14:m>
                <a:endParaRPr lang="zh-CN" altLang="en-US" b="1" dirty="0" smtClean="0"/>
              </a:p>
              <a:p>
                <a:pPr lvl="1" eaLnBrk="1" hangingPunct="1">
                  <a:lnSpc>
                    <a:spcPct val="150000"/>
                  </a:lnSpc>
                  <a:spcBef>
                    <a:spcPct val="25000"/>
                  </a:spcBef>
                  <a:buFont typeface="Wingdings" pitchFamily="2" charset="2"/>
                  <a:buNone/>
                  <a:defRPr/>
                </a:pPr>
                <a:endParaRPr lang="zh-CN" altLang="en-US" dirty="0" smtClean="0"/>
              </a:p>
              <a:p>
                <a:pPr lvl="1" eaLnBrk="1" hangingPunct="1">
                  <a:lnSpc>
                    <a:spcPct val="150000"/>
                  </a:lnSpc>
                  <a:spcBef>
                    <a:spcPct val="25000"/>
                  </a:spcBef>
                  <a:buFont typeface="Wingdings" pitchFamily="2" charset="2"/>
                  <a:buNone/>
                  <a:defRPr/>
                </a:pPr>
                <a:endParaRPr lang="zh-CN" altLang="en-US" dirty="0" smtClean="0"/>
              </a:p>
              <a:p>
                <a:pPr lvl="1" eaLnBrk="1" hangingPunct="1">
                  <a:lnSpc>
                    <a:spcPct val="150000"/>
                  </a:lnSpc>
                  <a:spcBef>
                    <a:spcPct val="25000"/>
                  </a:spcBef>
                  <a:buFont typeface="Wingdings" pitchFamily="2" charset="2"/>
                  <a:buNone/>
                  <a:defRPr/>
                </a:pPr>
                <a:endParaRPr lang="zh-CN" altLang="en-US" dirty="0" smtClean="0"/>
              </a:p>
              <a:p>
                <a:pPr eaLnBrk="1" hangingPunct="1">
                  <a:lnSpc>
                    <a:spcPct val="150000"/>
                  </a:lnSpc>
                  <a:defRPr/>
                </a:pPr>
                <a:endParaRPr lang="zh-CN" altLang="en-US" dirty="0" smtClean="0"/>
              </a:p>
            </p:txBody>
          </p:sp>
        </mc:Choice>
        <mc:Fallback xmlns="">
          <p:sp>
            <p:nvSpPr>
              <p:cNvPr id="104451" name="Rectangle 3"/>
              <p:cNvSpPr>
                <a:spLocks noGrp="1" noRot="1" noChangeAspect="1" noMove="1" noResize="1" noEditPoints="1" noAdjustHandles="1" noChangeArrowheads="1" noChangeShapeType="1" noTextEdit="1"/>
              </p:cNvSpPr>
              <p:nvPr>
                <p:ph type="body" idx="1"/>
              </p:nvPr>
            </p:nvSpPr>
            <p:spPr>
              <a:xfrm>
                <a:off x="188913" y="1052736"/>
                <a:ext cx="8802687" cy="2376264"/>
              </a:xfrm>
              <a:blipFill>
                <a:blip r:embed="rId2"/>
                <a:stretch>
                  <a:fillRect/>
                </a:stretch>
              </a:blipFill>
            </p:spPr>
            <p:txBody>
              <a:bodyPr/>
              <a:lstStyle/>
              <a:p>
                <a:r>
                  <a:rPr lang="zh-CN" altLang="en-US">
                    <a:noFill/>
                  </a:rPr>
                  <a:t> </a:t>
                </a:r>
              </a:p>
            </p:txBody>
          </p:sp>
        </mc:Fallback>
      </mc:AlternateContent>
      <p:sp>
        <p:nvSpPr>
          <p:cNvPr id="104456" name="Rectangle 8"/>
          <p:cNvSpPr>
            <a:spLocks noChangeArrowheads="1"/>
          </p:cNvSpPr>
          <p:nvPr/>
        </p:nvSpPr>
        <p:spPr bwMode="auto">
          <a:xfrm>
            <a:off x="395536" y="4797152"/>
            <a:ext cx="8392041" cy="584775"/>
          </a:xfrm>
          <a:prstGeom prst="rect">
            <a:avLst/>
          </a:prstGeom>
          <a:solidFill>
            <a:schemeClr val="accent1"/>
          </a:solidFill>
          <a:ln w="9525">
            <a:noFill/>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spAutoFit/>
            <a:flatTx/>
          </a:bodyPr>
          <a:lstStyle/>
          <a:p>
            <a:pPr>
              <a:defRPr/>
            </a:pPr>
            <a:r>
              <a:rPr lang="zh-CN" altLang="en-US" sz="3200" b="1">
                <a:solidFill>
                  <a:schemeClr val="hlink"/>
                </a:solidFill>
                <a:effectLst>
                  <a:outerShdw blurRad="38100" dist="38100" dir="2700000" algn="tl">
                    <a:srgbClr val="000000"/>
                  </a:outerShdw>
                </a:effectLst>
                <a:ea typeface="华文行楷" pitchFamily="2" charset="-122"/>
              </a:rPr>
              <a:t>快速热身</a:t>
            </a:r>
            <a:r>
              <a:rPr lang="zh-CN" altLang="en-US" sz="3200">
                <a:solidFill>
                  <a:schemeClr val="hlink"/>
                </a:solidFill>
                <a:effectLst>
                  <a:outerShdw blurRad="38100" dist="38100" dir="2700000" algn="tl">
                    <a:srgbClr val="000000"/>
                  </a:outerShdw>
                </a:effectLst>
                <a:ea typeface="华文行楷" pitchFamily="2" charset="-122"/>
              </a:rPr>
              <a:t>：找出职工工资表中的传递函数依赖</a:t>
            </a:r>
          </a:p>
        </p:txBody>
      </p:sp>
      <mc:AlternateContent xmlns:mc="http://schemas.openxmlformats.org/markup-compatibility/2006" xmlns:a14="http://schemas.microsoft.com/office/drawing/2010/main">
        <mc:Choice Requires="a14">
          <p:sp>
            <p:nvSpPr>
              <p:cNvPr id="67589" name="Rectangle 15"/>
              <p:cNvSpPr>
                <a:spLocks noChangeArrowheads="1"/>
              </p:cNvSpPr>
              <p:nvPr/>
            </p:nvSpPr>
            <p:spPr bwMode="auto">
              <a:xfrm>
                <a:off x="1763688" y="3683698"/>
                <a:ext cx="5956695" cy="609398"/>
              </a:xfrm>
              <a:prstGeom prst="rect">
                <a:avLst/>
              </a:prstGeom>
              <a:noFill/>
              <a:ln w="9525">
                <a:noFill/>
                <a:miter lim="800000"/>
                <a:headEnd/>
                <a:tailEnd/>
              </a:ln>
            </p:spPr>
            <p:txBody>
              <a:bodyPr wrap="none">
                <a:spAutoFit/>
              </a:bodyPr>
              <a:lstStyle/>
              <a:p>
                <a:pPr lvl="1">
                  <a:lnSpc>
                    <a:spcPct val="105000"/>
                  </a:lnSpc>
                  <a:spcBef>
                    <a:spcPct val="20000"/>
                  </a:spcBef>
                  <a:buClr>
                    <a:schemeClr val="hlink"/>
                  </a:buClr>
                  <a:buSzPct val="55000"/>
                  <a:buFont typeface="Wingdings" pitchFamily="2" charset="2"/>
                  <a:buNone/>
                </a:pPr>
                <a14:m>
                  <m:oMathPara xmlns:m="http://schemas.openxmlformats.org/officeDocument/2006/math">
                    <m:oMathParaPr>
                      <m:jc m:val="centerGroup"/>
                    </m:oMathParaPr>
                    <m:oMath xmlns:m="http://schemas.openxmlformats.org/officeDocument/2006/math">
                      <m:r>
                        <m:rPr>
                          <m:sty m:val="p"/>
                        </m:rPr>
                        <a:rPr lang="en-US" altLang="zh-CN" sz="3200" i="1" smtClean="0">
                          <a:solidFill>
                            <a:srgbClr val="FF0000"/>
                          </a:solidFill>
                          <a:latin typeface="Cambria Math" panose="02040503050406030204" pitchFamily="18" charset="0"/>
                          <a:ea typeface="华文新魏" pitchFamily="2" charset="-122"/>
                        </a:rPr>
                        <m:t>s</m:t>
                      </m:r>
                      <m:r>
                        <a:rPr lang="en-US" altLang="zh-CN" sz="3200" b="0" i="1" smtClean="0">
                          <a:solidFill>
                            <a:srgbClr val="FF0000"/>
                          </a:solidFill>
                          <a:latin typeface="Cambria Math" panose="02040503050406030204" pitchFamily="18" charset="0"/>
                          <a:ea typeface="华文新魏" pitchFamily="2" charset="-122"/>
                        </a:rPr>
                        <m:t>𝑛𝑜</m:t>
                      </m:r>
                      <m:r>
                        <a:rPr lang="en-US" altLang="zh-CN" sz="3200" b="0" i="1" smtClean="0">
                          <a:solidFill>
                            <a:srgbClr val="FF0000"/>
                          </a:solidFill>
                          <a:latin typeface="Cambria Math" panose="02040503050406030204" pitchFamily="18" charset="0"/>
                          <a:ea typeface="华文新魏" pitchFamily="2" charset="-122"/>
                        </a:rPr>
                        <m:t> →</m:t>
                      </m:r>
                      <m:r>
                        <a:rPr lang="en-US" altLang="zh-CN" sz="3200" b="0" i="1" smtClean="0">
                          <a:solidFill>
                            <a:srgbClr val="FF0000"/>
                          </a:solidFill>
                          <a:latin typeface="Cambria Math" panose="02040503050406030204" pitchFamily="18" charset="0"/>
                          <a:ea typeface="华文新魏" pitchFamily="2" charset="-122"/>
                        </a:rPr>
                        <m:t>𝑑𝑛𝑜</m:t>
                      </m:r>
                      <m:r>
                        <a:rPr lang="en-US" altLang="zh-CN" sz="3200" b="0" i="1" smtClean="0">
                          <a:solidFill>
                            <a:srgbClr val="FF0000"/>
                          </a:solidFill>
                          <a:latin typeface="Cambria Math" panose="02040503050406030204" pitchFamily="18" charset="0"/>
                          <a:ea typeface="华文新魏" pitchFamily="2" charset="-122"/>
                        </a:rPr>
                        <m:t>,  </m:t>
                      </m:r>
                      <m:r>
                        <a:rPr lang="en-US" altLang="zh-CN" sz="3200" b="0" i="1" smtClean="0">
                          <a:solidFill>
                            <a:srgbClr val="FF0000"/>
                          </a:solidFill>
                          <a:latin typeface="Cambria Math" panose="02040503050406030204" pitchFamily="18" charset="0"/>
                          <a:ea typeface="华文新魏" pitchFamily="2" charset="-122"/>
                        </a:rPr>
                        <m:t>𝑑𝑛𝑜</m:t>
                      </m:r>
                      <m:r>
                        <a:rPr lang="en-US" altLang="zh-CN" sz="3200" b="0" i="1" smtClean="0">
                          <a:solidFill>
                            <a:srgbClr val="FF0000"/>
                          </a:solidFill>
                          <a:latin typeface="Cambria Math" panose="02040503050406030204" pitchFamily="18" charset="0"/>
                          <a:ea typeface="华文新魏" pitchFamily="2" charset="-122"/>
                        </a:rPr>
                        <m:t> →</m:t>
                      </m:r>
                      <m:r>
                        <a:rPr lang="en-US" altLang="zh-CN" sz="3200" b="0" i="1" smtClean="0">
                          <a:solidFill>
                            <a:srgbClr val="FF0000"/>
                          </a:solidFill>
                          <a:latin typeface="Cambria Math" panose="02040503050406030204" pitchFamily="18" charset="0"/>
                          <a:ea typeface="华文新魏" pitchFamily="2" charset="-122"/>
                        </a:rPr>
                        <m:t>𝑑𝑒𝑎𝑛</m:t>
                      </m:r>
                    </m:oMath>
                  </m:oMathPara>
                </a14:m>
                <a:endParaRPr lang="en-US" altLang="zh-CN" sz="3200" dirty="0">
                  <a:solidFill>
                    <a:srgbClr val="FF0000"/>
                  </a:solidFill>
                  <a:ea typeface="华文新魏" pitchFamily="2" charset="-122"/>
                </a:endParaRPr>
              </a:p>
            </p:txBody>
          </p:sp>
        </mc:Choice>
        <mc:Fallback xmlns="">
          <p:sp>
            <p:nvSpPr>
              <p:cNvPr id="67589" name="Rectangle 15"/>
              <p:cNvSpPr>
                <a:spLocks noRot="1" noChangeAspect="1" noMove="1" noResize="1" noEditPoints="1" noAdjustHandles="1" noChangeArrowheads="1" noChangeShapeType="1" noTextEdit="1"/>
              </p:cNvSpPr>
              <p:nvPr/>
            </p:nvSpPr>
            <p:spPr bwMode="auto">
              <a:xfrm>
                <a:off x="1763688" y="3683698"/>
                <a:ext cx="5956695" cy="609398"/>
              </a:xfrm>
              <a:prstGeom prst="rect">
                <a:avLst/>
              </a:prstGeom>
              <a:blipFill>
                <a:blip r:embed="rId3"/>
                <a:stretch>
                  <a:fillRect/>
                </a:stretch>
              </a:blipFill>
              <a:ln w="9525">
                <a:noFill/>
                <a:miter lim="800000"/>
                <a:headEnd/>
                <a:tailEnd/>
              </a:ln>
            </p:spPr>
            <p:txBody>
              <a:bodyPr/>
              <a:lstStyle/>
              <a:p>
                <a:r>
                  <a:rPr lang="zh-CN" altLang="en-US">
                    <a:noFill/>
                  </a:rPr>
                  <a:t> </a:t>
                </a:r>
              </a:p>
            </p:txBody>
          </p:sp>
        </mc:Fallback>
      </mc:AlternateContent>
      <p:sp>
        <p:nvSpPr>
          <p:cNvPr id="67591" name="WordArt 147"/>
          <p:cNvSpPr>
            <a:spLocks noChangeArrowheads="1" noChangeShapeType="1" noTextEdit="1"/>
          </p:cNvSpPr>
          <p:nvPr/>
        </p:nvSpPr>
        <p:spPr bwMode="auto">
          <a:xfrm>
            <a:off x="914400" y="5922963"/>
            <a:ext cx="7315200" cy="601662"/>
          </a:xfrm>
          <a:prstGeom prst="rect">
            <a:avLst/>
          </a:prstGeom>
        </p:spPr>
        <p:txBody>
          <a:bodyPr wrap="none" fromWordArt="1">
            <a:prstTxWarp prst="textPlain">
              <a:avLst>
                <a:gd name="adj" fmla="val 50000"/>
              </a:avLst>
            </a:prstTxWarp>
          </a:bodyPr>
          <a:lstStyle/>
          <a:p>
            <a:pPr algn="ctr"/>
            <a:r>
              <a:rPr lang="zh-CN" altLang="en-US" sz="3600" kern="10" dirty="0" smtClean="0">
                <a:ln w="9525">
                  <a:noFill/>
                  <a:miter lim="800000"/>
                  <a:headEnd/>
                  <a:tailEnd/>
                </a:ln>
                <a:solidFill>
                  <a:srgbClr val="336699"/>
                </a:solidFill>
                <a:effectLst>
                  <a:outerShdw dist="45791" dir="2021404" algn="ctr" rotWithShape="0">
                    <a:srgbClr val="B2B2B2">
                      <a:alpha val="79999"/>
                    </a:srgbClr>
                  </a:outerShdw>
                </a:effectLst>
                <a:latin typeface="华文新魏"/>
                <a:ea typeface="华文新魏"/>
              </a:rPr>
              <a:t>如何把部分函数依赖整理成传递函数依赖的形式？</a:t>
            </a:r>
            <a:endParaRPr lang="zh-CN" altLang="en-US" sz="3600" kern="10" dirty="0">
              <a:ln w="9525">
                <a:noFill/>
                <a:miter lim="800000"/>
                <a:headEnd/>
                <a:tailEnd/>
              </a:ln>
              <a:solidFill>
                <a:srgbClr val="336699"/>
              </a:solidFill>
              <a:effectLst>
                <a:outerShdw dist="45791" dir="2021404" algn="ctr" rotWithShape="0">
                  <a:srgbClr val="B2B2B2">
                    <a:alpha val="79999"/>
                  </a:srgbClr>
                </a:outerShdw>
              </a:effectLst>
              <a:latin typeface="华文新魏"/>
              <a:ea typeface="华文新魏"/>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456"/>
                                        </p:tgtEl>
                                        <p:attrNameLst>
                                          <p:attrName>style.visibility</p:attrName>
                                        </p:attrNameLst>
                                      </p:cBhvr>
                                      <p:to>
                                        <p:strVal val="visible"/>
                                      </p:to>
                                    </p:set>
                                    <p:anim calcmode="lin" valueType="num">
                                      <p:cBhvr additive="base">
                                        <p:cTn id="7" dur="500" fill="hold"/>
                                        <p:tgtEl>
                                          <p:spTgt spid="104456"/>
                                        </p:tgtEl>
                                        <p:attrNameLst>
                                          <p:attrName>ppt_x</p:attrName>
                                        </p:attrNameLst>
                                      </p:cBhvr>
                                      <p:tavLst>
                                        <p:tav tm="0">
                                          <p:val>
                                            <p:strVal val="#ppt_x"/>
                                          </p:val>
                                        </p:tav>
                                        <p:tav tm="100000">
                                          <p:val>
                                            <p:strVal val="#ppt_x"/>
                                          </p:val>
                                        </p:tav>
                                      </p:tavLst>
                                    </p:anim>
                                    <p:anim calcmode="lin" valueType="num">
                                      <p:cBhvr additive="base">
                                        <p:cTn id="8" dur="500" fill="hold"/>
                                        <p:tgtEl>
                                          <p:spTgt spid="1044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7591"/>
                                        </p:tgtEl>
                                        <p:attrNameLst>
                                          <p:attrName>style.visibility</p:attrName>
                                        </p:attrNameLst>
                                      </p:cBhvr>
                                      <p:to>
                                        <p:strVal val="visible"/>
                                      </p:to>
                                    </p:set>
                                    <p:anim calcmode="lin" valueType="num">
                                      <p:cBhvr additive="base">
                                        <p:cTn id="13" dur="500" fill="hold"/>
                                        <p:tgtEl>
                                          <p:spTgt spid="67591"/>
                                        </p:tgtEl>
                                        <p:attrNameLst>
                                          <p:attrName>ppt_x</p:attrName>
                                        </p:attrNameLst>
                                      </p:cBhvr>
                                      <p:tavLst>
                                        <p:tav tm="0">
                                          <p:val>
                                            <p:strVal val="#ppt_x"/>
                                          </p:val>
                                        </p:tav>
                                        <p:tav tm="100000">
                                          <p:val>
                                            <p:strVal val="#ppt_x"/>
                                          </p:val>
                                        </p:tav>
                                      </p:tavLst>
                                    </p:anim>
                                    <p:anim calcmode="lin" valueType="num">
                                      <p:cBhvr additive="base">
                                        <p:cTn id="14" dur="500" fill="hold"/>
                                        <p:tgtEl>
                                          <p:spTgt spid="675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6" grpId="0" animBg="1"/>
      <p:bldP spid="67591"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defRPr/>
            </a:pPr>
            <a:r>
              <a:rPr lang="zh-CN" altLang="en-US" smtClean="0"/>
              <a:t>码之大观园</a:t>
            </a:r>
          </a:p>
        </p:txBody>
      </p:sp>
      <p:sp>
        <p:nvSpPr>
          <p:cNvPr id="15365" name="Rectangle 5"/>
          <p:cNvSpPr>
            <a:spLocks noChangeArrowheads="1"/>
          </p:cNvSpPr>
          <p:nvPr/>
        </p:nvSpPr>
        <p:spPr bwMode="auto">
          <a:xfrm>
            <a:off x="323850" y="1340768"/>
            <a:ext cx="8458200" cy="946150"/>
          </a:xfrm>
          <a:prstGeom prst="rect">
            <a:avLst/>
          </a:prstGeom>
          <a:noFill/>
          <a:ln w="9525">
            <a:noFill/>
            <a:miter lim="800000"/>
            <a:headEnd/>
            <a:tailEnd/>
          </a:ln>
          <a:effectLst/>
          <a:scene3d>
            <a:camera prst="legacyObliqueTopRight"/>
            <a:lightRig rig="contrasting" dir="b"/>
          </a:scene3d>
          <a:sp3d extrusionH="430200" contourW="12700" prstMaterial="clear">
            <a:extrusionClr>
              <a:schemeClr val="bg1"/>
            </a:extrusionClr>
            <a:contourClr>
              <a:schemeClr val="accent5"/>
            </a:contourClr>
          </a:sp3d>
        </p:spPr>
        <p:txBody>
          <a:bodyPr>
            <a:spAutoFit/>
            <a:flatTx/>
          </a:bodyPr>
          <a:lstStyle/>
          <a:p>
            <a:pPr>
              <a:defRPr/>
            </a:pPr>
            <a:r>
              <a:rPr lang="zh-CN" altLang="en-US" sz="2800" b="1">
                <a:solidFill>
                  <a:srgbClr val="FF3300"/>
                </a:solidFill>
                <a:effectLst>
                  <a:outerShdw blurRad="38100" dist="38100" dir="2700000" algn="tl">
                    <a:srgbClr val="000000"/>
                  </a:outerShdw>
                </a:effectLst>
                <a:latin typeface="+mn-ea"/>
                <a:ea typeface="+mn-ea"/>
              </a:rPr>
              <a:t>超码</a:t>
            </a:r>
            <a:r>
              <a:rPr lang="zh-CN" altLang="en-US" sz="2800">
                <a:solidFill>
                  <a:schemeClr val="folHlink"/>
                </a:solidFill>
                <a:effectLst>
                  <a:outerShdw blurRad="38100" dist="38100" dir="2700000" algn="tl">
                    <a:srgbClr val="000000"/>
                  </a:outerShdw>
                </a:effectLst>
                <a:latin typeface="+mn-ea"/>
                <a:ea typeface="+mn-ea"/>
              </a:rPr>
              <a:t>：</a:t>
            </a:r>
            <a:r>
              <a:rPr lang="zh-CN" altLang="en-US" sz="2800">
                <a:effectLst>
                  <a:outerShdw blurRad="38100" dist="38100" dir="2700000" algn="tl">
                    <a:srgbClr val="FFFFFF"/>
                  </a:outerShdw>
                </a:effectLst>
                <a:latin typeface="+mn-ea"/>
                <a:ea typeface="+mn-ea"/>
              </a:rPr>
              <a:t>设</a:t>
            </a:r>
            <a:r>
              <a:rPr lang="en-US" altLang="zh-CN" sz="2800">
                <a:effectLst>
                  <a:outerShdw blurRad="38100" dist="38100" dir="2700000" algn="tl">
                    <a:srgbClr val="FFFFFF"/>
                  </a:outerShdw>
                </a:effectLst>
                <a:latin typeface="+mn-ea"/>
                <a:ea typeface="+mn-ea"/>
              </a:rPr>
              <a:t>K</a:t>
            </a:r>
            <a:r>
              <a:rPr lang="zh-CN" altLang="en-US" sz="2800">
                <a:effectLst>
                  <a:outerShdw blurRad="38100" dist="38100" dir="2700000" algn="tl">
                    <a:srgbClr val="FFFFFF"/>
                  </a:outerShdw>
                </a:effectLst>
                <a:latin typeface="+mn-ea"/>
                <a:ea typeface="+mn-ea"/>
              </a:rPr>
              <a:t>为</a:t>
            </a:r>
            <a:r>
              <a:rPr lang="en-US" altLang="zh-CN" sz="2800">
                <a:effectLst>
                  <a:outerShdw blurRad="38100" dist="38100" dir="2700000" algn="tl">
                    <a:srgbClr val="FFFFFF"/>
                  </a:outerShdw>
                </a:effectLst>
                <a:latin typeface="+mn-ea"/>
                <a:ea typeface="+mn-ea"/>
              </a:rPr>
              <a:t>R&lt; U , F &gt;</a:t>
            </a:r>
            <a:r>
              <a:rPr lang="zh-CN" altLang="en-US" sz="2800">
                <a:effectLst>
                  <a:outerShdw blurRad="38100" dist="38100" dir="2700000" algn="tl">
                    <a:srgbClr val="FFFFFF"/>
                  </a:outerShdw>
                </a:effectLst>
                <a:latin typeface="+mn-ea"/>
                <a:ea typeface="+mn-ea"/>
              </a:rPr>
              <a:t>的属性或属性组，若</a:t>
            </a:r>
            <a:r>
              <a:rPr lang="en-US" altLang="zh-CN" sz="2800">
                <a:effectLst>
                  <a:outerShdw blurRad="38100" dist="38100" dir="2700000" algn="tl">
                    <a:srgbClr val="FFFFFF"/>
                  </a:outerShdw>
                </a:effectLst>
                <a:latin typeface="+mn-ea"/>
                <a:ea typeface="+mn-ea"/>
              </a:rPr>
              <a:t>K</a:t>
            </a:r>
            <a:r>
              <a:rPr lang="en-US" altLang="zh-CN" sz="2800" b="1">
                <a:effectLst>
                  <a:outerShdw blurRad="38100" dist="38100" dir="2700000" algn="tl">
                    <a:srgbClr val="FFFFFF"/>
                  </a:outerShdw>
                </a:effectLst>
                <a:latin typeface="+mn-ea"/>
                <a:ea typeface="+mn-ea"/>
                <a:sym typeface="Symbol" pitchFamily="18" charset="2"/>
              </a:rPr>
              <a:t></a:t>
            </a:r>
            <a:r>
              <a:rPr lang="en-US" altLang="zh-CN" sz="2800">
                <a:effectLst>
                  <a:outerShdw blurRad="38100" dist="38100" dir="2700000" algn="tl">
                    <a:srgbClr val="FFFFFF"/>
                  </a:outerShdw>
                </a:effectLst>
                <a:latin typeface="+mn-ea"/>
                <a:ea typeface="+mn-ea"/>
              </a:rPr>
              <a:t> U，</a:t>
            </a:r>
            <a:r>
              <a:rPr lang="zh-CN" altLang="en-US" sz="2800">
                <a:effectLst>
                  <a:outerShdw blurRad="38100" dist="38100" dir="2700000" algn="tl">
                    <a:srgbClr val="FFFFFF"/>
                  </a:outerShdw>
                </a:effectLst>
                <a:latin typeface="+mn-ea"/>
                <a:ea typeface="+mn-ea"/>
              </a:rPr>
              <a:t>则称</a:t>
            </a:r>
            <a:r>
              <a:rPr lang="en-US" altLang="zh-CN" sz="2800">
                <a:effectLst>
                  <a:outerShdw blurRad="38100" dist="38100" dir="2700000" algn="tl">
                    <a:srgbClr val="FFFFFF"/>
                  </a:outerShdw>
                </a:effectLst>
                <a:latin typeface="+mn-ea"/>
                <a:ea typeface="+mn-ea"/>
              </a:rPr>
              <a:t>K</a:t>
            </a:r>
            <a:r>
              <a:rPr lang="zh-CN" altLang="en-US" sz="2800">
                <a:effectLst>
                  <a:outerShdw blurRad="38100" dist="38100" dir="2700000" algn="tl">
                    <a:srgbClr val="FFFFFF"/>
                  </a:outerShdw>
                </a:effectLst>
                <a:latin typeface="+mn-ea"/>
                <a:ea typeface="+mn-ea"/>
              </a:rPr>
              <a:t>为</a:t>
            </a:r>
            <a:r>
              <a:rPr lang="en-US" altLang="zh-CN" sz="2800">
                <a:effectLst>
                  <a:outerShdw blurRad="38100" dist="38100" dir="2700000" algn="tl">
                    <a:srgbClr val="FFFFFF"/>
                  </a:outerShdw>
                </a:effectLst>
                <a:latin typeface="+mn-ea"/>
                <a:ea typeface="+mn-ea"/>
              </a:rPr>
              <a:t>R</a:t>
            </a:r>
            <a:r>
              <a:rPr lang="zh-CN" altLang="en-US" sz="2800">
                <a:effectLst>
                  <a:outerShdw blurRad="38100" dist="38100" dir="2700000" algn="tl">
                    <a:srgbClr val="FFFFFF"/>
                  </a:outerShdw>
                </a:effectLst>
                <a:latin typeface="+mn-ea"/>
                <a:ea typeface="+mn-ea"/>
              </a:rPr>
              <a:t>的超码</a:t>
            </a:r>
          </a:p>
        </p:txBody>
      </p:sp>
      <p:grpSp>
        <p:nvGrpSpPr>
          <p:cNvPr id="2053" name="Group 13"/>
          <p:cNvGrpSpPr>
            <a:grpSpLocks/>
          </p:cNvGrpSpPr>
          <p:nvPr/>
        </p:nvGrpSpPr>
        <p:grpSpPr bwMode="auto">
          <a:xfrm>
            <a:off x="323850" y="2848893"/>
            <a:ext cx="8458200" cy="1022350"/>
            <a:chOff x="288" y="1632"/>
            <a:chExt cx="5328" cy="644"/>
          </a:xfrm>
          <a:noFill/>
          <a:scene3d>
            <a:camera prst="orthographicFront"/>
            <a:lightRig rig="contrasting" dir="t"/>
          </a:scene3d>
        </p:grpSpPr>
        <p:sp>
          <p:nvSpPr>
            <p:cNvPr id="15366" name="Rectangle 6"/>
            <p:cNvSpPr>
              <a:spLocks noChangeArrowheads="1"/>
            </p:cNvSpPr>
            <p:nvPr/>
          </p:nvSpPr>
          <p:spPr bwMode="auto">
            <a:xfrm>
              <a:off x="288" y="1680"/>
              <a:ext cx="5328" cy="596"/>
            </a:xfrm>
            <a:prstGeom prst="rect">
              <a:avLst/>
            </a:prstGeom>
            <a:grpFill/>
            <a:ln w="9525">
              <a:noFill/>
              <a:miter lim="800000"/>
              <a:headEnd/>
              <a:tailEnd/>
            </a:ln>
            <a:effectLst/>
            <a:sp3d extrusionH="430200" contourW="12700" prstMaterial="clear">
              <a:extrusionClr>
                <a:schemeClr val="bg1"/>
              </a:extrusionClr>
              <a:contourClr>
                <a:schemeClr val="accent5"/>
              </a:contourClr>
            </a:sp3d>
          </p:spPr>
          <p:txBody>
            <a:bodyPr>
              <a:spAutoFit/>
              <a:flatTx/>
            </a:bodyPr>
            <a:lstStyle/>
            <a:p>
              <a:pPr>
                <a:defRPr/>
              </a:pPr>
              <a:r>
                <a:rPr lang="zh-CN" altLang="en-US" sz="2800" b="1" dirty="0">
                  <a:solidFill>
                    <a:srgbClr val="FF3300"/>
                  </a:solidFill>
                  <a:effectLst>
                    <a:outerShdw blurRad="38100" dist="38100" dir="2700000" algn="tl">
                      <a:srgbClr val="000000"/>
                    </a:outerShdw>
                  </a:effectLst>
                  <a:latin typeface="+mn-ea"/>
                  <a:ea typeface="+mn-ea"/>
                </a:rPr>
                <a:t>候选码</a:t>
              </a:r>
              <a:r>
                <a:rPr lang="zh-CN" altLang="en-US" sz="2800" dirty="0">
                  <a:solidFill>
                    <a:schemeClr val="folHlink"/>
                  </a:solidFill>
                  <a:effectLst>
                    <a:outerShdw blurRad="38100" dist="38100" dir="2700000" algn="tl">
                      <a:srgbClr val="000000"/>
                    </a:outerShdw>
                  </a:effectLst>
                  <a:latin typeface="+mn-ea"/>
                  <a:ea typeface="+mn-ea"/>
                </a:rPr>
                <a:t>：</a:t>
              </a:r>
              <a:r>
                <a:rPr lang="zh-CN" altLang="en-US" sz="2800" dirty="0">
                  <a:effectLst>
                    <a:outerShdw blurRad="38100" dist="38100" dir="2700000" algn="tl">
                      <a:srgbClr val="FFFFFF"/>
                    </a:outerShdw>
                  </a:effectLst>
                  <a:latin typeface="+mn-ea"/>
                  <a:ea typeface="+mn-ea"/>
                </a:rPr>
                <a:t>设</a:t>
              </a:r>
              <a:r>
                <a:rPr lang="en-US" altLang="zh-CN" sz="2800" dirty="0">
                  <a:effectLst>
                    <a:outerShdw blurRad="38100" dist="38100" dir="2700000" algn="tl">
                      <a:srgbClr val="FFFFFF"/>
                    </a:outerShdw>
                  </a:effectLst>
                  <a:latin typeface="+mn-ea"/>
                  <a:ea typeface="+mn-ea"/>
                </a:rPr>
                <a:t>K</a:t>
              </a:r>
              <a:r>
                <a:rPr lang="zh-CN" altLang="en-US" sz="2800" dirty="0">
                  <a:effectLst>
                    <a:outerShdw blurRad="38100" dist="38100" dir="2700000" algn="tl">
                      <a:srgbClr val="FFFFFF"/>
                    </a:outerShdw>
                  </a:effectLst>
                  <a:latin typeface="+mn-ea"/>
                  <a:ea typeface="+mn-ea"/>
                </a:rPr>
                <a:t>为</a:t>
              </a:r>
              <a:r>
                <a:rPr lang="en-US" altLang="zh-CN" sz="2800" dirty="0">
                  <a:effectLst>
                    <a:outerShdw blurRad="38100" dist="38100" dir="2700000" algn="tl">
                      <a:srgbClr val="FFFFFF"/>
                    </a:outerShdw>
                  </a:effectLst>
                  <a:latin typeface="+mn-ea"/>
                  <a:ea typeface="+mn-ea"/>
                </a:rPr>
                <a:t>R&lt; U , F &gt;</a:t>
              </a:r>
              <a:r>
                <a:rPr lang="zh-CN" altLang="en-US" sz="2800" dirty="0">
                  <a:effectLst>
                    <a:outerShdw blurRad="38100" dist="38100" dir="2700000" algn="tl">
                      <a:srgbClr val="FFFFFF"/>
                    </a:outerShdw>
                  </a:effectLst>
                  <a:latin typeface="+mn-ea"/>
                  <a:ea typeface="+mn-ea"/>
                </a:rPr>
                <a:t>的超码，若</a:t>
              </a:r>
              <a:r>
                <a:rPr lang="en-US" altLang="zh-CN" sz="2800" dirty="0">
                  <a:effectLst>
                    <a:outerShdw blurRad="38100" dist="38100" dir="2700000" algn="tl">
                      <a:srgbClr val="FFFFFF"/>
                    </a:outerShdw>
                  </a:effectLst>
                  <a:latin typeface="+mn-ea"/>
                  <a:ea typeface="+mn-ea"/>
                </a:rPr>
                <a:t>K         U，</a:t>
              </a:r>
              <a:r>
                <a:rPr lang="zh-CN" altLang="en-US" sz="2800" dirty="0">
                  <a:effectLst>
                    <a:outerShdw blurRad="38100" dist="38100" dir="2700000" algn="tl">
                      <a:srgbClr val="FFFFFF"/>
                    </a:outerShdw>
                  </a:effectLst>
                  <a:latin typeface="+mn-ea"/>
                  <a:ea typeface="+mn-ea"/>
                </a:rPr>
                <a:t>则称</a:t>
              </a:r>
              <a:r>
                <a:rPr lang="en-US" altLang="zh-CN" sz="2800" dirty="0">
                  <a:effectLst>
                    <a:outerShdw blurRad="38100" dist="38100" dir="2700000" algn="tl">
                      <a:srgbClr val="FFFFFF"/>
                    </a:outerShdw>
                  </a:effectLst>
                  <a:latin typeface="+mn-ea"/>
                  <a:ea typeface="+mn-ea"/>
                </a:rPr>
                <a:t>K</a:t>
              </a:r>
              <a:r>
                <a:rPr lang="zh-CN" altLang="en-US" sz="2800" dirty="0">
                  <a:effectLst>
                    <a:outerShdw blurRad="38100" dist="38100" dir="2700000" algn="tl">
                      <a:srgbClr val="FFFFFF"/>
                    </a:outerShdw>
                  </a:effectLst>
                  <a:latin typeface="+mn-ea"/>
                  <a:ea typeface="+mn-ea"/>
                </a:rPr>
                <a:t>为</a:t>
              </a:r>
              <a:r>
                <a:rPr lang="en-US" altLang="zh-CN" sz="2800" dirty="0">
                  <a:effectLst>
                    <a:outerShdw blurRad="38100" dist="38100" dir="2700000" algn="tl">
                      <a:srgbClr val="FFFFFF"/>
                    </a:outerShdw>
                  </a:effectLst>
                  <a:latin typeface="+mn-ea"/>
                  <a:ea typeface="+mn-ea"/>
                </a:rPr>
                <a:t>R</a:t>
              </a:r>
              <a:r>
                <a:rPr lang="zh-CN" altLang="en-US" sz="2800" dirty="0">
                  <a:effectLst>
                    <a:outerShdw blurRad="38100" dist="38100" dir="2700000" algn="tl">
                      <a:srgbClr val="FFFFFF"/>
                    </a:outerShdw>
                  </a:effectLst>
                  <a:latin typeface="+mn-ea"/>
                  <a:ea typeface="+mn-ea"/>
                </a:rPr>
                <a:t>的候选码</a:t>
              </a:r>
            </a:p>
          </p:txBody>
        </p:sp>
        <p:graphicFrame>
          <p:nvGraphicFramePr>
            <p:cNvPr id="2050" name="Object 148"/>
            <p:cNvGraphicFramePr>
              <a:graphicFrameLocks noChangeAspect="1"/>
            </p:cNvGraphicFramePr>
            <p:nvPr/>
          </p:nvGraphicFramePr>
          <p:xfrm>
            <a:off x="4212" y="1632"/>
            <a:ext cx="592" cy="432"/>
          </p:xfrm>
          <a:graphic>
            <a:graphicData uri="http://schemas.openxmlformats.org/presentationml/2006/ole">
              <mc:AlternateContent xmlns:mc="http://schemas.openxmlformats.org/markup-compatibility/2006">
                <mc:Choice xmlns:v="urn:schemas-microsoft-com:vml" Requires="v">
                  <p:oleObj spid="_x0000_s2221" r:id="rId4" imgW="457200" imgH="279400" progId="Equation.3">
                    <p:embed/>
                  </p:oleObj>
                </mc:Choice>
                <mc:Fallback>
                  <p:oleObj r:id="rId4" imgW="457200" imgH="279400" progId="Equation.3">
                    <p:embed/>
                    <p:pic>
                      <p:nvPicPr>
                        <p:cNvPr id="0" name="Object 1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2" y="1632"/>
                          <a:ext cx="592"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371" name="Rectangle 11"/>
          <p:cNvSpPr>
            <a:spLocks noChangeArrowheads="1"/>
          </p:cNvSpPr>
          <p:nvPr/>
        </p:nvSpPr>
        <p:spPr bwMode="auto">
          <a:xfrm>
            <a:off x="323850" y="4590380"/>
            <a:ext cx="8458200" cy="519113"/>
          </a:xfrm>
          <a:prstGeom prst="rect">
            <a:avLst/>
          </a:prstGeom>
          <a:noFill/>
          <a:ln w="9525">
            <a:noFill/>
            <a:miter lim="800000"/>
            <a:headEnd/>
            <a:tailEnd/>
          </a:ln>
          <a:effectLst/>
          <a:scene3d>
            <a:camera prst="legacyObliqueTopRight"/>
            <a:lightRig rig="contrasting" dir="b"/>
          </a:scene3d>
          <a:sp3d extrusionH="430200" contourW="12700" prstMaterial="clear">
            <a:extrusionClr>
              <a:schemeClr val="bg1"/>
            </a:extrusionClr>
            <a:contourClr>
              <a:schemeClr val="accent5"/>
            </a:contourClr>
          </a:sp3d>
        </p:spPr>
        <p:txBody>
          <a:bodyPr>
            <a:spAutoFit/>
            <a:flatTx/>
          </a:bodyPr>
          <a:lstStyle/>
          <a:p>
            <a:pPr>
              <a:defRPr/>
            </a:pPr>
            <a:r>
              <a:rPr lang="zh-CN" altLang="en-US" sz="2800" b="1">
                <a:solidFill>
                  <a:srgbClr val="FF3300"/>
                </a:solidFill>
                <a:effectLst>
                  <a:outerShdw blurRad="38100" dist="38100" dir="2700000" algn="tl">
                    <a:srgbClr val="000000"/>
                  </a:outerShdw>
                </a:effectLst>
                <a:latin typeface="+mn-ea"/>
                <a:ea typeface="+mn-ea"/>
              </a:rPr>
              <a:t>主属性</a:t>
            </a:r>
            <a:r>
              <a:rPr lang="zh-CN" altLang="en-US" sz="2800">
                <a:solidFill>
                  <a:schemeClr val="folHlink"/>
                </a:solidFill>
                <a:effectLst>
                  <a:outerShdw blurRad="38100" dist="38100" dir="2700000" algn="tl">
                    <a:srgbClr val="000000"/>
                  </a:outerShdw>
                </a:effectLst>
                <a:latin typeface="+mn-ea"/>
                <a:ea typeface="+mn-ea"/>
              </a:rPr>
              <a:t>：</a:t>
            </a:r>
            <a:r>
              <a:rPr lang="zh-CN" altLang="en-US" sz="2800">
                <a:effectLst>
                  <a:outerShdw blurRad="38100" dist="38100" dir="2700000" algn="tl">
                    <a:srgbClr val="FFFFFF"/>
                  </a:outerShdw>
                </a:effectLst>
                <a:latin typeface="+mn-ea"/>
                <a:ea typeface="+mn-ea"/>
              </a:rPr>
              <a:t>包含在每一个候选码中的属性，称作主属性</a:t>
            </a:r>
          </a:p>
        </p:txBody>
      </p:sp>
      <p:sp>
        <p:nvSpPr>
          <p:cNvPr id="15372" name="Rectangle 12"/>
          <p:cNvSpPr>
            <a:spLocks noChangeArrowheads="1"/>
          </p:cNvSpPr>
          <p:nvPr/>
        </p:nvSpPr>
        <p:spPr bwMode="auto">
          <a:xfrm>
            <a:off x="323850" y="5742905"/>
            <a:ext cx="8458200" cy="519113"/>
          </a:xfrm>
          <a:prstGeom prst="rect">
            <a:avLst/>
          </a:prstGeom>
          <a:noFill/>
          <a:ln w="9525">
            <a:noFill/>
            <a:miter lim="800000"/>
            <a:headEnd/>
            <a:tailEnd/>
          </a:ln>
          <a:effectLst/>
          <a:scene3d>
            <a:camera prst="legacyObliqueTopRight"/>
            <a:lightRig rig="contrasting" dir="b"/>
          </a:scene3d>
          <a:sp3d extrusionH="430200" contourW="12700" prstMaterial="clear">
            <a:extrusionClr>
              <a:schemeClr val="bg1"/>
            </a:extrusionClr>
            <a:contourClr>
              <a:schemeClr val="accent5"/>
            </a:contourClr>
          </a:sp3d>
        </p:spPr>
        <p:txBody>
          <a:bodyPr>
            <a:spAutoFit/>
            <a:flatTx/>
          </a:bodyPr>
          <a:lstStyle/>
          <a:p>
            <a:pPr>
              <a:defRPr/>
            </a:pPr>
            <a:r>
              <a:rPr lang="zh-CN" altLang="en-US" sz="2800" b="1">
                <a:solidFill>
                  <a:srgbClr val="FF3300"/>
                </a:solidFill>
                <a:effectLst>
                  <a:outerShdw blurRad="38100" dist="38100" dir="2700000" algn="tl">
                    <a:srgbClr val="000000"/>
                  </a:outerShdw>
                </a:effectLst>
                <a:latin typeface="+mn-ea"/>
                <a:ea typeface="+mn-ea"/>
              </a:rPr>
              <a:t>全码</a:t>
            </a:r>
            <a:r>
              <a:rPr lang="zh-CN" altLang="en-US" sz="2800">
                <a:solidFill>
                  <a:schemeClr val="folHlink"/>
                </a:solidFill>
                <a:effectLst>
                  <a:outerShdw blurRad="38100" dist="38100" dir="2700000" algn="tl">
                    <a:srgbClr val="000000"/>
                  </a:outerShdw>
                </a:effectLst>
                <a:latin typeface="+mn-ea"/>
                <a:ea typeface="+mn-ea"/>
              </a:rPr>
              <a:t>：</a:t>
            </a:r>
            <a:r>
              <a:rPr lang="zh-CN" altLang="en-US" sz="2800">
                <a:effectLst>
                  <a:outerShdw blurRad="38100" dist="38100" dir="2700000" algn="tl">
                    <a:srgbClr val="FFFFFF"/>
                  </a:outerShdw>
                </a:effectLst>
                <a:latin typeface="+mn-ea"/>
                <a:ea typeface="+mn-ea"/>
              </a:rPr>
              <a:t>关系模式的码由整个属性组构成，如</a:t>
            </a:r>
            <a:r>
              <a:rPr lang="en-US" altLang="zh-CN" sz="2800">
                <a:effectLst>
                  <a:outerShdw blurRad="38100" dist="38100" dir="2700000" algn="tl">
                    <a:srgbClr val="FFFFFF"/>
                  </a:outerShdw>
                </a:effectLst>
                <a:latin typeface="+mn-ea"/>
                <a:ea typeface="+mn-ea"/>
              </a:rPr>
              <a:t>SPJ</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defRPr/>
            </a:pPr>
            <a:r>
              <a:rPr lang="zh-CN" altLang="en-US" dirty="0"/>
              <a:t>关系模式范例</a:t>
            </a:r>
            <a:endParaRPr lang="zh-CN" altLang="en-US" dirty="0" smtClean="0"/>
          </a:p>
        </p:txBody>
      </p:sp>
      <p:sp>
        <p:nvSpPr>
          <p:cNvPr id="3079" name="Rectangle 9"/>
          <p:cNvSpPr>
            <a:spLocks noChangeArrowheads="1"/>
          </p:cNvSpPr>
          <p:nvPr/>
        </p:nvSpPr>
        <p:spPr bwMode="auto">
          <a:xfrm>
            <a:off x="1547664" y="908720"/>
            <a:ext cx="6545382" cy="584775"/>
          </a:xfrm>
          <a:prstGeom prst="rect">
            <a:avLst/>
          </a:prstGeom>
          <a:noFill/>
          <a:ln w="9525">
            <a:noFill/>
            <a:miter lim="800000"/>
            <a:headEnd/>
            <a:tailEnd/>
          </a:ln>
        </p:spPr>
        <p:txBody>
          <a:bodyPr wrap="none">
            <a:spAutoFit/>
          </a:bodyPr>
          <a:lstStyle/>
          <a:p>
            <a:pPr>
              <a:spcBef>
                <a:spcPct val="40000"/>
              </a:spcBef>
              <a:buClr>
                <a:schemeClr val="folHlink"/>
              </a:buClr>
              <a:buSzPct val="60000"/>
              <a:buFont typeface="Wingdings" pitchFamily="2" charset="2"/>
              <a:buNone/>
            </a:pPr>
            <a:r>
              <a:rPr lang="en-US" altLang="zh-CN" sz="3200" dirty="0" smtClean="0">
                <a:solidFill>
                  <a:schemeClr val="folHlink"/>
                </a:solidFill>
                <a:latin typeface="隶书" pitchFamily="49" charset="-122"/>
                <a:ea typeface="隶书" pitchFamily="49" charset="-122"/>
              </a:rPr>
              <a:t>S(</a:t>
            </a:r>
            <a:r>
              <a:rPr lang="en-US" altLang="zh-CN" sz="3200" dirty="0" err="1" smtClean="0">
                <a:solidFill>
                  <a:srgbClr val="FF0000"/>
                </a:solidFill>
                <a:latin typeface="隶书" pitchFamily="49" charset="-122"/>
                <a:ea typeface="隶书" pitchFamily="49" charset="-122"/>
              </a:rPr>
              <a:t>sno</a:t>
            </a:r>
            <a:r>
              <a:rPr lang="en-US" altLang="zh-CN" sz="3200" dirty="0" err="1" smtClean="0">
                <a:solidFill>
                  <a:schemeClr val="folHlink"/>
                </a:solidFill>
                <a:latin typeface="隶书" pitchFamily="49" charset="-122"/>
                <a:ea typeface="隶书" pitchFamily="49" charset="-122"/>
              </a:rPr>
              <a:t>,sname,dno,dean,</a:t>
            </a:r>
            <a:r>
              <a:rPr lang="en-US" altLang="zh-CN" sz="3200" dirty="0" err="1" smtClean="0">
                <a:solidFill>
                  <a:srgbClr val="FF0000"/>
                </a:solidFill>
                <a:latin typeface="隶书" pitchFamily="49" charset="-122"/>
                <a:ea typeface="隶书" pitchFamily="49" charset="-122"/>
              </a:rPr>
              <a:t>cno</a:t>
            </a:r>
            <a:r>
              <a:rPr lang="en-US" altLang="zh-CN" sz="3200" dirty="0" err="1" smtClean="0">
                <a:solidFill>
                  <a:schemeClr val="folHlink"/>
                </a:solidFill>
                <a:latin typeface="隶书" pitchFamily="49" charset="-122"/>
                <a:ea typeface="隶书" pitchFamily="49" charset="-122"/>
              </a:rPr>
              <a:t>,grade</a:t>
            </a:r>
            <a:r>
              <a:rPr lang="en-US" altLang="zh-CN" sz="3200" dirty="0" smtClean="0">
                <a:solidFill>
                  <a:schemeClr val="folHlink"/>
                </a:solidFill>
                <a:latin typeface="隶书" pitchFamily="49" charset="-122"/>
                <a:ea typeface="隶书" pitchFamily="49" charset="-122"/>
              </a:rPr>
              <a:t>)</a:t>
            </a:r>
            <a:endParaRPr lang="en-US" altLang="zh-CN" sz="3200" dirty="0">
              <a:solidFill>
                <a:schemeClr val="folHlink"/>
              </a:solidFill>
              <a:latin typeface="隶书" pitchFamily="49" charset="-122"/>
              <a:ea typeface="隶书" pitchFamily="49" charset="-122"/>
            </a:endParaRPr>
          </a:p>
        </p:txBody>
      </p:sp>
      <mc:AlternateContent xmlns:mc="http://schemas.openxmlformats.org/markup-compatibility/2006" xmlns:a14="http://schemas.microsoft.com/office/drawing/2010/main">
        <mc:Choice Requires="a14">
          <p:sp>
            <p:nvSpPr>
              <p:cNvPr id="3080" name="Rectangle 11"/>
              <p:cNvSpPr>
                <a:spLocks noChangeArrowheads="1"/>
              </p:cNvSpPr>
              <p:nvPr/>
            </p:nvSpPr>
            <p:spPr bwMode="auto">
              <a:xfrm>
                <a:off x="2771800" y="1617274"/>
                <a:ext cx="3315844" cy="5196102"/>
              </a:xfrm>
              <a:prstGeom prst="rect">
                <a:avLst/>
              </a:prstGeom>
              <a:noFill/>
              <a:ln w="9525">
                <a:noFill/>
                <a:miter lim="800000"/>
                <a:headEnd/>
                <a:tailEnd/>
              </a:ln>
            </p:spPr>
            <p:txBody>
              <a:bodyPr wrap="none">
                <a:spAutoFit/>
              </a:bodyPr>
              <a:lstStyle/>
              <a:p>
                <a:pPr algn="ctr">
                  <a:lnSpc>
                    <a:spcPct val="150000"/>
                  </a:lnSpc>
                </a:pPr>
                <a:r>
                  <a:rPr lang="zh-CN" altLang="en-US" sz="2800" dirty="0" smtClean="0">
                    <a:solidFill>
                      <a:schemeClr val="folHlink"/>
                    </a:solidFill>
                    <a:ea typeface="隶书" pitchFamily="49" charset="-122"/>
                  </a:rPr>
                  <a:t>函数依赖</a:t>
                </a:r>
                <a:endParaRPr lang="en-US" altLang="zh-CN" sz="2800" dirty="0" smtClean="0">
                  <a:solidFill>
                    <a:schemeClr val="folHlink"/>
                  </a:solidFill>
                  <a:ea typeface="隶书" pitchFamily="49" charset="-122"/>
                </a:endParaRPr>
              </a:p>
              <a:p>
                <a:pPr algn="ctr">
                  <a:lnSpc>
                    <a:spcPct val="150000"/>
                  </a:lnSpc>
                </a:pPr>
                <a14:m>
                  <m:oMathPara xmlns:m="http://schemas.openxmlformats.org/officeDocument/2006/math">
                    <m:oMathParaPr>
                      <m:jc m:val="centerGroup"/>
                    </m:oMathParaPr>
                    <m:oMath xmlns:m="http://schemas.openxmlformats.org/officeDocument/2006/math">
                      <m:d>
                        <m:dPr>
                          <m:ctrlPr>
                            <a:rPr lang="en-US" altLang="zh-CN" sz="2800" b="0" i="1" smtClean="0">
                              <a:solidFill>
                                <a:schemeClr val="folHlink"/>
                              </a:solidFill>
                              <a:latin typeface="Cambria Math" panose="02040503050406030204" pitchFamily="18" charset="0"/>
                              <a:ea typeface="隶书" pitchFamily="49" charset="-122"/>
                            </a:rPr>
                          </m:ctrlPr>
                        </m:dPr>
                        <m:e>
                          <m:r>
                            <a:rPr lang="en-US" altLang="zh-CN" sz="2800" b="0" i="1" smtClean="0">
                              <a:solidFill>
                                <a:schemeClr val="folHlink"/>
                              </a:solidFill>
                              <a:latin typeface="Cambria Math" panose="02040503050406030204" pitchFamily="18" charset="0"/>
                              <a:ea typeface="隶书" pitchFamily="49" charset="-122"/>
                            </a:rPr>
                            <m:t>𝑠𝑛𝑜</m:t>
                          </m:r>
                          <m:r>
                            <a:rPr lang="en-US" altLang="zh-CN" sz="2800" b="0" i="1" smtClean="0">
                              <a:solidFill>
                                <a:schemeClr val="folHlink"/>
                              </a:solidFill>
                              <a:latin typeface="Cambria Math" panose="02040503050406030204" pitchFamily="18" charset="0"/>
                              <a:ea typeface="隶书" pitchFamily="49" charset="-122"/>
                            </a:rPr>
                            <m:t>,</m:t>
                          </m:r>
                          <m:r>
                            <a:rPr lang="en-US" altLang="zh-CN" sz="2800" b="0" i="1" smtClean="0">
                              <a:solidFill>
                                <a:schemeClr val="folHlink"/>
                              </a:solidFill>
                              <a:latin typeface="Cambria Math" panose="02040503050406030204" pitchFamily="18" charset="0"/>
                              <a:ea typeface="隶书" pitchFamily="49" charset="-122"/>
                            </a:rPr>
                            <m:t>𝑐𝑛𝑜</m:t>
                          </m:r>
                        </m:e>
                      </m:d>
                      <m:groupChr>
                        <m:groupChrPr>
                          <m:chr m:val="→"/>
                          <m:vertJc m:val="bot"/>
                          <m:ctrlPr>
                            <a:rPr lang="en-US" altLang="zh-CN" sz="2800" b="0" i="1" smtClean="0">
                              <a:solidFill>
                                <a:schemeClr val="folHlink"/>
                              </a:solidFill>
                              <a:latin typeface="Cambria Math" panose="02040503050406030204" pitchFamily="18" charset="0"/>
                              <a:ea typeface="隶书" pitchFamily="49" charset="-122"/>
                            </a:rPr>
                          </m:ctrlPr>
                        </m:groupChrPr>
                        <m:e>
                          <m:r>
                            <m:rPr>
                              <m:brk m:alnAt="2"/>
                            </m:rPr>
                            <a:rPr lang="en-US" altLang="zh-CN" sz="2800" b="0" i="1" smtClean="0">
                              <a:solidFill>
                                <a:schemeClr val="folHlink"/>
                              </a:solidFill>
                              <a:latin typeface="Cambria Math" panose="02040503050406030204" pitchFamily="18" charset="0"/>
                              <a:ea typeface="隶书" pitchFamily="49" charset="-122"/>
                            </a:rPr>
                            <m:t>𝑓</m:t>
                          </m:r>
                        </m:e>
                      </m:groupChr>
                      <m:r>
                        <a:rPr lang="en-US" altLang="zh-CN" sz="2800" b="0" i="1" smtClean="0">
                          <a:solidFill>
                            <a:schemeClr val="folHlink"/>
                          </a:solidFill>
                          <a:latin typeface="Cambria Math" panose="02040503050406030204" pitchFamily="18" charset="0"/>
                          <a:ea typeface="隶书" pitchFamily="49" charset="-122"/>
                        </a:rPr>
                        <m:t>𝑔𝑟𝑎𝑑𝑒</m:t>
                      </m:r>
                    </m:oMath>
                  </m:oMathPara>
                </a14:m>
                <a:endParaRPr lang="en-US" altLang="zh-CN" sz="2800" b="0" i="1" dirty="0" smtClean="0">
                  <a:solidFill>
                    <a:schemeClr val="folHlink"/>
                  </a:solidFill>
                  <a:latin typeface="Cambria Math" panose="02040503050406030204" pitchFamily="18" charset="0"/>
                  <a:ea typeface="隶书" pitchFamily="49" charset="-122"/>
                </a:endParaRPr>
              </a:p>
              <a:p>
                <a:pPr algn="ctr">
                  <a:lnSpc>
                    <a:spcPct val="150000"/>
                  </a:lnSpc>
                </a:pPr>
                <a14:m>
                  <m:oMathPara xmlns:m="http://schemas.openxmlformats.org/officeDocument/2006/math">
                    <m:oMathParaPr>
                      <m:jc m:val="centerGroup"/>
                    </m:oMathParaPr>
                    <m:oMath xmlns:m="http://schemas.openxmlformats.org/officeDocument/2006/math">
                      <m:r>
                        <a:rPr lang="en-US" altLang="zh-CN" sz="2800" b="0" i="1" smtClean="0">
                          <a:solidFill>
                            <a:schemeClr val="folHlink"/>
                          </a:solidFill>
                          <a:latin typeface="Cambria Math" panose="02040503050406030204" pitchFamily="18" charset="0"/>
                          <a:ea typeface="隶书" pitchFamily="49" charset="-122"/>
                        </a:rPr>
                        <m:t>𝑠𝑛𝑜</m:t>
                      </m:r>
                      <m:r>
                        <a:rPr lang="en-US" altLang="zh-CN" sz="2800" b="0" i="1" smtClean="0">
                          <a:solidFill>
                            <a:schemeClr val="folHlink"/>
                          </a:solidFill>
                          <a:latin typeface="Cambria Math" panose="02040503050406030204" pitchFamily="18" charset="0"/>
                          <a:ea typeface="Cambria Math" panose="02040503050406030204" pitchFamily="18" charset="0"/>
                        </a:rPr>
                        <m:t>→</m:t>
                      </m:r>
                      <m:r>
                        <a:rPr lang="en-US" altLang="zh-CN" sz="2800" b="0" i="1" smtClean="0">
                          <a:solidFill>
                            <a:schemeClr val="folHlink"/>
                          </a:solidFill>
                          <a:latin typeface="Cambria Math" panose="02040503050406030204" pitchFamily="18" charset="0"/>
                          <a:ea typeface="隶书" pitchFamily="49" charset="-122"/>
                        </a:rPr>
                        <m:t>𝑠𝑛𝑎𝑚𝑒</m:t>
                      </m:r>
                    </m:oMath>
                  </m:oMathPara>
                </a14:m>
                <a:endParaRPr lang="en-US" altLang="zh-CN" sz="2800" b="0" i="1" dirty="0" smtClean="0">
                  <a:solidFill>
                    <a:schemeClr val="folHlink"/>
                  </a:solidFill>
                  <a:latin typeface="Cambria Math" panose="02040503050406030204" pitchFamily="18" charset="0"/>
                  <a:ea typeface="隶书" pitchFamily="49" charset="-122"/>
                </a:endParaRPr>
              </a:p>
              <a:p>
                <a:pPr algn="ctr">
                  <a:lnSpc>
                    <a:spcPct val="150000"/>
                  </a:lnSpc>
                </a:pPr>
                <a14:m>
                  <m:oMathPara xmlns:m="http://schemas.openxmlformats.org/officeDocument/2006/math">
                    <m:oMathParaPr>
                      <m:jc m:val="centerGroup"/>
                    </m:oMathParaPr>
                    <m:oMath xmlns:m="http://schemas.openxmlformats.org/officeDocument/2006/math">
                      <m:r>
                        <a:rPr lang="en-US" altLang="zh-CN" sz="2800" i="1">
                          <a:solidFill>
                            <a:schemeClr val="folHlink"/>
                          </a:solidFill>
                          <a:latin typeface="Cambria Math" panose="02040503050406030204" pitchFamily="18" charset="0"/>
                          <a:ea typeface="隶书" pitchFamily="49" charset="-122"/>
                        </a:rPr>
                        <m:t>𝑠𝑛𝑜</m:t>
                      </m:r>
                      <m:r>
                        <a:rPr lang="en-US" altLang="zh-CN" sz="2800" i="1">
                          <a:solidFill>
                            <a:schemeClr val="folHlink"/>
                          </a:solidFill>
                          <a:latin typeface="Cambria Math" panose="02040503050406030204" pitchFamily="18" charset="0"/>
                          <a:ea typeface="Cambria Math" panose="02040503050406030204" pitchFamily="18" charset="0"/>
                        </a:rPr>
                        <m:t>→</m:t>
                      </m:r>
                      <m:r>
                        <a:rPr lang="en-US" altLang="zh-CN" sz="2800" b="0" i="1" smtClean="0">
                          <a:solidFill>
                            <a:schemeClr val="folHlink"/>
                          </a:solidFill>
                          <a:latin typeface="Cambria Math" panose="02040503050406030204" pitchFamily="18" charset="0"/>
                          <a:ea typeface="Cambria Math" panose="02040503050406030204" pitchFamily="18" charset="0"/>
                        </a:rPr>
                        <m:t>𝑑𝑛𝑜</m:t>
                      </m:r>
                    </m:oMath>
                  </m:oMathPara>
                </a14:m>
                <a:endParaRPr lang="en-US" altLang="zh-CN" sz="2800" i="1" dirty="0" smtClean="0">
                  <a:solidFill>
                    <a:schemeClr val="folHlink"/>
                  </a:solidFill>
                  <a:latin typeface="Cambria Math" panose="02040503050406030204" pitchFamily="18" charset="0"/>
                  <a:ea typeface="隶书" pitchFamily="49" charset="-122"/>
                </a:endParaRPr>
              </a:p>
              <a:p>
                <a:pPr algn="ctr">
                  <a:lnSpc>
                    <a:spcPct val="150000"/>
                  </a:lnSpc>
                </a:pPr>
                <a14:m>
                  <m:oMathPara xmlns:m="http://schemas.openxmlformats.org/officeDocument/2006/math">
                    <m:oMathParaPr>
                      <m:jc m:val="centerGroup"/>
                    </m:oMathParaPr>
                    <m:oMath xmlns:m="http://schemas.openxmlformats.org/officeDocument/2006/math">
                      <m:r>
                        <a:rPr lang="en-US" altLang="zh-CN" sz="2800" b="0" i="1" smtClean="0">
                          <a:solidFill>
                            <a:schemeClr val="folHlink"/>
                          </a:solidFill>
                          <a:latin typeface="Cambria Math" panose="02040503050406030204" pitchFamily="18" charset="0"/>
                          <a:ea typeface="隶书" pitchFamily="49" charset="-122"/>
                        </a:rPr>
                        <m:t>𝑑</m:t>
                      </m:r>
                      <m:r>
                        <a:rPr lang="en-US" altLang="zh-CN" sz="2800" i="1">
                          <a:solidFill>
                            <a:schemeClr val="folHlink"/>
                          </a:solidFill>
                          <a:latin typeface="Cambria Math" panose="02040503050406030204" pitchFamily="18" charset="0"/>
                          <a:ea typeface="隶书" pitchFamily="49" charset="-122"/>
                        </a:rPr>
                        <m:t>𝑛𝑜</m:t>
                      </m:r>
                      <m:r>
                        <a:rPr lang="en-US" altLang="zh-CN" sz="2800" i="1">
                          <a:solidFill>
                            <a:schemeClr val="folHlink"/>
                          </a:solidFill>
                          <a:latin typeface="Cambria Math" panose="02040503050406030204" pitchFamily="18" charset="0"/>
                          <a:ea typeface="Cambria Math" panose="02040503050406030204" pitchFamily="18" charset="0"/>
                        </a:rPr>
                        <m:t>→</m:t>
                      </m:r>
                      <m:r>
                        <a:rPr lang="en-US" altLang="zh-CN" sz="2800" b="0" i="1" smtClean="0">
                          <a:solidFill>
                            <a:schemeClr val="folHlink"/>
                          </a:solidFill>
                          <a:latin typeface="Cambria Math" panose="02040503050406030204" pitchFamily="18" charset="0"/>
                          <a:ea typeface="Cambria Math" panose="02040503050406030204" pitchFamily="18" charset="0"/>
                        </a:rPr>
                        <m:t>𝑑𝑒𝑎𝑛</m:t>
                      </m:r>
                    </m:oMath>
                  </m:oMathPara>
                </a14:m>
                <a:endParaRPr lang="en-US" altLang="zh-CN" sz="2800" b="0" i="1" dirty="0" smtClean="0">
                  <a:solidFill>
                    <a:schemeClr val="folHlink"/>
                  </a:solidFill>
                  <a:latin typeface="Cambria Math" panose="02040503050406030204" pitchFamily="18" charset="0"/>
                  <a:ea typeface="隶书" pitchFamily="49" charset="-122"/>
                </a:endParaRPr>
              </a:p>
              <a:p>
                <a:pPr algn="ctr">
                  <a:lnSpc>
                    <a:spcPct val="150000"/>
                  </a:lnSpc>
                </a:pPr>
                <a14:m>
                  <m:oMathPara xmlns:m="http://schemas.openxmlformats.org/officeDocument/2006/math">
                    <m:oMathParaPr>
                      <m:jc m:val="centerGroup"/>
                    </m:oMathParaPr>
                    <m:oMath xmlns:m="http://schemas.openxmlformats.org/officeDocument/2006/math">
                      <m:d>
                        <m:dPr>
                          <m:ctrlPr>
                            <a:rPr lang="en-US" altLang="zh-CN" sz="2800" i="1">
                              <a:solidFill>
                                <a:schemeClr val="folHlink"/>
                              </a:solidFill>
                              <a:latin typeface="Cambria Math" panose="02040503050406030204" pitchFamily="18" charset="0"/>
                              <a:ea typeface="隶书" pitchFamily="49" charset="-122"/>
                            </a:rPr>
                          </m:ctrlPr>
                        </m:dPr>
                        <m:e>
                          <m:r>
                            <a:rPr lang="en-US" altLang="zh-CN" sz="2800" i="1">
                              <a:solidFill>
                                <a:schemeClr val="folHlink"/>
                              </a:solidFill>
                              <a:latin typeface="Cambria Math" panose="02040503050406030204" pitchFamily="18" charset="0"/>
                              <a:ea typeface="隶书" pitchFamily="49" charset="-122"/>
                            </a:rPr>
                            <m:t>𝑠𝑛𝑜</m:t>
                          </m:r>
                          <m:r>
                            <a:rPr lang="en-US" altLang="zh-CN" sz="2800" i="1">
                              <a:solidFill>
                                <a:schemeClr val="folHlink"/>
                              </a:solidFill>
                              <a:latin typeface="Cambria Math" panose="02040503050406030204" pitchFamily="18" charset="0"/>
                              <a:ea typeface="隶书" pitchFamily="49" charset="-122"/>
                            </a:rPr>
                            <m:t>,</m:t>
                          </m:r>
                          <m:r>
                            <a:rPr lang="en-US" altLang="zh-CN" sz="2800" i="1">
                              <a:solidFill>
                                <a:schemeClr val="folHlink"/>
                              </a:solidFill>
                              <a:latin typeface="Cambria Math" panose="02040503050406030204" pitchFamily="18" charset="0"/>
                              <a:ea typeface="隶书" pitchFamily="49" charset="-122"/>
                            </a:rPr>
                            <m:t>𝑐𝑛𝑜</m:t>
                          </m:r>
                        </m:e>
                      </m:d>
                      <m:groupChr>
                        <m:groupChrPr>
                          <m:chr m:val="→"/>
                          <m:vertJc m:val="bot"/>
                          <m:ctrlPr>
                            <a:rPr lang="en-US" altLang="zh-CN" sz="2800" i="1">
                              <a:solidFill>
                                <a:schemeClr val="folHlink"/>
                              </a:solidFill>
                              <a:latin typeface="Cambria Math" panose="02040503050406030204" pitchFamily="18" charset="0"/>
                              <a:ea typeface="隶书" pitchFamily="49" charset="-122"/>
                            </a:rPr>
                          </m:ctrlPr>
                        </m:groupChrPr>
                        <m:e>
                          <m:r>
                            <m:rPr>
                              <m:brk m:alnAt="2"/>
                            </m:rPr>
                            <a:rPr lang="en-US" altLang="zh-CN" sz="2800" b="0" i="1" smtClean="0">
                              <a:solidFill>
                                <a:schemeClr val="folHlink"/>
                              </a:solidFill>
                              <a:latin typeface="Cambria Math" panose="02040503050406030204" pitchFamily="18" charset="0"/>
                              <a:ea typeface="隶书" pitchFamily="49" charset="-122"/>
                            </a:rPr>
                            <m:t>𝑝</m:t>
                          </m:r>
                        </m:e>
                      </m:groupChr>
                      <m:r>
                        <a:rPr lang="en-US" altLang="zh-CN" sz="2800" b="0" i="1" smtClean="0">
                          <a:solidFill>
                            <a:schemeClr val="folHlink"/>
                          </a:solidFill>
                          <a:latin typeface="Cambria Math" panose="02040503050406030204" pitchFamily="18" charset="0"/>
                          <a:ea typeface="隶书" pitchFamily="49" charset="-122"/>
                        </a:rPr>
                        <m:t>𝑠𝑛𝑎𝑚𝑒</m:t>
                      </m:r>
                    </m:oMath>
                  </m:oMathPara>
                </a14:m>
                <a:endParaRPr lang="en-US" altLang="zh-CN" sz="2800" i="1" dirty="0">
                  <a:solidFill>
                    <a:schemeClr val="folHlink"/>
                  </a:solidFill>
                  <a:latin typeface="Cambria Math" panose="02040503050406030204" pitchFamily="18" charset="0"/>
                  <a:ea typeface="隶书" pitchFamily="49" charset="-122"/>
                </a:endParaRPr>
              </a:p>
              <a:p>
                <a:pPr algn="ctr">
                  <a:lnSpc>
                    <a:spcPct val="150000"/>
                  </a:lnSpc>
                </a:pPr>
                <a14:m>
                  <m:oMathPara xmlns:m="http://schemas.openxmlformats.org/officeDocument/2006/math">
                    <m:oMathParaPr>
                      <m:jc m:val="centerGroup"/>
                    </m:oMathParaPr>
                    <m:oMath xmlns:m="http://schemas.openxmlformats.org/officeDocument/2006/math">
                      <m:d>
                        <m:dPr>
                          <m:ctrlPr>
                            <a:rPr lang="en-US" altLang="zh-CN" sz="2800" i="1">
                              <a:solidFill>
                                <a:schemeClr val="folHlink"/>
                              </a:solidFill>
                              <a:latin typeface="Cambria Math" panose="02040503050406030204" pitchFamily="18" charset="0"/>
                              <a:ea typeface="隶书" pitchFamily="49" charset="-122"/>
                            </a:rPr>
                          </m:ctrlPr>
                        </m:dPr>
                        <m:e>
                          <m:r>
                            <a:rPr lang="en-US" altLang="zh-CN" sz="2800" i="1">
                              <a:solidFill>
                                <a:schemeClr val="folHlink"/>
                              </a:solidFill>
                              <a:latin typeface="Cambria Math" panose="02040503050406030204" pitchFamily="18" charset="0"/>
                              <a:ea typeface="隶书" pitchFamily="49" charset="-122"/>
                            </a:rPr>
                            <m:t>𝑠𝑛𝑜</m:t>
                          </m:r>
                          <m:r>
                            <a:rPr lang="en-US" altLang="zh-CN" sz="2800" i="1">
                              <a:solidFill>
                                <a:schemeClr val="folHlink"/>
                              </a:solidFill>
                              <a:latin typeface="Cambria Math" panose="02040503050406030204" pitchFamily="18" charset="0"/>
                              <a:ea typeface="隶书" pitchFamily="49" charset="-122"/>
                            </a:rPr>
                            <m:t>,</m:t>
                          </m:r>
                          <m:r>
                            <a:rPr lang="en-US" altLang="zh-CN" sz="2800" i="1">
                              <a:solidFill>
                                <a:schemeClr val="folHlink"/>
                              </a:solidFill>
                              <a:latin typeface="Cambria Math" panose="02040503050406030204" pitchFamily="18" charset="0"/>
                              <a:ea typeface="隶书" pitchFamily="49" charset="-122"/>
                            </a:rPr>
                            <m:t>𝑐𝑛𝑜</m:t>
                          </m:r>
                        </m:e>
                      </m:d>
                      <m:groupChr>
                        <m:groupChrPr>
                          <m:chr m:val="→"/>
                          <m:vertJc m:val="bot"/>
                          <m:ctrlPr>
                            <a:rPr lang="en-US" altLang="zh-CN" sz="2800" i="1">
                              <a:solidFill>
                                <a:schemeClr val="folHlink"/>
                              </a:solidFill>
                              <a:latin typeface="Cambria Math" panose="02040503050406030204" pitchFamily="18" charset="0"/>
                              <a:ea typeface="隶书" pitchFamily="49" charset="-122"/>
                            </a:rPr>
                          </m:ctrlPr>
                        </m:groupChrPr>
                        <m:e>
                          <m:r>
                            <m:rPr>
                              <m:brk m:alnAt="2"/>
                            </m:rPr>
                            <a:rPr lang="en-US" altLang="zh-CN" sz="2800" i="1">
                              <a:solidFill>
                                <a:schemeClr val="folHlink"/>
                              </a:solidFill>
                              <a:latin typeface="Cambria Math" panose="02040503050406030204" pitchFamily="18" charset="0"/>
                              <a:ea typeface="隶书" pitchFamily="49" charset="-122"/>
                            </a:rPr>
                            <m:t>𝑝</m:t>
                          </m:r>
                        </m:e>
                      </m:groupChr>
                      <m:r>
                        <a:rPr lang="en-US" altLang="zh-CN" sz="2800" b="0" i="1" smtClean="0">
                          <a:solidFill>
                            <a:schemeClr val="folHlink"/>
                          </a:solidFill>
                          <a:latin typeface="Cambria Math" panose="02040503050406030204" pitchFamily="18" charset="0"/>
                          <a:ea typeface="隶书" pitchFamily="49" charset="-122"/>
                        </a:rPr>
                        <m:t>𝑑𝑛𝑜</m:t>
                      </m:r>
                    </m:oMath>
                  </m:oMathPara>
                </a14:m>
                <a:endParaRPr lang="zh-CN" altLang="en-US" sz="2800" dirty="0">
                  <a:solidFill>
                    <a:schemeClr val="folHlink"/>
                  </a:solidFill>
                  <a:ea typeface="隶书" pitchFamily="49" charset="-122"/>
                </a:endParaRPr>
              </a:p>
            </p:txBody>
          </p:sp>
        </mc:Choice>
        <mc:Fallback xmlns="">
          <p:sp>
            <p:nvSpPr>
              <p:cNvPr id="3080" name="Rectangle 11"/>
              <p:cNvSpPr>
                <a:spLocks noRot="1" noChangeAspect="1" noMove="1" noResize="1" noEditPoints="1" noAdjustHandles="1" noChangeArrowheads="1" noChangeShapeType="1" noTextEdit="1"/>
              </p:cNvSpPr>
              <p:nvPr/>
            </p:nvSpPr>
            <p:spPr bwMode="auto">
              <a:xfrm>
                <a:off x="2771800" y="1617274"/>
                <a:ext cx="3315844" cy="5196102"/>
              </a:xfrm>
              <a:prstGeom prst="rect">
                <a:avLst/>
              </a:prstGeom>
              <a:blipFill>
                <a:blip r:embed="rId3"/>
                <a:stretch>
                  <a:fillRect/>
                </a:stretch>
              </a:blipFill>
              <a:ln w="9525">
                <a:noFill/>
                <a:miter lim="800000"/>
                <a:headEnd/>
                <a:tailEnd/>
              </a:ln>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国家不幸诗家幸</a:t>
            </a:r>
          </a:p>
        </p:txBody>
      </p:sp>
      <p:graphicFrame>
        <p:nvGraphicFramePr>
          <p:cNvPr id="4" name="Group 479"/>
          <p:cNvGraphicFramePr>
            <a:graphicFrameLocks noGrp="1"/>
          </p:cNvGraphicFramePr>
          <p:nvPr>
            <p:extLst>
              <p:ext uri="{D42A27DB-BD31-4B8C-83A1-F6EECF244321}">
                <p14:modId xmlns:p14="http://schemas.microsoft.com/office/powerpoint/2010/main" val="857966714"/>
              </p:ext>
            </p:extLst>
          </p:nvPr>
        </p:nvGraphicFramePr>
        <p:xfrm>
          <a:off x="1187624" y="1196749"/>
          <a:ext cx="7056782" cy="3744419"/>
        </p:xfrm>
        <a:graphic>
          <a:graphicData uri="http://schemas.openxmlformats.org/drawingml/2006/table">
            <a:tbl>
              <a:tblPr/>
              <a:tblGrid>
                <a:gridCol w="1176422">
                  <a:extLst>
                    <a:ext uri="{9D8B030D-6E8A-4147-A177-3AD203B41FA5}">
                      <a16:colId xmlns:a16="http://schemas.microsoft.com/office/drawing/2014/main" val="20000"/>
                    </a:ext>
                  </a:extLst>
                </a:gridCol>
                <a:gridCol w="1176421">
                  <a:extLst>
                    <a:ext uri="{9D8B030D-6E8A-4147-A177-3AD203B41FA5}">
                      <a16:colId xmlns:a16="http://schemas.microsoft.com/office/drawing/2014/main" val="20001"/>
                    </a:ext>
                  </a:extLst>
                </a:gridCol>
                <a:gridCol w="1176422">
                  <a:extLst>
                    <a:ext uri="{9D8B030D-6E8A-4147-A177-3AD203B41FA5}">
                      <a16:colId xmlns:a16="http://schemas.microsoft.com/office/drawing/2014/main" val="20002"/>
                    </a:ext>
                  </a:extLst>
                </a:gridCol>
                <a:gridCol w="1174674">
                  <a:extLst>
                    <a:ext uri="{9D8B030D-6E8A-4147-A177-3AD203B41FA5}">
                      <a16:colId xmlns:a16="http://schemas.microsoft.com/office/drawing/2014/main" val="20003"/>
                    </a:ext>
                  </a:extLst>
                </a:gridCol>
                <a:gridCol w="1176421">
                  <a:extLst>
                    <a:ext uri="{9D8B030D-6E8A-4147-A177-3AD203B41FA5}">
                      <a16:colId xmlns:a16="http://schemas.microsoft.com/office/drawing/2014/main" val="20004"/>
                    </a:ext>
                  </a:extLst>
                </a:gridCol>
                <a:gridCol w="1176422">
                  <a:extLst>
                    <a:ext uri="{9D8B030D-6E8A-4147-A177-3AD203B41FA5}">
                      <a16:colId xmlns:a16="http://schemas.microsoft.com/office/drawing/2014/main" val="20005"/>
                    </a:ext>
                  </a:extLst>
                </a:gridCol>
              </a:tblGrid>
              <a:tr h="5349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smtClean="0">
                          <a:ln>
                            <a:noFill/>
                          </a:ln>
                          <a:solidFill>
                            <a:schemeClr val="hlink"/>
                          </a:solidFill>
                          <a:effectLst/>
                          <a:latin typeface="华文新魏" panose="02010800040101010101" pitchFamily="2" charset="-122"/>
                          <a:ea typeface="华文新魏" panose="02010800040101010101" pitchFamily="2" charset="-122"/>
                        </a:rPr>
                        <a:t>sno</a:t>
                      </a:r>
                      <a:endParaRPr kumimoji="1" lang="en-US" altLang="zh-CN" sz="2400" b="0"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sname</a:t>
                      </a:r>
                      <a:endPar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dno</a:t>
                      </a:r>
                      <a:endPar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dean</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smtClean="0">
                          <a:ln>
                            <a:noFill/>
                          </a:ln>
                          <a:solidFill>
                            <a:schemeClr val="hlink"/>
                          </a:solidFill>
                          <a:effectLst/>
                          <a:latin typeface="华文新魏" panose="02010800040101010101" pitchFamily="2" charset="-122"/>
                          <a:ea typeface="华文新魏" panose="02010800040101010101" pitchFamily="2" charset="-122"/>
                        </a:rPr>
                        <a:t>cno</a:t>
                      </a:r>
                      <a:endParaRPr kumimoji="1" lang="en-US" altLang="zh-CN" sz="2400" b="0"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grade</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49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杨明</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D01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思齐</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90</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49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李婉</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D01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思齐</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87</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49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杨明</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D01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思齐</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C02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92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49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S03</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刘海</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D02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述圣</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95</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349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S04</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安然</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D02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述圣</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C02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78</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349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S05</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乐天</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D03</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省身</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82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5" name="Group 428"/>
          <p:cNvGraphicFramePr>
            <a:graphicFrameLocks noGrp="1"/>
          </p:cNvGraphicFramePr>
          <p:nvPr>
            <p:extLst>
              <p:ext uri="{D42A27DB-BD31-4B8C-83A1-F6EECF244321}">
                <p14:modId xmlns:p14="http://schemas.microsoft.com/office/powerpoint/2010/main" val="3725313872"/>
              </p:ext>
            </p:extLst>
          </p:nvPr>
        </p:nvGraphicFramePr>
        <p:xfrm>
          <a:off x="250825" y="5503863"/>
          <a:ext cx="8831580" cy="518160"/>
        </p:xfrm>
        <a:graphic>
          <a:graphicData uri="http://schemas.openxmlformats.org/drawingml/2006/table">
            <a:tbl>
              <a:tblPr/>
              <a:tblGrid>
                <a:gridCol w="1441450">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1324292">
                  <a:extLst>
                    <a:ext uri="{9D8B030D-6E8A-4147-A177-3AD203B41FA5}">
                      <a16:colId xmlns:a16="http://schemas.microsoft.com/office/drawing/2014/main" val="20002"/>
                    </a:ext>
                  </a:extLst>
                </a:gridCol>
                <a:gridCol w="277813">
                  <a:extLst>
                    <a:ext uri="{9D8B030D-6E8A-4147-A177-3AD203B41FA5}">
                      <a16:colId xmlns:a16="http://schemas.microsoft.com/office/drawing/2014/main" val="20003"/>
                    </a:ext>
                  </a:extLst>
                </a:gridCol>
                <a:gridCol w="1163637">
                  <a:extLst>
                    <a:ext uri="{9D8B030D-6E8A-4147-A177-3AD203B41FA5}">
                      <a16:colId xmlns:a16="http://schemas.microsoft.com/office/drawing/2014/main" val="20004"/>
                    </a:ext>
                  </a:extLst>
                </a:gridCol>
                <a:gridCol w="249238">
                  <a:extLst>
                    <a:ext uri="{9D8B030D-6E8A-4147-A177-3AD203B41FA5}">
                      <a16:colId xmlns:a16="http://schemas.microsoft.com/office/drawing/2014/main" val="20005"/>
                    </a:ext>
                  </a:extLst>
                </a:gridCol>
                <a:gridCol w="1190625">
                  <a:extLst>
                    <a:ext uri="{9D8B030D-6E8A-4147-A177-3AD203B41FA5}">
                      <a16:colId xmlns:a16="http://schemas.microsoft.com/office/drawing/2014/main" val="20006"/>
                    </a:ext>
                  </a:extLst>
                </a:gridCol>
                <a:gridCol w="306387">
                  <a:extLst>
                    <a:ext uri="{9D8B030D-6E8A-4147-A177-3AD203B41FA5}">
                      <a16:colId xmlns:a16="http://schemas.microsoft.com/office/drawing/2014/main" val="20007"/>
                    </a:ext>
                  </a:extLst>
                </a:gridCol>
                <a:gridCol w="1133475">
                  <a:extLst>
                    <a:ext uri="{9D8B030D-6E8A-4147-A177-3AD203B41FA5}">
                      <a16:colId xmlns:a16="http://schemas.microsoft.com/office/drawing/2014/main" val="20008"/>
                    </a:ext>
                  </a:extLst>
                </a:gridCol>
                <a:gridCol w="277813">
                  <a:extLst>
                    <a:ext uri="{9D8B030D-6E8A-4147-A177-3AD203B41FA5}">
                      <a16:colId xmlns:a16="http://schemas.microsoft.com/office/drawing/2014/main" val="20009"/>
                    </a:ext>
                  </a:extLst>
                </a:gridCol>
                <a:gridCol w="1162050">
                  <a:extLst>
                    <a:ext uri="{9D8B030D-6E8A-4147-A177-3AD203B41FA5}">
                      <a16:colId xmlns:a16="http://schemas.microsoft.com/office/drawing/2014/main" val="20010"/>
                    </a:ext>
                  </a:extLst>
                </a:gridCol>
              </a:tblGrid>
              <a:tr h="231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err="1" smtClean="0">
                          <a:ln>
                            <a:noFill/>
                          </a:ln>
                          <a:solidFill>
                            <a:schemeClr val="hlink"/>
                          </a:solidFill>
                          <a:effectLst>
                            <a:outerShdw blurRad="38100" dist="38100" dir="2700000" algn="tl">
                              <a:srgbClr val="C0C0C0"/>
                            </a:outerShdw>
                          </a:effectLst>
                          <a:latin typeface="Tahoma" pitchFamily="34" charset="0"/>
                          <a:ea typeface="隶书" pitchFamily="49" charset="-122"/>
                        </a:rPr>
                        <a:t>sno</a:t>
                      </a:r>
                      <a:endParaRPr kumimoji="1" lang="en-US" altLang="zh-CN" sz="2800" b="0" i="0" u="none" strike="noStrike" cap="none" normalizeH="0" baseline="0" dirty="0" smtClean="0">
                        <a:ln>
                          <a:noFill/>
                        </a:ln>
                        <a:solidFill>
                          <a:schemeClr va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sname</a:t>
                      </a:r>
                      <a:endPar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dno</a:t>
                      </a:r>
                      <a:endPar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dean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en-US" altLang="zh-CN" sz="2800" b="0" i="0" u="none" strike="noStrike" cap="none" normalizeH="0" baseline="0" smtClean="0">
                        <a:ln>
                          <a:noFill/>
                        </a:ln>
                        <a:solidFill>
                          <a:schemeClr va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err="1" smtClean="0">
                          <a:ln>
                            <a:noFill/>
                          </a:ln>
                          <a:solidFill>
                            <a:schemeClr val="hlink"/>
                          </a:solidFill>
                          <a:effectLst>
                            <a:outerShdw blurRad="38100" dist="38100" dir="2700000" algn="tl">
                              <a:srgbClr val="C0C0C0"/>
                            </a:outerShdw>
                          </a:effectLst>
                          <a:latin typeface="Tahoma" pitchFamily="34" charset="0"/>
                          <a:ea typeface="隶书" pitchFamily="49" charset="-122"/>
                        </a:rPr>
                        <a:t>cno</a:t>
                      </a:r>
                      <a:endParaRPr kumimoji="1" lang="en-US" altLang="zh-CN" sz="2800" b="0" i="0" u="none" strike="noStrike" cap="none" normalizeH="0" baseline="0" dirty="0" smtClean="0">
                        <a:ln>
                          <a:noFill/>
                        </a:ln>
                        <a:solidFill>
                          <a:schemeClr va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grade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6" name="AutoShape 474"/>
          <p:cNvCxnSpPr>
            <a:cxnSpLocks noChangeShapeType="1"/>
          </p:cNvCxnSpPr>
          <p:nvPr/>
        </p:nvCxnSpPr>
        <p:spPr bwMode="auto">
          <a:xfrm rot="5400000" flipV="1">
            <a:off x="1766888" y="4708525"/>
            <a:ext cx="1587" cy="1592263"/>
          </a:xfrm>
          <a:prstGeom prst="bentConnector3">
            <a:avLst>
              <a:gd name="adj1" fmla="val -14400005"/>
            </a:avLst>
          </a:prstGeom>
          <a:noFill/>
          <a:ln w="9525">
            <a:solidFill>
              <a:schemeClr val="tx1"/>
            </a:solidFill>
            <a:miter lim="800000"/>
            <a:headEnd/>
            <a:tailEnd type="triangle" w="med" len="med"/>
          </a:ln>
        </p:spPr>
      </p:cxnSp>
      <p:cxnSp>
        <p:nvCxnSpPr>
          <p:cNvPr id="7" name="AutoShape 475"/>
          <p:cNvCxnSpPr>
            <a:cxnSpLocks noChangeShapeType="1"/>
          </p:cNvCxnSpPr>
          <p:nvPr/>
        </p:nvCxnSpPr>
        <p:spPr bwMode="auto">
          <a:xfrm rot="5400000" flipV="1">
            <a:off x="4702969" y="4791869"/>
            <a:ext cx="1587" cy="1425575"/>
          </a:xfrm>
          <a:prstGeom prst="bentConnector3">
            <a:avLst>
              <a:gd name="adj1" fmla="val -14400005"/>
            </a:avLst>
          </a:prstGeom>
          <a:noFill/>
          <a:ln w="9525">
            <a:solidFill>
              <a:schemeClr val="tx1"/>
            </a:solidFill>
            <a:miter lim="800000"/>
            <a:headEnd/>
            <a:tailEnd type="triangle" w="med" len="med"/>
          </a:ln>
        </p:spPr>
      </p:cxnSp>
      <p:cxnSp>
        <p:nvCxnSpPr>
          <p:cNvPr id="8" name="AutoShape 476"/>
          <p:cNvCxnSpPr>
            <a:cxnSpLocks noChangeShapeType="1"/>
          </p:cNvCxnSpPr>
          <p:nvPr/>
        </p:nvCxnSpPr>
        <p:spPr bwMode="auto">
          <a:xfrm rot="16200000" flipH="1">
            <a:off x="4640263" y="2352675"/>
            <a:ext cx="1587" cy="7339013"/>
          </a:xfrm>
          <a:prstGeom prst="bentConnector3">
            <a:avLst>
              <a:gd name="adj1" fmla="val 30500009"/>
            </a:avLst>
          </a:prstGeom>
          <a:noFill/>
          <a:ln w="9525">
            <a:solidFill>
              <a:schemeClr val="tx1"/>
            </a:solidFill>
            <a:miter lim="800000"/>
            <a:headEnd/>
            <a:tailEnd type="triangle" w="med" len="med"/>
          </a:ln>
        </p:spPr>
      </p:cxnSp>
      <p:cxnSp>
        <p:nvCxnSpPr>
          <p:cNvPr id="9" name="AutoShape 477"/>
          <p:cNvCxnSpPr>
            <a:cxnSpLocks noChangeShapeType="1"/>
          </p:cNvCxnSpPr>
          <p:nvPr/>
        </p:nvCxnSpPr>
        <p:spPr bwMode="auto">
          <a:xfrm rot="16200000" flipH="1">
            <a:off x="7596982" y="5309394"/>
            <a:ext cx="1587" cy="1425575"/>
          </a:xfrm>
          <a:prstGeom prst="bentConnector3">
            <a:avLst>
              <a:gd name="adj1" fmla="val 30400009"/>
            </a:avLst>
          </a:prstGeom>
          <a:noFill/>
          <a:ln w="9525">
            <a:solidFill>
              <a:schemeClr val="tx1"/>
            </a:solidFill>
            <a:miter lim="800000"/>
            <a:headEnd/>
            <a:tailEnd type="triangle" w="med" len="med"/>
          </a:ln>
        </p:spPr>
      </p:cxnSp>
      <p:cxnSp>
        <p:nvCxnSpPr>
          <p:cNvPr id="10" name="AutoShape 478"/>
          <p:cNvCxnSpPr>
            <a:cxnSpLocks noChangeShapeType="1"/>
          </p:cNvCxnSpPr>
          <p:nvPr/>
        </p:nvCxnSpPr>
        <p:spPr bwMode="auto">
          <a:xfrm rot="10800000" flipH="1" flipV="1">
            <a:off x="250825" y="5762625"/>
            <a:ext cx="3740150" cy="258763"/>
          </a:xfrm>
          <a:prstGeom prst="bentConnector4">
            <a:avLst>
              <a:gd name="adj1" fmla="val -4079"/>
              <a:gd name="adj2" fmla="val 188343"/>
            </a:avLst>
          </a:prstGeom>
          <a:noFill/>
          <a:ln w="9525">
            <a:solidFill>
              <a:schemeClr val="tx1"/>
            </a:solidFill>
            <a:miter lim="800000"/>
            <a:headEnd/>
            <a:tailEnd type="triangle" w="med" len="med"/>
          </a:ln>
        </p:spPr>
      </p:cxnSp>
    </p:spTree>
    <p:extLst>
      <p:ext uri="{BB962C8B-B14F-4D97-AF65-F5344CB8AC3E}">
        <p14:creationId xmlns:p14="http://schemas.microsoft.com/office/powerpoint/2010/main" val="18309837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474" name="Rectangle 1026"/>
          <p:cNvSpPr>
            <a:spLocks noGrp="1" noChangeArrowheads="1"/>
          </p:cNvSpPr>
          <p:nvPr>
            <p:ph type="title"/>
          </p:nvPr>
        </p:nvSpPr>
        <p:spPr/>
        <p:txBody>
          <a:bodyPr/>
          <a:lstStyle/>
          <a:p>
            <a:pPr eaLnBrk="1" hangingPunct="1">
              <a:defRPr/>
            </a:pPr>
            <a:r>
              <a:rPr lang="zh-CN" altLang="en-US" dirty="0" smtClean="0"/>
              <a:t>范式的定义</a:t>
            </a:r>
          </a:p>
        </p:txBody>
      </p:sp>
      <p:sp>
        <p:nvSpPr>
          <p:cNvPr id="105476" name="Rectangle 1028"/>
          <p:cNvSpPr>
            <a:spLocks noGrp="1" noChangeArrowheads="1"/>
          </p:cNvSpPr>
          <p:nvPr>
            <p:ph type="body" idx="1"/>
          </p:nvPr>
        </p:nvSpPr>
        <p:spPr>
          <a:xfrm>
            <a:off x="72008" y="908720"/>
            <a:ext cx="9036496" cy="2314092"/>
          </a:xfrm>
        </p:spPr>
        <p:txBody>
          <a:bodyPr/>
          <a:lstStyle/>
          <a:p>
            <a:pPr eaLnBrk="1" hangingPunct="1">
              <a:lnSpc>
                <a:spcPct val="150000"/>
              </a:lnSpc>
              <a:spcBef>
                <a:spcPts val="300"/>
              </a:spcBef>
              <a:defRPr/>
            </a:pPr>
            <a:r>
              <a:rPr lang="zh-CN" altLang="en-US" dirty="0" smtClean="0"/>
              <a:t>范式是对关系的不同</a:t>
            </a:r>
            <a:r>
              <a:rPr lang="zh-CN" altLang="en-US" u="sng" dirty="0" smtClean="0">
                <a:solidFill>
                  <a:srgbClr val="FF0000"/>
                </a:solidFill>
              </a:rPr>
              <a:t>数据依赖程度</a:t>
            </a:r>
            <a:r>
              <a:rPr lang="zh-CN" altLang="en-US" dirty="0" smtClean="0"/>
              <a:t>的要求</a:t>
            </a:r>
          </a:p>
          <a:p>
            <a:pPr eaLnBrk="1" hangingPunct="1">
              <a:lnSpc>
                <a:spcPct val="150000"/>
              </a:lnSpc>
              <a:spcBef>
                <a:spcPts val="300"/>
              </a:spcBef>
              <a:defRPr/>
            </a:pPr>
            <a:r>
              <a:rPr lang="zh-CN" altLang="en-US" dirty="0" smtClean="0"/>
              <a:t>通过模式分解将一个低级范式转换为若干个高级范式的过程称作规范化（</a:t>
            </a:r>
            <a:r>
              <a:rPr lang="zh-CN" altLang="en-US" dirty="0" smtClean="0">
                <a:solidFill>
                  <a:schemeClr val="hlink"/>
                </a:solidFill>
              </a:rPr>
              <a:t>概念的纯粹化</a:t>
            </a:r>
            <a:r>
              <a:rPr lang="zh-CN" altLang="en-US" dirty="0" smtClean="0"/>
              <a:t>）</a:t>
            </a:r>
          </a:p>
        </p:txBody>
      </p:sp>
      <p:grpSp>
        <p:nvGrpSpPr>
          <p:cNvPr id="69636" name="Group 1029"/>
          <p:cNvGrpSpPr>
            <a:grpSpLocks/>
          </p:cNvGrpSpPr>
          <p:nvPr/>
        </p:nvGrpSpPr>
        <p:grpSpPr bwMode="auto">
          <a:xfrm>
            <a:off x="2667001" y="3212976"/>
            <a:ext cx="3705200" cy="3507472"/>
            <a:chOff x="1632" y="1824"/>
            <a:chExt cx="2446" cy="2448"/>
          </a:xfrm>
        </p:grpSpPr>
        <p:sp>
          <p:nvSpPr>
            <p:cNvPr id="69637" name="Oval 1030"/>
            <p:cNvSpPr>
              <a:spLocks noChangeArrowheads="1"/>
            </p:cNvSpPr>
            <p:nvPr/>
          </p:nvSpPr>
          <p:spPr bwMode="auto">
            <a:xfrm>
              <a:off x="2592" y="2834"/>
              <a:ext cx="576" cy="576"/>
            </a:xfrm>
            <a:prstGeom prst="ellipse">
              <a:avLst/>
            </a:prstGeom>
            <a:noFill/>
            <a:ln w="9525">
              <a:solidFill>
                <a:schemeClr val="tx1"/>
              </a:solidFill>
              <a:round/>
              <a:headEnd/>
              <a:tailEnd/>
            </a:ln>
          </p:spPr>
          <p:txBody>
            <a:bodyPr wrap="none" anchor="ctr"/>
            <a:lstStyle/>
            <a:p>
              <a:endParaRPr lang="zh-CN" altLang="en-US" sz="2000">
                <a:solidFill>
                  <a:srgbClr val="FF0000"/>
                </a:solidFill>
                <a:latin typeface="华文新魏" panose="02010800040101010101" pitchFamily="2" charset="-122"/>
                <a:ea typeface="华文新魏" panose="02010800040101010101" pitchFamily="2" charset="-122"/>
              </a:endParaRPr>
            </a:p>
          </p:txBody>
        </p:sp>
        <p:sp>
          <p:nvSpPr>
            <p:cNvPr id="69638" name="Oval 1031"/>
            <p:cNvSpPr>
              <a:spLocks noChangeAspect="1" noChangeArrowheads="1"/>
            </p:cNvSpPr>
            <p:nvPr/>
          </p:nvSpPr>
          <p:spPr bwMode="auto">
            <a:xfrm>
              <a:off x="2400" y="2629"/>
              <a:ext cx="973" cy="973"/>
            </a:xfrm>
            <a:prstGeom prst="ellipse">
              <a:avLst/>
            </a:prstGeom>
            <a:noFill/>
            <a:ln w="9525">
              <a:solidFill>
                <a:schemeClr val="tx1"/>
              </a:solidFill>
              <a:round/>
              <a:headEnd/>
              <a:tailEnd/>
            </a:ln>
          </p:spPr>
          <p:txBody>
            <a:bodyPr wrap="none" anchor="ctr"/>
            <a:lstStyle/>
            <a:p>
              <a:endParaRPr lang="zh-CN" altLang="en-US" sz="2000">
                <a:solidFill>
                  <a:srgbClr val="FF0000"/>
                </a:solidFill>
                <a:latin typeface="华文新魏" panose="02010800040101010101" pitchFamily="2" charset="-122"/>
                <a:ea typeface="华文新魏" panose="02010800040101010101" pitchFamily="2" charset="-122"/>
              </a:endParaRPr>
            </a:p>
          </p:txBody>
        </p:sp>
        <p:sp>
          <p:nvSpPr>
            <p:cNvPr id="69639" name="Oval 1032"/>
            <p:cNvSpPr>
              <a:spLocks noChangeAspect="1" noChangeArrowheads="1"/>
            </p:cNvSpPr>
            <p:nvPr/>
          </p:nvSpPr>
          <p:spPr bwMode="auto">
            <a:xfrm>
              <a:off x="2237" y="2431"/>
              <a:ext cx="1315" cy="1315"/>
            </a:xfrm>
            <a:prstGeom prst="ellipse">
              <a:avLst/>
            </a:prstGeom>
            <a:noFill/>
            <a:ln w="9525">
              <a:solidFill>
                <a:schemeClr val="tx1"/>
              </a:solidFill>
              <a:round/>
              <a:headEnd/>
              <a:tailEnd/>
            </a:ln>
          </p:spPr>
          <p:txBody>
            <a:bodyPr wrap="none" anchor="ctr"/>
            <a:lstStyle/>
            <a:p>
              <a:endParaRPr lang="zh-CN" altLang="en-US" sz="2000">
                <a:solidFill>
                  <a:srgbClr val="FF0000"/>
                </a:solidFill>
                <a:latin typeface="华文新魏" panose="02010800040101010101" pitchFamily="2" charset="-122"/>
                <a:ea typeface="华文新魏" panose="02010800040101010101" pitchFamily="2" charset="-122"/>
              </a:endParaRPr>
            </a:p>
          </p:txBody>
        </p:sp>
        <p:sp>
          <p:nvSpPr>
            <p:cNvPr id="69640" name="Oval 1033"/>
            <p:cNvSpPr>
              <a:spLocks noChangeAspect="1" noChangeArrowheads="1"/>
            </p:cNvSpPr>
            <p:nvPr/>
          </p:nvSpPr>
          <p:spPr bwMode="auto">
            <a:xfrm>
              <a:off x="2064" y="2249"/>
              <a:ext cx="1650" cy="1650"/>
            </a:xfrm>
            <a:prstGeom prst="ellipse">
              <a:avLst/>
            </a:prstGeom>
            <a:noFill/>
            <a:ln w="9525">
              <a:solidFill>
                <a:schemeClr val="tx1"/>
              </a:solidFill>
              <a:round/>
              <a:headEnd/>
              <a:tailEnd/>
            </a:ln>
          </p:spPr>
          <p:txBody>
            <a:bodyPr wrap="none" anchor="ctr"/>
            <a:lstStyle/>
            <a:p>
              <a:endParaRPr lang="zh-CN" altLang="en-US" sz="2000">
                <a:solidFill>
                  <a:srgbClr val="FF0000"/>
                </a:solidFill>
                <a:latin typeface="华文新魏" panose="02010800040101010101" pitchFamily="2" charset="-122"/>
                <a:ea typeface="华文新魏" panose="02010800040101010101" pitchFamily="2" charset="-122"/>
              </a:endParaRPr>
            </a:p>
          </p:txBody>
        </p:sp>
        <p:sp>
          <p:nvSpPr>
            <p:cNvPr id="69641" name="Oval 1034"/>
            <p:cNvSpPr>
              <a:spLocks noChangeAspect="1" noChangeArrowheads="1"/>
            </p:cNvSpPr>
            <p:nvPr/>
          </p:nvSpPr>
          <p:spPr bwMode="auto">
            <a:xfrm>
              <a:off x="1850" y="2044"/>
              <a:ext cx="2038" cy="2038"/>
            </a:xfrm>
            <a:prstGeom prst="ellipse">
              <a:avLst/>
            </a:prstGeom>
            <a:noFill/>
            <a:ln w="9525">
              <a:solidFill>
                <a:schemeClr val="tx1"/>
              </a:solidFill>
              <a:round/>
              <a:headEnd/>
              <a:tailEnd/>
            </a:ln>
          </p:spPr>
          <p:txBody>
            <a:bodyPr wrap="none" anchor="ctr"/>
            <a:lstStyle/>
            <a:p>
              <a:endParaRPr lang="zh-CN" altLang="en-US" sz="2000">
                <a:solidFill>
                  <a:srgbClr val="FF0000"/>
                </a:solidFill>
                <a:latin typeface="华文新魏" panose="02010800040101010101" pitchFamily="2" charset="-122"/>
                <a:ea typeface="华文新魏" panose="02010800040101010101" pitchFamily="2" charset="-122"/>
              </a:endParaRPr>
            </a:p>
          </p:txBody>
        </p:sp>
        <p:sp>
          <p:nvSpPr>
            <p:cNvPr id="69642" name="Oval 1035"/>
            <p:cNvSpPr>
              <a:spLocks noChangeAspect="1" noChangeArrowheads="1"/>
            </p:cNvSpPr>
            <p:nvPr/>
          </p:nvSpPr>
          <p:spPr bwMode="auto">
            <a:xfrm>
              <a:off x="1632" y="1826"/>
              <a:ext cx="2446" cy="2446"/>
            </a:xfrm>
            <a:prstGeom prst="ellipse">
              <a:avLst/>
            </a:prstGeom>
            <a:noFill/>
            <a:ln w="9525">
              <a:solidFill>
                <a:schemeClr val="tx1"/>
              </a:solidFill>
              <a:round/>
              <a:headEnd/>
              <a:tailEnd/>
            </a:ln>
          </p:spPr>
          <p:txBody>
            <a:bodyPr wrap="none" anchor="ctr"/>
            <a:lstStyle/>
            <a:p>
              <a:endParaRPr lang="zh-CN" altLang="en-US" sz="2000">
                <a:solidFill>
                  <a:srgbClr val="FF0000"/>
                </a:solidFill>
                <a:latin typeface="华文新魏" panose="02010800040101010101" pitchFamily="2" charset="-122"/>
                <a:ea typeface="华文新魏" panose="02010800040101010101" pitchFamily="2" charset="-122"/>
              </a:endParaRPr>
            </a:p>
          </p:txBody>
        </p:sp>
        <p:sp>
          <p:nvSpPr>
            <p:cNvPr id="69643" name="Text Box 1036"/>
            <p:cNvSpPr txBox="1">
              <a:spLocks noChangeArrowheads="1"/>
            </p:cNvSpPr>
            <p:nvPr/>
          </p:nvSpPr>
          <p:spPr bwMode="auto">
            <a:xfrm>
              <a:off x="2688" y="1824"/>
              <a:ext cx="528" cy="268"/>
            </a:xfrm>
            <a:prstGeom prst="rect">
              <a:avLst/>
            </a:prstGeom>
            <a:noFill/>
            <a:ln w="9525">
              <a:noFill/>
              <a:miter lim="800000"/>
              <a:headEnd/>
              <a:tailEnd/>
            </a:ln>
          </p:spPr>
          <p:txBody>
            <a:bodyPr>
              <a:spAutoFit/>
            </a:bodyPr>
            <a:lstStyle/>
            <a:p>
              <a:pPr eaLnBrk="0" hangingPunct="0">
                <a:spcBef>
                  <a:spcPct val="50000"/>
                </a:spcBef>
              </a:pPr>
              <a:r>
                <a:rPr lang="zh-CN" altLang="en-US" sz="2000" b="1">
                  <a:solidFill>
                    <a:srgbClr val="FF0000"/>
                  </a:solidFill>
                  <a:latin typeface="华文新魏" panose="02010800040101010101" pitchFamily="2" charset="-122"/>
                  <a:ea typeface="华文新魏" panose="02010800040101010101" pitchFamily="2" charset="-122"/>
                </a:rPr>
                <a:t>1</a:t>
              </a:r>
              <a:r>
                <a:rPr lang="en-US" altLang="zh-CN" sz="2000" b="1">
                  <a:solidFill>
                    <a:srgbClr val="FF0000"/>
                  </a:solidFill>
                  <a:latin typeface="华文新魏" panose="02010800040101010101" pitchFamily="2" charset="-122"/>
                  <a:ea typeface="华文新魏" panose="02010800040101010101" pitchFamily="2" charset="-122"/>
                </a:rPr>
                <a:t>NF</a:t>
              </a:r>
            </a:p>
          </p:txBody>
        </p:sp>
        <p:sp>
          <p:nvSpPr>
            <p:cNvPr id="69644" name="Text Box 1037"/>
            <p:cNvSpPr txBox="1">
              <a:spLocks noChangeArrowheads="1"/>
            </p:cNvSpPr>
            <p:nvPr/>
          </p:nvSpPr>
          <p:spPr bwMode="auto">
            <a:xfrm>
              <a:off x="2688" y="2018"/>
              <a:ext cx="528" cy="268"/>
            </a:xfrm>
            <a:prstGeom prst="rect">
              <a:avLst/>
            </a:prstGeom>
            <a:noFill/>
            <a:ln w="9525">
              <a:noFill/>
              <a:miter lim="800000"/>
              <a:headEnd/>
              <a:tailEnd/>
            </a:ln>
          </p:spPr>
          <p:txBody>
            <a:bodyPr>
              <a:spAutoFit/>
            </a:bodyPr>
            <a:lstStyle/>
            <a:p>
              <a:pPr eaLnBrk="0" hangingPunct="0">
                <a:spcBef>
                  <a:spcPct val="50000"/>
                </a:spcBef>
              </a:pPr>
              <a:r>
                <a:rPr lang="zh-CN" altLang="en-US" sz="2000" b="1">
                  <a:solidFill>
                    <a:srgbClr val="FF0000"/>
                  </a:solidFill>
                  <a:latin typeface="华文新魏" panose="02010800040101010101" pitchFamily="2" charset="-122"/>
                  <a:ea typeface="华文新魏" panose="02010800040101010101" pitchFamily="2" charset="-122"/>
                </a:rPr>
                <a:t>2</a:t>
              </a:r>
              <a:r>
                <a:rPr lang="en-US" altLang="zh-CN" sz="2000" b="1">
                  <a:solidFill>
                    <a:srgbClr val="FF0000"/>
                  </a:solidFill>
                  <a:latin typeface="华文新魏" panose="02010800040101010101" pitchFamily="2" charset="-122"/>
                  <a:ea typeface="华文新魏" panose="02010800040101010101" pitchFamily="2" charset="-122"/>
                </a:rPr>
                <a:t>NF</a:t>
              </a:r>
            </a:p>
          </p:txBody>
        </p:sp>
        <p:sp>
          <p:nvSpPr>
            <p:cNvPr id="69645" name="Text Box 1038"/>
            <p:cNvSpPr txBox="1">
              <a:spLocks noChangeArrowheads="1"/>
            </p:cNvSpPr>
            <p:nvPr/>
          </p:nvSpPr>
          <p:spPr bwMode="auto">
            <a:xfrm>
              <a:off x="2688" y="2208"/>
              <a:ext cx="528" cy="268"/>
            </a:xfrm>
            <a:prstGeom prst="rect">
              <a:avLst/>
            </a:prstGeom>
            <a:noFill/>
            <a:ln w="9525">
              <a:noFill/>
              <a:miter lim="800000"/>
              <a:headEnd/>
              <a:tailEnd/>
            </a:ln>
          </p:spPr>
          <p:txBody>
            <a:bodyPr>
              <a:spAutoFit/>
            </a:bodyPr>
            <a:lstStyle/>
            <a:p>
              <a:pPr eaLnBrk="0" hangingPunct="0">
                <a:spcBef>
                  <a:spcPct val="50000"/>
                </a:spcBef>
              </a:pPr>
              <a:r>
                <a:rPr lang="zh-CN" altLang="en-US" sz="2000" b="1">
                  <a:solidFill>
                    <a:srgbClr val="FF0000"/>
                  </a:solidFill>
                  <a:latin typeface="华文新魏" panose="02010800040101010101" pitchFamily="2" charset="-122"/>
                  <a:ea typeface="华文新魏" panose="02010800040101010101" pitchFamily="2" charset="-122"/>
                </a:rPr>
                <a:t>3</a:t>
              </a:r>
              <a:r>
                <a:rPr lang="en-US" altLang="zh-CN" sz="2000" b="1">
                  <a:solidFill>
                    <a:srgbClr val="FF0000"/>
                  </a:solidFill>
                  <a:latin typeface="华文新魏" panose="02010800040101010101" pitchFamily="2" charset="-122"/>
                  <a:ea typeface="华文新魏" panose="02010800040101010101" pitchFamily="2" charset="-122"/>
                </a:rPr>
                <a:t>NF</a:t>
              </a:r>
            </a:p>
          </p:txBody>
        </p:sp>
        <p:sp>
          <p:nvSpPr>
            <p:cNvPr id="69646" name="Text Box 1039"/>
            <p:cNvSpPr txBox="1">
              <a:spLocks noChangeArrowheads="1"/>
            </p:cNvSpPr>
            <p:nvPr/>
          </p:nvSpPr>
          <p:spPr bwMode="auto">
            <a:xfrm>
              <a:off x="2688" y="2594"/>
              <a:ext cx="528" cy="268"/>
            </a:xfrm>
            <a:prstGeom prst="rect">
              <a:avLst/>
            </a:prstGeom>
            <a:noFill/>
            <a:ln w="9525">
              <a:noFill/>
              <a:miter lim="800000"/>
              <a:headEnd/>
              <a:tailEnd/>
            </a:ln>
          </p:spPr>
          <p:txBody>
            <a:bodyPr>
              <a:spAutoFit/>
            </a:bodyPr>
            <a:lstStyle/>
            <a:p>
              <a:pPr eaLnBrk="0" hangingPunct="0">
                <a:spcBef>
                  <a:spcPct val="50000"/>
                </a:spcBef>
              </a:pPr>
              <a:r>
                <a:rPr lang="zh-CN" altLang="en-US" sz="2000" b="1">
                  <a:solidFill>
                    <a:srgbClr val="FF0000"/>
                  </a:solidFill>
                  <a:latin typeface="华文新魏" panose="02010800040101010101" pitchFamily="2" charset="-122"/>
                  <a:ea typeface="华文新魏" panose="02010800040101010101" pitchFamily="2" charset="-122"/>
                </a:rPr>
                <a:t>4</a:t>
              </a:r>
              <a:r>
                <a:rPr lang="en-US" altLang="zh-CN" sz="2000" b="1">
                  <a:solidFill>
                    <a:srgbClr val="FF0000"/>
                  </a:solidFill>
                  <a:latin typeface="华文新魏" panose="02010800040101010101" pitchFamily="2" charset="-122"/>
                  <a:ea typeface="华文新魏" panose="02010800040101010101" pitchFamily="2" charset="-122"/>
                </a:rPr>
                <a:t>NF</a:t>
              </a:r>
            </a:p>
          </p:txBody>
        </p:sp>
        <p:sp>
          <p:nvSpPr>
            <p:cNvPr id="69647" name="Text Box 1040"/>
            <p:cNvSpPr txBox="1">
              <a:spLocks noChangeArrowheads="1"/>
            </p:cNvSpPr>
            <p:nvPr/>
          </p:nvSpPr>
          <p:spPr bwMode="auto">
            <a:xfrm>
              <a:off x="2592" y="2402"/>
              <a:ext cx="720" cy="268"/>
            </a:xfrm>
            <a:prstGeom prst="rect">
              <a:avLst/>
            </a:prstGeom>
            <a:noFill/>
            <a:ln w="9525">
              <a:noFill/>
              <a:miter lim="800000"/>
              <a:headEnd/>
              <a:tailEnd/>
            </a:ln>
          </p:spPr>
          <p:txBody>
            <a:bodyPr>
              <a:spAutoFit/>
            </a:bodyPr>
            <a:lstStyle/>
            <a:p>
              <a:pPr eaLnBrk="0" hangingPunct="0">
                <a:spcBef>
                  <a:spcPct val="50000"/>
                </a:spcBef>
              </a:pPr>
              <a:r>
                <a:rPr lang="en-US" altLang="zh-CN" sz="2000" b="1">
                  <a:solidFill>
                    <a:srgbClr val="FF0000"/>
                  </a:solidFill>
                  <a:latin typeface="华文新魏" panose="02010800040101010101" pitchFamily="2" charset="-122"/>
                  <a:ea typeface="华文新魏" panose="02010800040101010101" pitchFamily="2" charset="-122"/>
                </a:rPr>
                <a:t>BCNF</a:t>
              </a:r>
            </a:p>
          </p:txBody>
        </p:sp>
        <p:sp>
          <p:nvSpPr>
            <p:cNvPr id="69648" name="Text Box 1041"/>
            <p:cNvSpPr txBox="1">
              <a:spLocks noChangeArrowheads="1"/>
            </p:cNvSpPr>
            <p:nvPr/>
          </p:nvSpPr>
          <p:spPr bwMode="auto">
            <a:xfrm>
              <a:off x="2688" y="2978"/>
              <a:ext cx="528" cy="268"/>
            </a:xfrm>
            <a:prstGeom prst="rect">
              <a:avLst/>
            </a:prstGeom>
            <a:noFill/>
            <a:ln w="9525">
              <a:noFill/>
              <a:miter lim="800000"/>
              <a:headEnd/>
              <a:tailEnd/>
            </a:ln>
          </p:spPr>
          <p:txBody>
            <a:bodyPr>
              <a:spAutoFit/>
            </a:bodyPr>
            <a:lstStyle/>
            <a:p>
              <a:pPr eaLnBrk="0" hangingPunct="0">
                <a:spcBef>
                  <a:spcPct val="50000"/>
                </a:spcBef>
              </a:pPr>
              <a:r>
                <a:rPr lang="zh-CN" altLang="en-US" sz="2000" b="1">
                  <a:solidFill>
                    <a:srgbClr val="FF0000"/>
                  </a:solidFill>
                  <a:latin typeface="华文新魏" panose="02010800040101010101" pitchFamily="2" charset="-122"/>
                  <a:ea typeface="华文新魏" panose="02010800040101010101" pitchFamily="2" charset="-122"/>
                </a:rPr>
                <a:t>5</a:t>
              </a:r>
              <a:r>
                <a:rPr lang="en-US" altLang="zh-CN" sz="2000" b="1">
                  <a:solidFill>
                    <a:srgbClr val="FF0000"/>
                  </a:solidFill>
                  <a:latin typeface="华文新魏" panose="02010800040101010101" pitchFamily="2" charset="-122"/>
                  <a:ea typeface="华文新魏" panose="02010800040101010101" pitchFamily="2" charset="-122"/>
                </a:rPr>
                <a:t>NF</a:t>
              </a: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defRPr/>
            </a:pPr>
            <a:r>
              <a:rPr lang="zh-CN" altLang="en-US" dirty="0" smtClean="0"/>
              <a:t>1</a:t>
            </a:r>
            <a:r>
              <a:rPr lang="en-US" altLang="zh-CN" dirty="0" smtClean="0"/>
              <a:t>NF</a:t>
            </a:r>
          </a:p>
        </p:txBody>
      </p:sp>
      <p:sp>
        <p:nvSpPr>
          <p:cNvPr id="18435" name="Rectangle 3"/>
          <p:cNvSpPr>
            <a:spLocks noGrp="1" noChangeArrowheads="1"/>
          </p:cNvSpPr>
          <p:nvPr>
            <p:ph type="body" idx="1"/>
          </p:nvPr>
        </p:nvSpPr>
        <p:spPr>
          <a:xfrm>
            <a:off x="188913" y="1124744"/>
            <a:ext cx="8802687" cy="1085850"/>
          </a:xfrm>
        </p:spPr>
        <p:txBody>
          <a:bodyPr/>
          <a:lstStyle/>
          <a:p>
            <a:pPr eaLnBrk="1" hangingPunct="1">
              <a:defRPr/>
            </a:pPr>
            <a:r>
              <a:rPr lang="zh-CN" altLang="en-US" dirty="0" smtClean="0"/>
              <a:t>关系中每一分量不可再分。即不能以集合、序列等作为属性值</a:t>
            </a:r>
          </a:p>
        </p:txBody>
      </p:sp>
      <p:graphicFrame>
        <p:nvGraphicFramePr>
          <p:cNvPr id="18436" name="Group 4"/>
          <p:cNvGraphicFramePr>
            <a:graphicFrameLocks noGrp="1"/>
          </p:cNvGraphicFramePr>
          <p:nvPr>
            <p:extLst>
              <p:ext uri="{D42A27DB-BD31-4B8C-83A1-F6EECF244321}">
                <p14:modId xmlns:p14="http://schemas.microsoft.com/office/powerpoint/2010/main" val="713170987"/>
              </p:ext>
            </p:extLst>
          </p:nvPr>
        </p:nvGraphicFramePr>
        <p:xfrm>
          <a:off x="534169" y="2975496"/>
          <a:ext cx="3505200" cy="1041400"/>
        </p:xfrm>
        <a:graphic>
          <a:graphicData uri="http://schemas.openxmlformats.org/drawingml/2006/table">
            <a:tbl>
              <a:tblPr/>
              <a:tblGrid>
                <a:gridCol w="9906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520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sno</a:t>
                      </a:r>
                      <a:endPar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cno</a:t>
                      </a:r>
                      <a:endPar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0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a:t>
                      </a:r>
                      <a:r>
                        <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C1，C2，C3}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8447" name="Group 15"/>
          <p:cNvGraphicFramePr>
            <a:graphicFrameLocks noGrp="1"/>
          </p:cNvGraphicFramePr>
          <p:nvPr>
            <p:extLst>
              <p:ext uri="{D42A27DB-BD31-4B8C-83A1-F6EECF244321}">
                <p14:modId xmlns:p14="http://schemas.microsoft.com/office/powerpoint/2010/main" val="1480282346"/>
              </p:ext>
            </p:extLst>
          </p:nvPr>
        </p:nvGraphicFramePr>
        <p:xfrm>
          <a:off x="5704656" y="2492896"/>
          <a:ext cx="2971800" cy="2336800"/>
        </p:xfrm>
        <a:graphic>
          <a:graphicData uri="http://schemas.openxmlformats.org/drawingml/2006/table">
            <a:tbl>
              <a:tblPr/>
              <a:tblGrid>
                <a:gridCol w="15240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tblGrid>
              <a:tr h="5842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sno</a:t>
                      </a:r>
                      <a:endPar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cno</a:t>
                      </a:r>
                      <a:endPar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842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42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42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C3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0688" name="AutoShape 32"/>
          <p:cNvSpPr>
            <a:spLocks noChangeArrowheads="1"/>
          </p:cNvSpPr>
          <p:nvPr/>
        </p:nvSpPr>
        <p:spPr bwMode="auto">
          <a:xfrm>
            <a:off x="4277494" y="3285059"/>
            <a:ext cx="1152525" cy="647700"/>
          </a:xfrm>
          <a:prstGeom prst="rightArrow">
            <a:avLst>
              <a:gd name="adj1" fmla="val 50000"/>
              <a:gd name="adj2" fmla="val 44485"/>
            </a:avLst>
          </a:prstGeom>
          <a:solidFill>
            <a:schemeClr val="accent1"/>
          </a:solidFill>
          <a:ln w="9525">
            <a:solidFill>
              <a:schemeClr val="tx1"/>
            </a:solidFill>
            <a:miter lim="800000"/>
            <a:headEnd/>
            <a:tailEnd/>
          </a:ln>
        </p:spPr>
        <p:txBody>
          <a:bodyPr wrap="none" anchor="ctr"/>
          <a:lstStyle/>
          <a:p>
            <a:pPr algn="ctr"/>
            <a:r>
              <a:rPr lang="en-US" altLang="zh-CN"/>
              <a:t>1NF</a:t>
            </a:r>
          </a:p>
        </p:txBody>
      </p:sp>
      <p:sp>
        <p:nvSpPr>
          <p:cNvPr id="70689" name="AutoShape 4"/>
          <p:cNvSpPr>
            <a:spLocks noChangeArrowheads="1"/>
          </p:cNvSpPr>
          <p:nvPr/>
        </p:nvSpPr>
        <p:spPr bwMode="auto">
          <a:xfrm>
            <a:off x="316681" y="4797946"/>
            <a:ext cx="2952750" cy="865188"/>
          </a:xfrm>
          <a:prstGeom prst="wedgeRoundRectCallout">
            <a:avLst>
              <a:gd name="adj1" fmla="val 24625"/>
              <a:gd name="adj2" fmla="val -125046"/>
              <a:gd name="adj3" fmla="val 16667"/>
            </a:avLst>
          </a:prstGeom>
          <a:solidFill>
            <a:schemeClr val="accent1"/>
          </a:solidFill>
          <a:ln w="9525">
            <a:solidFill>
              <a:schemeClr val="tx1"/>
            </a:solidFill>
            <a:miter lim="800000"/>
            <a:headEnd/>
            <a:tailEnd/>
          </a:ln>
        </p:spPr>
        <p:txBody>
          <a:bodyPr/>
          <a:lstStyle/>
          <a:p>
            <a:pPr algn="ctr"/>
            <a:r>
              <a:rPr lang="zh-CN" altLang="en-US">
                <a:solidFill>
                  <a:srgbClr val="800000"/>
                </a:solidFill>
                <a:ea typeface="华文新魏" pitchFamily="2" charset="-122"/>
              </a:rPr>
              <a:t>对象－关系数据库</a:t>
            </a:r>
          </a:p>
          <a:p>
            <a:pPr algn="ctr"/>
            <a:r>
              <a:rPr lang="zh-CN" altLang="en-US">
                <a:solidFill>
                  <a:srgbClr val="800000"/>
                </a:solidFill>
                <a:ea typeface="华文新魏" pitchFamily="2" charset="-122"/>
              </a:rPr>
              <a:t>嵌套关系</a:t>
            </a:r>
          </a:p>
        </p:txBody>
      </p:sp>
      <p:sp>
        <p:nvSpPr>
          <p:cNvPr id="70690" name="AutoShape 5"/>
          <p:cNvSpPr>
            <a:spLocks noChangeArrowheads="1"/>
          </p:cNvSpPr>
          <p:nvPr/>
        </p:nvSpPr>
        <p:spPr bwMode="auto">
          <a:xfrm>
            <a:off x="5501456" y="5372621"/>
            <a:ext cx="1943100" cy="865188"/>
          </a:xfrm>
          <a:prstGeom prst="wedgeRoundRectCallout">
            <a:avLst>
              <a:gd name="adj1" fmla="val 38481"/>
              <a:gd name="adj2" fmla="val -107431"/>
              <a:gd name="adj3" fmla="val 16667"/>
            </a:avLst>
          </a:prstGeom>
          <a:solidFill>
            <a:schemeClr val="accent1"/>
          </a:solidFill>
          <a:ln w="9525">
            <a:solidFill>
              <a:schemeClr val="tx1"/>
            </a:solidFill>
            <a:miter lim="800000"/>
            <a:headEnd/>
            <a:tailEnd/>
          </a:ln>
        </p:spPr>
        <p:txBody>
          <a:bodyPr/>
          <a:lstStyle/>
          <a:p>
            <a:pPr algn="ctr"/>
            <a:r>
              <a:rPr lang="zh-CN" altLang="en-US">
                <a:solidFill>
                  <a:srgbClr val="800000"/>
                </a:solidFill>
                <a:ea typeface="华文新魏" pitchFamily="2" charset="-122"/>
              </a:rPr>
              <a:t>传统数据库</a:t>
            </a:r>
          </a:p>
          <a:p>
            <a:pPr algn="ctr"/>
            <a:r>
              <a:rPr lang="zh-CN" altLang="en-US">
                <a:solidFill>
                  <a:srgbClr val="800000"/>
                </a:solidFill>
                <a:ea typeface="华文新魏" pitchFamily="2" charset="-122"/>
              </a:rPr>
              <a:t>平面关系</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p:txBody>
          <a:bodyPr/>
          <a:lstStyle/>
          <a:p>
            <a:pPr eaLnBrk="1" hangingPunct="1">
              <a:defRPr/>
            </a:pPr>
            <a:r>
              <a:rPr lang="en-US" altLang="zh-CN" dirty="0" smtClean="0"/>
              <a:t>1NF</a:t>
            </a:r>
            <a:r>
              <a:rPr lang="zh-CN" altLang="en-US" dirty="0" smtClean="0"/>
              <a:t>与查询效率的折中</a:t>
            </a:r>
            <a:endParaRPr lang="en-US" altLang="zh-CN" dirty="0" smtClean="0"/>
          </a:p>
        </p:txBody>
      </p:sp>
      <p:graphicFrame>
        <p:nvGraphicFramePr>
          <p:cNvPr id="289796" name="Group 4"/>
          <p:cNvGraphicFramePr>
            <a:graphicFrameLocks noGrp="1"/>
          </p:cNvGraphicFramePr>
          <p:nvPr>
            <p:extLst>
              <p:ext uri="{D42A27DB-BD31-4B8C-83A1-F6EECF244321}">
                <p14:modId xmlns:p14="http://schemas.microsoft.com/office/powerpoint/2010/main" val="2974024843"/>
              </p:ext>
            </p:extLst>
          </p:nvPr>
        </p:nvGraphicFramePr>
        <p:xfrm>
          <a:off x="973138" y="3428455"/>
          <a:ext cx="3024187" cy="1041400"/>
        </p:xfrm>
        <a:graphic>
          <a:graphicData uri="http://schemas.openxmlformats.org/drawingml/2006/table">
            <a:tbl>
              <a:tblPr/>
              <a:tblGrid>
                <a:gridCol w="854075">
                  <a:extLst>
                    <a:ext uri="{9D8B030D-6E8A-4147-A177-3AD203B41FA5}">
                      <a16:colId xmlns:a16="http://schemas.microsoft.com/office/drawing/2014/main" val="20000"/>
                    </a:ext>
                  </a:extLst>
                </a:gridCol>
                <a:gridCol w="2170112">
                  <a:extLst>
                    <a:ext uri="{9D8B030D-6E8A-4147-A177-3AD203B41FA5}">
                      <a16:colId xmlns:a16="http://schemas.microsoft.com/office/drawing/2014/main" val="20001"/>
                    </a:ext>
                  </a:extLst>
                </a:gridCol>
              </a:tblGrid>
              <a:tr h="520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sno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cno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0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a:t>
                      </a:r>
                      <a:r>
                        <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C1，C2，C3}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1694" name="AutoShape 33"/>
          <p:cNvSpPr>
            <a:spLocks noChangeArrowheads="1"/>
          </p:cNvSpPr>
          <p:nvPr/>
        </p:nvSpPr>
        <p:spPr bwMode="auto">
          <a:xfrm>
            <a:off x="1189038" y="1556792"/>
            <a:ext cx="2519362" cy="865188"/>
          </a:xfrm>
          <a:prstGeom prst="wedgeRoundRectCallout">
            <a:avLst>
              <a:gd name="adj1" fmla="val -282"/>
              <a:gd name="adj2" fmla="val 158074"/>
              <a:gd name="adj3" fmla="val 16667"/>
            </a:avLst>
          </a:prstGeom>
          <a:solidFill>
            <a:schemeClr val="accent1"/>
          </a:solidFill>
          <a:ln w="9525">
            <a:solidFill>
              <a:schemeClr val="tx1"/>
            </a:solidFill>
            <a:miter lim="800000"/>
            <a:headEnd/>
            <a:tailEnd/>
          </a:ln>
        </p:spPr>
        <p:txBody>
          <a:bodyPr/>
          <a:lstStyle/>
          <a:p>
            <a:pPr algn="ctr"/>
            <a:r>
              <a:rPr lang="zh-CN" altLang="en-US">
                <a:solidFill>
                  <a:srgbClr val="800000"/>
                </a:solidFill>
                <a:ea typeface="华文新魏" pitchFamily="2" charset="-122"/>
              </a:rPr>
              <a:t>适合于查询每个学生的选修课程</a:t>
            </a:r>
          </a:p>
        </p:txBody>
      </p:sp>
      <p:graphicFrame>
        <p:nvGraphicFramePr>
          <p:cNvPr id="289842" name="Group 50"/>
          <p:cNvGraphicFramePr>
            <a:graphicFrameLocks noGrp="1"/>
          </p:cNvGraphicFramePr>
          <p:nvPr>
            <p:extLst>
              <p:ext uri="{D42A27DB-BD31-4B8C-83A1-F6EECF244321}">
                <p14:modId xmlns:p14="http://schemas.microsoft.com/office/powerpoint/2010/main" val="1525242588"/>
              </p:ext>
            </p:extLst>
          </p:nvPr>
        </p:nvGraphicFramePr>
        <p:xfrm>
          <a:off x="5005388" y="3428455"/>
          <a:ext cx="3095004" cy="1041400"/>
        </p:xfrm>
        <a:graphic>
          <a:graphicData uri="http://schemas.openxmlformats.org/drawingml/2006/table">
            <a:tbl>
              <a:tblPr/>
              <a:tblGrid>
                <a:gridCol w="2351341">
                  <a:extLst>
                    <a:ext uri="{9D8B030D-6E8A-4147-A177-3AD203B41FA5}">
                      <a16:colId xmlns:a16="http://schemas.microsoft.com/office/drawing/2014/main" val="20000"/>
                    </a:ext>
                  </a:extLst>
                </a:gridCol>
                <a:gridCol w="743663">
                  <a:extLst>
                    <a:ext uri="{9D8B030D-6E8A-4147-A177-3AD203B41FA5}">
                      <a16:colId xmlns:a16="http://schemas.microsoft.com/office/drawing/2014/main" val="20001"/>
                    </a:ext>
                  </a:extLst>
                </a:gridCol>
              </a:tblGrid>
              <a:tr h="520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sno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cno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0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{S1, S2, S3}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1706" name="AutoShape 45"/>
          <p:cNvSpPr>
            <a:spLocks noChangeArrowheads="1"/>
          </p:cNvSpPr>
          <p:nvPr/>
        </p:nvSpPr>
        <p:spPr bwMode="auto">
          <a:xfrm>
            <a:off x="5221288" y="1556792"/>
            <a:ext cx="2519362" cy="865188"/>
          </a:xfrm>
          <a:prstGeom prst="wedgeRoundRectCallout">
            <a:avLst>
              <a:gd name="adj1" fmla="val -282"/>
              <a:gd name="adj2" fmla="val 158074"/>
              <a:gd name="adj3" fmla="val 16667"/>
            </a:avLst>
          </a:prstGeom>
          <a:solidFill>
            <a:schemeClr val="accent1"/>
          </a:solidFill>
          <a:ln w="9525">
            <a:solidFill>
              <a:schemeClr val="tx1"/>
            </a:solidFill>
            <a:miter lim="800000"/>
            <a:headEnd/>
            <a:tailEnd/>
          </a:ln>
        </p:spPr>
        <p:txBody>
          <a:bodyPr/>
          <a:lstStyle/>
          <a:p>
            <a:pPr algn="ctr"/>
            <a:r>
              <a:rPr lang="zh-CN" altLang="en-US">
                <a:solidFill>
                  <a:srgbClr val="800000"/>
                </a:solidFill>
                <a:ea typeface="华文新魏" pitchFamily="2" charset="-122"/>
              </a:rPr>
              <a:t>适合于查询每门课程的选修学生</a:t>
            </a:r>
          </a:p>
        </p:txBody>
      </p:sp>
      <p:sp>
        <p:nvSpPr>
          <p:cNvPr id="71707" name="Text Box 51"/>
          <p:cNvSpPr txBox="1">
            <a:spLocks noChangeArrowheads="1"/>
          </p:cNvSpPr>
          <p:nvPr/>
        </p:nvSpPr>
        <p:spPr bwMode="auto">
          <a:xfrm>
            <a:off x="2195513" y="4944517"/>
            <a:ext cx="5040312" cy="1004888"/>
          </a:xfrm>
          <a:prstGeom prst="rect">
            <a:avLst/>
          </a:prstGeom>
          <a:noFill/>
          <a:ln w="9525">
            <a:noFill/>
            <a:miter lim="800000"/>
            <a:headEnd/>
            <a:tailEnd/>
          </a:ln>
        </p:spPr>
        <p:txBody>
          <a:bodyPr>
            <a:spAutoFit/>
          </a:bodyPr>
          <a:lstStyle/>
          <a:p>
            <a:pPr>
              <a:spcBef>
                <a:spcPct val="50000"/>
              </a:spcBef>
              <a:buFontTx/>
              <a:buChar char="•"/>
            </a:pPr>
            <a:r>
              <a:rPr lang="zh-CN" altLang="en-US">
                <a:ea typeface="华文新魏" pitchFamily="2" charset="-122"/>
              </a:rPr>
              <a:t>两个都保存，数据冗余，更新困难</a:t>
            </a:r>
          </a:p>
          <a:p>
            <a:pPr>
              <a:spcBef>
                <a:spcPct val="50000"/>
              </a:spcBef>
              <a:buFontTx/>
              <a:buChar char="•"/>
            </a:pPr>
            <a:r>
              <a:rPr lang="zh-CN" altLang="en-US">
                <a:ea typeface="华文新魏" pitchFamily="2" charset="-122"/>
              </a:rPr>
              <a:t>只保存一个，某些查询困难</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灯片编号占位符 5"/>
          <p:cNvSpPr>
            <a:spLocks noGrp="1"/>
          </p:cNvSpPr>
          <p:nvPr>
            <p:ph type="sldNum" sz="quarter" idx="12"/>
          </p:nvPr>
        </p:nvSpPr>
        <p:spPr>
          <a:noFill/>
        </p:spPr>
        <p:txBody>
          <a:bodyPr/>
          <a:lstStyle/>
          <a:p>
            <a:fld id="{149D3996-EFD2-4523-9854-745FB8E2412B}" type="slidenum">
              <a:rPr lang="zh-CN" altLang="en-US" smtClean="0"/>
              <a:pPr/>
              <a:t>2</a:t>
            </a:fld>
            <a:endParaRPr lang="en-US" altLang="zh-CN" smtClean="0"/>
          </a:p>
        </p:txBody>
      </p:sp>
      <p:sp>
        <p:nvSpPr>
          <p:cNvPr id="14339" name="Rectangle 3"/>
          <p:cNvSpPr>
            <a:spLocks noGrp="1" noChangeArrowheads="1"/>
          </p:cNvSpPr>
          <p:nvPr>
            <p:ph type="body" idx="1"/>
          </p:nvPr>
        </p:nvSpPr>
        <p:spPr/>
        <p:txBody>
          <a:bodyPr/>
          <a:lstStyle/>
          <a:p>
            <a:pPr>
              <a:lnSpc>
                <a:spcPct val="150000"/>
              </a:lnSpc>
              <a:defRPr/>
            </a:pPr>
            <a:r>
              <a:rPr lang="zh-CN" altLang="en-US" dirty="0" smtClean="0"/>
              <a:t>关系模式的设计问题</a:t>
            </a:r>
          </a:p>
          <a:p>
            <a:pPr>
              <a:lnSpc>
                <a:spcPct val="150000"/>
              </a:lnSpc>
              <a:defRPr/>
            </a:pPr>
            <a:r>
              <a:rPr lang="zh-CN" altLang="en-US" dirty="0" smtClean="0"/>
              <a:t>函数依赖</a:t>
            </a:r>
          </a:p>
          <a:p>
            <a:pPr>
              <a:lnSpc>
                <a:spcPct val="150000"/>
              </a:lnSpc>
              <a:defRPr/>
            </a:pPr>
            <a:r>
              <a:rPr lang="zh-CN" altLang="en-US" dirty="0" smtClean="0"/>
              <a:t>范式</a:t>
            </a:r>
          </a:p>
          <a:p>
            <a:pPr>
              <a:lnSpc>
                <a:spcPct val="150000"/>
              </a:lnSpc>
              <a:defRPr/>
            </a:pPr>
            <a:r>
              <a:rPr lang="zh-CN" altLang="en-US" dirty="0" smtClean="0"/>
              <a:t>函数依赖的推理规则</a:t>
            </a:r>
          </a:p>
          <a:p>
            <a:pPr>
              <a:lnSpc>
                <a:spcPct val="150000"/>
              </a:lnSpc>
              <a:defRPr/>
            </a:pPr>
            <a:r>
              <a:rPr lang="zh-CN" altLang="en-US" dirty="0" smtClean="0"/>
              <a:t>模式分解</a:t>
            </a:r>
            <a:endParaRPr lang="zh-CN" altLang="en-US" dirty="0"/>
          </a:p>
        </p:txBody>
      </p:sp>
      <p:sp>
        <p:nvSpPr>
          <p:cNvPr id="5" name="矩形 4"/>
          <p:cNvSpPr/>
          <p:nvPr/>
        </p:nvSpPr>
        <p:spPr>
          <a:xfrm>
            <a:off x="3428992" y="76778"/>
            <a:ext cx="1742785" cy="1015663"/>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zh-CN" altLang="en-US" sz="6000" spc="50" dirty="0">
                <a:ln w="11430"/>
                <a:gradFill>
                  <a:gsLst>
                    <a:gs pos="0">
                      <a:srgbClr val="000082"/>
                    </a:gs>
                    <a:gs pos="30000">
                      <a:srgbClr val="66008F"/>
                    </a:gs>
                    <a:gs pos="64999">
                      <a:srgbClr val="BA0066"/>
                    </a:gs>
                    <a:gs pos="89999">
                      <a:srgbClr val="FF0000"/>
                    </a:gs>
                    <a:gs pos="100000">
                      <a:srgbClr val="FF8200"/>
                    </a:gs>
                  </a:gsLst>
                  <a:lin ang="5400000" scaled="0"/>
                </a:gradFill>
                <a:effectLst>
                  <a:glow rad="228600">
                    <a:schemeClr val="accent2">
                      <a:satMod val="175000"/>
                      <a:alpha val="40000"/>
                    </a:schemeClr>
                  </a:glow>
                  <a:outerShdw blurRad="76200" dist="50800" dir="5400000" algn="tl" rotWithShape="0">
                    <a:srgbClr val="000000">
                      <a:alpha val="65000"/>
                    </a:srgbClr>
                  </a:outerShdw>
                </a:effectLst>
                <a:latin typeface="隶书" pitchFamily="49" charset="-122"/>
                <a:ea typeface="隶书" pitchFamily="49" charset="-122"/>
              </a:rPr>
              <a:t>提纲</a:t>
            </a:r>
          </a:p>
        </p:txBody>
      </p:sp>
      <p:grpSp>
        <p:nvGrpSpPr>
          <p:cNvPr id="6" name="组合 9"/>
          <p:cNvGrpSpPr>
            <a:grpSpLocks/>
          </p:cNvGrpSpPr>
          <p:nvPr/>
        </p:nvGrpSpPr>
        <p:grpSpPr bwMode="auto">
          <a:xfrm>
            <a:off x="5652120" y="476672"/>
            <a:ext cx="2880320" cy="6048672"/>
            <a:chOff x="2195513" y="0"/>
            <a:chExt cx="4741862" cy="6858000"/>
          </a:xfrm>
        </p:grpSpPr>
        <p:pic>
          <p:nvPicPr>
            <p:cNvPr id="7" name="Picture 3" descr="j0149483"/>
            <p:cNvPicPr>
              <a:picLocks noChangeAspect="1" noChangeArrowheads="1"/>
            </p:cNvPicPr>
            <p:nvPr/>
          </p:nvPicPr>
          <p:blipFill>
            <a:blip r:embed="rId3" cstate="print"/>
            <a:srcRect/>
            <a:stretch>
              <a:fillRect/>
            </a:stretch>
          </p:blipFill>
          <p:spPr bwMode="auto">
            <a:xfrm>
              <a:off x="2195513" y="0"/>
              <a:ext cx="4741862" cy="6858000"/>
            </a:xfrm>
            <a:prstGeom prst="rect">
              <a:avLst/>
            </a:prstGeom>
            <a:noFill/>
            <a:ln w="9525">
              <a:noFill/>
              <a:miter lim="800000"/>
              <a:headEnd/>
              <a:tailEnd/>
            </a:ln>
          </p:spPr>
        </p:pic>
        <p:sp>
          <p:nvSpPr>
            <p:cNvPr id="8" name="WordArt 6"/>
            <p:cNvSpPr>
              <a:spLocks noChangeArrowheads="1" noChangeShapeType="1" noTextEdit="1"/>
            </p:cNvSpPr>
            <p:nvPr/>
          </p:nvSpPr>
          <p:spPr bwMode="auto">
            <a:xfrm>
              <a:off x="3779838" y="6019800"/>
              <a:ext cx="1295400" cy="649288"/>
            </a:xfrm>
            <a:prstGeom prst="rect">
              <a:avLst/>
            </a:prstGeom>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defRPr/>
              </a:pPr>
              <a:r>
                <a:rPr lang="en-US" altLang="zh-CN" sz="3600" kern="10">
                  <a:ln w="9525">
                    <a:miter lim="800000"/>
                    <a:headEnd/>
                    <a:tailEnd/>
                  </a:ln>
                  <a:gradFill flip="none" rotWithShape="1">
                    <a:gsLst>
                      <a:gs pos="0">
                        <a:srgbClr val="FFF200"/>
                      </a:gs>
                      <a:gs pos="45000">
                        <a:srgbClr val="FF7A00"/>
                      </a:gs>
                      <a:gs pos="70000">
                        <a:srgbClr val="FF0300"/>
                      </a:gs>
                      <a:gs pos="100000">
                        <a:srgbClr val="4D0808"/>
                      </a:gs>
                    </a:gsLst>
                    <a:path path="rect">
                      <a:fillToRect l="100000" t="100000"/>
                    </a:path>
                    <a:tileRect r="-100000" b="-100000"/>
                  </a:gradFill>
                  <a:effectLst>
                    <a:glow rad="228600">
                      <a:schemeClr val="accent2">
                        <a:satMod val="175000"/>
                        <a:alpha val="40000"/>
                      </a:schemeClr>
                    </a:glow>
                  </a:effectLst>
                  <a:latin typeface="Lucida Handwriting" pitchFamily="66" charset="0"/>
                  <a:ea typeface="宋体"/>
                </a:rPr>
                <a:t>1NF</a:t>
              </a:r>
              <a:endParaRPr lang="zh-CN" altLang="en-US" sz="3600" kern="10">
                <a:ln w="9525">
                  <a:miter lim="800000"/>
                  <a:headEnd/>
                  <a:tailEnd/>
                </a:ln>
                <a:gradFill flip="none" rotWithShape="1">
                  <a:gsLst>
                    <a:gs pos="0">
                      <a:srgbClr val="FFF200"/>
                    </a:gs>
                    <a:gs pos="45000">
                      <a:srgbClr val="FF7A00"/>
                    </a:gs>
                    <a:gs pos="70000">
                      <a:srgbClr val="FF0300"/>
                    </a:gs>
                    <a:gs pos="100000">
                      <a:srgbClr val="4D0808"/>
                    </a:gs>
                  </a:gsLst>
                  <a:path path="rect">
                    <a:fillToRect l="100000" t="100000"/>
                  </a:path>
                  <a:tileRect r="-100000" b="-100000"/>
                </a:gradFill>
                <a:effectLst>
                  <a:glow rad="228600">
                    <a:schemeClr val="accent2">
                      <a:satMod val="175000"/>
                      <a:alpha val="40000"/>
                    </a:schemeClr>
                  </a:glow>
                </a:effectLst>
                <a:latin typeface="Lucida Handwriting" pitchFamily="66" charset="0"/>
                <a:ea typeface="宋体"/>
              </a:endParaRPr>
            </a:p>
          </p:txBody>
        </p:sp>
        <p:sp>
          <p:nvSpPr>
            <p:cNvPr id="9" name="WordArt 7"/>
            <p:cNvSpPr>
              <a:spLocks noChangeArrowheads="1" noChangeShapeType="1" noTextEdit="1"/>
            </p:cNvSpPr>
            <p:nvPr/>
          </p:nvSpPr>
          <p:spPr bwMode="auto">
            <a:xfrm>
              <a:off x="3781425" y="4795838"/>
              <a:ext cx="1295400" cy="649288"/>
            </a:xfrm>
            <a:prstGeom prst="rect">
              <a:avLst/>
            </a:prstGeom>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defRPr/>
              </a:pPr>
              <a:r>
                <a:rPr lang="en-US" altLang="zh-CN" sz="3600" kern="10" dirty="0">
                  <a:ln w="9525">
                    <a:miter lim="800000"/>
                    <a:headEnd/>
                    <a:tailEnd/>
                  </a:ln>
                  <a:gradFill flip="none" rotWithShape="1">
                    <a:gsLst>
                      <a:gs pos="0">
                        <a:srgbClr val="FFF200"/>
                      </a:gs>
                      <a:gs pos="45000">
                        <a:srgbClr val="FF7A00"/>
                      </a:gs>
                      <a:gs pos="70000">
                        <a:srgbClr val="FF0300"/>
                      </a:gs>
                      <a:gs pos="100000">
                        <a:srgbClr val="4D0808"/>
                      </a:gs>
                    </a:gsLst>
                    <a:path path="rect">
                      <a:fillToRect l="100000" t="100000"/>
                    </a:path>
                    <a:tileRect r="-100000" b="-100000"/>
                  </a:gradFill>
                  <a:effectLst>
                    <a:glow rad="228600">
                      <a:schemeClr val="accent2">
                        <a:satMod val="175000"/>
                        <a:alpha val="40000"/>
                      </a:schemeClr>
                    </a:glow>
                  </a:effectLst>
                  <a:latin typeface="Lucida Handwriting" pitchFamily="66" charset="0"/>
                  <a:ea typeface="宋体"/>
                </a:rPr>
                <a:t>2NF</a:t>
              </a:r>
              <a:endParaRPr lang="zh-CN" altLang="en-US" sz="3600" kern="10" dirty="0">
                <a:ln w="9525">
                  <a:miter lim="800000"/>
                  <a:headEnd/>
                  <a:tailEnd/>
                </a:ln>
                <a:gradFill flip="none" rotWithShape="1">
                  <a:gsLst>
                    <a:gs pos="0">
                      <a:srgbClr val="FFF200"/>
                    </a:gs>
                    <a:gs pos="45000">
                      <a:srgbClr val="FF7A00"/>
                    </a:gs>
                    <a:gs pos="70000">
                      <a:srgbClr val="FF0300"/>
                    </a:gs>
                    <a:gs pos="100000">
                      <a:srgbClr val="4D0808"/>
                    </a:gs>
                  </a:gsLst>
                  <a:path path="rect">
                    <a:fillToRect l="100000" t="100000"/>
                  </a:path>
                  <a:tileRect r="-100000" b="-100000"/>
                </a:gradFill>
                <a:effectLst>
                  <a:glow rad="228600">
                    <a:schemeClr val="accent2">
                      <a:satMod val="175000"/>
                      <a:alpha val="40000"/>
                    </a:schemeClr>
                  </a:glow>
                </a:effectLst>
                <a:latin typeface="Lucida Handwriting" pitchFamily="66" charset="0"/>
                <a:ea typeface="宋体"/>
              </a:endParaRPr>
            </a:p>
          </p:txBody>
        </p:sp>
        <p:sp>
          <p:nvSpPr>
            <p:cNvPr id="10" name="WordArt 8"/>
            <p:cNvSpPr>
              <a:spLocks noChangeArrowheads="1" noChangeShapeType="1" noTextEdit="1"/>
            </p:cNvSpPr>
            <p:nvPr/>
          </p:nvSpPr>
          <p:spPr bwMode="auto">
            <a:xfrm>
              <a:off x="3779838" y="3643313"/>
              <a:ext cx="1295400" cy="649288"/>
            </a:xfrm>
            <a:prstGeom prst="rect">
              <a:avLst/>
            </a:prstGeom>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defRPr/>
              </a:pPr>
              <a:r>
                <a:rPr lang="en-US" altLang="zh-CN" sz="3600" kern="10" dirty="0">
                  <a:ln w="9525">
                    <a:miter lim="800000"/>
                    <a:headEnd/>
                    <a:tailEnd/>
                  </a:ln>
                  <a:gradFill flip="none" rotWithShape="1">
                    <a:gsLst>
                      <a:gs pos="0">
                        <a:srgbClr val="FFF200"/>
                      </a:gs>
                      <a:gs pos="45000">
                        <a:srgbClr val="FF7A00"/>
                      </a:gs>
                      <a:gs pos="70000">
                        <a:srgbClr val="FF0300"/>
                      </a:gs>
                      <a:gs pos="100000">
                        <a:srgbClr val="4D0808"/>
                      </a:gs>
                    </a:gsLst>
                    <a:path path="rect">
                      <a:fillToRect l="100000" t="100000"/>
                    </a:path>
                    <a:tileRect r="-100000" b="-100000"/>
                  </a:gradFill>
                  <a:effectLst>
                    <a:glow rad="228600">
                      <a:schemeClr val="accent2">
                        <a:satMod val="175000"/>
                        <a:alpha val="40000"/>
                      </a:schemeClr>
                    </a:glow>
                  </a:effectLst>
                  <a:latin typeface="Lucida Handwriting" pitchFamily="66" charset="0"/>
                  <a:ea typeface="宋体"/>
                </a:rPr>
                <a:t>3NF</a:t>
              </a:r>
              <a:endParaRPr lang="zh-CN" altLang="en-US" sz="3600" kern="10" dirty="0">
                <a:ln w="9525">
                  <a:miter lim="800000"/>
                  <a:headEnd/>
                  <a:tailEnd/>
                </a:ln>
                <a:gradFill flip="none" rotWithShape="1">
                  <a:gsLst>
                    <a:gs pos="0">
                      <a:srgbClr val="FFF200"/>
                    </a:gs>
                    <a:gs pos="45000">
                      <a:srgbClr val="FF7A00"/>
                    </a:gs>
                    <a:gs pos="70000">
                      <a:srgbClr val="FF0300"/>
                    </a:gs>
                    <a:gs pos="100000">
                      <a:srgbClr val="4D0808"/>
                    </a:gs>
                  </a:gsLst>
                  <a:path path="rect">
                    <a:fillToRect l="100000" t="100000"/>
                  </a:path>
                  <a:tileRect r="-100000" b="-100000"/>
                </a:gradFill>
                <a:effectLst>
                  <a:glow rad="228600">
                    <a:schemeClr val="accent2">
                      <a:satMod val="175000"/>
                      <a:alpha val="40000"/>
                    </a:schemeClr>
                  </a:glow>
                </a:effectLst>
                <a:latin typeface="Lucida Handwriting" pitchFamily="66" charset="0"/>
                <a:ea typeface="宋体"/>
              </a:endParaRPr>
            </a:p>
          </p:txBody>
        </p:sp>
        <p:sp>
          <p:nvSpPr>
            <p:cNvPr id="11" name="WordArt 9"/>
            <p:cNvSpPr>
              <a:spLocks noChangeArrowheads="1" noChangeShapeType="1" noTextEdit="1"/>
            </p:cNvSpPr>
            <p:nvPr/>
          </p:nvSpPr>
          <p:spPr bwMode="auto">
            <a:xfrm>
              <a:off x="3781425" y="2292350"/>
              <a:ext cx="1295400" cy="649288"/>
            </a:xfrm>
            <a:prstGeom prst="rect">
              <a:avLst/>
            </a:prstGeom>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defRPr/>
              </a:pPr>
              <a:r>
                <a:rPr lang="en-US" altLang="zh-CN" sz="3600" kern="10" dirty="0">
                  <a:ln w="9525">
                    <a:miter lim="800000"/>
                    <a:headEnd/>
                    <a:tailEnd/>
                  </a:ln>
                  <a:gradFill flip="none" rotWithShape="1">
                    <a:gsLst>
                      <a:gs pos="0">
                        <a:srgbClr val="FFF200"/>
                      </a:gs>
                      <a:gs pos="45000">
                        <a:srgbClr val="FF7A00"/>
                      </a:gs>
                      <a:gs pos="70000">
                        <a:srgbClr val="FF0300"/>
                      </a:gs>
                      <a:gs pos="100000">
                        <a:srgbClr val="4D0808"/>
                      </a:gs>
                    </a:gsLst>
                    <a:path path="rect">
                      <a:fillToRect l="100000" t="100000"/>
                    </a:path>
                    <a:tileRect r="-100000" b="-100000"/>
                  </a:gradFill>
                  <a:effectLst>
                    <a:glow rad="228600">
                      <a:schemeClr val="accent2">
                        <a:satMod val="175000"/>
                        <a:alpha val="40000"/>
                      </a:schemeClr>
                    </a:glow>
                  </a:effectLst>
                  <a:latin typeface="Lucida Handwriting" pitchFamily="66" charset="0"/>
                  <a:ea typeface="宋体"/>
                </a:rPr>
                <a:t>BCNF</a:t>
              </a:r>
              <a:endParaRPr lang="zh-CN" altLang="en-US" sz="3600" kern="10" dirty="0">
                <a:ln w="9525">
                  <a:miter lim="800000"/>
                  <a:headEnd/>
                  <a:tailEnd/>
                </a:ln>
                <a:gradFill flip="none" rotWithShape="1">
                  <a:gsLst>
                    <a:gs pos="0">
                      <a:srgbClr val="FFF200"/>
                    </a:gs>
                    <a:gs pos="45000">
                      <a:srgbClr val="FF7A00"/>
                    </a:gs>
                    <a:gs pos="70000">
                      <a:srgbClr val="FF0300"/>
                    </a:gs>
                    <a:gs pos="100000">
                      <a:srgbClr val="4D0808"/>
                    </a:gs>
                  </a:gsLst>
                  <a:path path="rect">
                    <a:fillToRect l="100000" t="100000"/>
                  </a:path>
                  <a:tileRect r="-100000" b="-100000"/>
                </a:gradFill>
                <a:effectLst>
                  <a:glow rad="228600">
                    <a:schemeClr val="accent2">
                      <a:satMod val="175000"/>
                      <a:alpha val="40000"/>
                    </a:schemeClr>
                  </a:glow>
                </a:effectLst>
                <a:latin typeface="Lucida Handwriting" pitchFamily="66" charset="0"/>
                <a:ea typeface="宋体"/>
              </a:endParaRPr>
            </a:p>
          </p:txBody>
        </p:sp>
        <p:sp>
          <p:nvSpPr>
            <p:cNvPr id="12" name="WordArt 17"/>
            <p:cNvSpPr>
              <a:spLocks noChangeArrowheads="1" noChangeShapeType="1" noTextEdit="1"/>
            </p:cNvSpPr>
            <p:nvPr/>
          </p:nvSpPr>
          <p:spPr bwMode="auto">
            <a:xfrm>
              <a:off x="3779838" y="1195388"/>
              <a:ext cx="1295400" cy="649288"/>
            </a:xfrm>
            <a:prstGeom prst="rect">
              <a:avLst/>
            </a:prstGeom>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defRPr/>
              </a:pPr>
              <a:r>
                <a:rPr lang="en-US" altLang="zh-CN" sz="3600" kern="10" dirty="0">
                  <a:ln w="9525">
                    <a:miter lim="800000"/>
                    <a:headEnd/>
                    <a:tailEnd/>
                  </a:ln>
                  <a:gradFill flip="none" rotWithShape="1">
                    <a:gsLst>
                      <a:gs pos="0">
                        <a:srgbClr val="FFF200"/>
                      </a:gs>
                      <a:gs pos="45000">
                        <a:srgbClr val="FF7A00"/>
                      </a:gs>
                      <a:gs pos="70000">
                        <a:srgbClr val="FF0300"/>
                      </a:gs>
                      <a:gs pos="100000">
                        <a:srgbClr val="4D0808"/>
                      </a:gs>
                    </a:gsLst>
                    <a:path path="rect">
                      <a:fillToRect l="100000" t="100000"/>
                    </a:path>
                    <a:tileRect r="-100000" b="-100000"/>
                  </a:gradFill>
                  <a:effectLst>
                    <a:glow rad="228600">
                      <a:schemeClr val="accent2">
                        <a:satMod val="175000"/>
                        <a:alpha val="40000"/>
                      </a:schemeClr>
                    </a:glow>
                  </a:effectLst>
                  <a:latin typeface="Lucida Handwriting" pitchFamily="66" charset="0"/>
                  <a:ea typeface="宋体"/>
                </a:rPr>
                <a:t>4NF</a:t>
              </a:r>
              <a:endParaRPr lang="zh-CN" altLang="en-US" sz="3600" kern="10" dirty="0">
                <a:ln w="9525">
                  <a:miter lim="800000"/>
                  <a:headEnd/>
                  <a:tailEnd/>
                </a:ln>
                <a:gradFill flip="none" rotWithShape="1">
                  <a:gsLst>
                    <a:gs pos="0">
                      <a:srgbClr val="FFF200"/>
                    </a:gs>
                    <a:gs pos="45000">
                      <a:srgbClr val="FF7A00"/>
                    </a:gs>
                    <a:gs pos="70000">
                      <a:srgbClr val="FF0300"/>
                    </a:gs>
                    <a:gs pos="100000">
                      <a:srgbClr val="4D0808"/>
                    </a:gs>
                  </a:gsLst>
                  <a:path path="rect">
                    <a:fillToRect l="100000" t="100000"/>
                  </a:path>
                  <a:tileRect r="-100000" b="-100000"/>
                </a:gradFill>
                <a:effectLst>
                  <a:glow rad="228600">
                    <a:schemeClr val="accent2">
                      <a:satMod val="175000"/>
                      <a:alpha val="40000"/>
                    </a:schemeClr>
                  </a:glow>
                </a:effectLst>
                <a:latin typeface="Lucida Handwriting" pitchFamily="66" charset="0"/>
                <a:ea typeface="宋体"/>
              </a:endParaRPr>
            </a:p>
          </p:txBody>
        </p:sp>
        <p:sp>
          <p:nvSpPr>
            <p:cNvPr id="13" name="WordArt 18"/>
            <p:cNvSpPr>
              <a:spLocks noChangeArrowheads="1" noChangeShapeType="1" noTextEdit="1"/>
            </p:cNvSpPr>
            <p:nvPr/>
          </p:nvSpPr>
          <p:spPr bwMode="auto">
            <a:xfrm>
              <a:off x="3779838" y="65088"/>
              <a:ext cx="1295400" cy="649288"/>
            </a:xfrm>
            <a:prstGeom prst="rect">
              <a:avLst/>
            </a:prstGeom>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defRPr/>
              </a:pPr>
              <a:r>
                <a:rPr lang="en-US" altLang="zh-CN" sz="3600" kern="10" dirty="0">
                  <a:ln w="9525">
                    <a:miter lim="800000"/>
                    <a:headEnd/>
                    <a:tailEnd/>
                  </a:ln>
                  <a:gradFill flip="none" rotWithShape="1">
                    <a:gsLst>
                      <a:gs pos="0">
                        <a:srgbClr val="FFF200"/>
                      </a:gs>
                      <a:gs pos="45000">
                        <a:srgbClr val="FF7A00"/>
                      </a:gs>
                      <a:gs pos="70000">
                        <a:srgbClr val="FF0300"/>
                      </a:gs>
                      <a:gs pos="100000">
                        <a:srgbClr val="4D0808"/>
                      </a:gs>
                    </a:gsLst>
                    <a:path path="rect">
                      <a:fillToRect l="100000" t="100000"/>
                    </a:path>
                    <a:tileRect r="-100000" b="-100000"/>
                  </a:gradFill>
                  <a:effectLst>
                    <a:glow rad="228600">
                      <a:schemeClr val="accent2">
                        <a:satMod val="175000"/>
                        <a:alpha val="40000"/>
                      </a:schemeClr>
                    </a:glow>
                  </a:effectLst>
                  <a:latin typeface="Lucida Handwriting" pitchFamily="66" charset="0"/>
                  <a:ea typeface="宋体"/>
                </a:rPr>
                <a:t>5NF</a:t>
              </a:r>
              <a:endParaRPr lang="zh-CN" altLang="en-US" sz="3600" kern="10" dirty="0">
                <a:ln w="9525">
                  <a:miter lim="800000"/>
                  <a:headEnd/>
                  <a:tailEnd/>
                </a:ln>
                <a:gradFill flip="none" rotWithShape="1">
                  <a:gsLst>
                    <a:gs pos="0">
                      <a:srgbClr val="FFF200"/>
                    </a:gs>
                    <a:gs pos="45000">
                      <a:srgbClr val="FF7A00"/>
                    </a:gs>
                    <a:gs pos="70000">
                      <a:srgbClr val="FF0300"/>
                    </a:gs>
                    <a:gs pos="100000">
                      <a:srgbClr val="4D0808"/>
                    </a:gs>
                  </a:gsLst>
                  <a:path path="rect">
                    <a:fillToRect l="100000" t="100000"/>
                  </a:path>
                  <a:tileRect r="-100000" b="-100000"/>
                </a:gradFill>
                <a:effectLst>
                  <a:glow rad="228600">
                    <a:schemeClr val="accent2">
                      <a:satMod val="175000"/>
                      <a:alpha val="40000"/>
                    </a:schemeClr>
                  </a:glow>
                </a:effectLst>
                <a:latin typeface="Lucida Handwriting" pitchFamily="66" charset="0"/>
                <a:ea typeface="宋体"/>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8770" name="Rectangle 2"/>
          <p:cNvSpPr>
            <a:spLocks noGrp="1" noChangeArrowheads="1"/>
          </p:cNvSpPr>
          <p:nvPr>
            <p:ph type="title"/>
          </p:nvPr>
        </p:nvSpPr>
        <p:spPr/>
        <p:txBody>
          <a:bodyPr/>
          <a:lstStyle/>
          <a:p>
            <a:pPr eaLnBrk="1" hangingPunct="1">
              <a:defRPr/>
            </a:pPr>
            <a:r>
              <a:rPr lang="zh-CN" altLang="en-US" dirty="0" smtClean="0"/>
              <a:t>1</a:t>
            </a:r>
            <a:r>
              <a:rPr lang="en-US" altLang="zh-CN" dirty="0" smtClean="0"/>
              <a:t>NF</a:t>
            </a:r>
            <a:r>
              <a:rPr lang="zh-CN" altLang="en-US" dirty="0"/>
              <a:t>与属性原子粒度的</a:t>
            </a:r>
            <a:r>
              <a:rPr lang="zh-CN" altLang="en-US" dirty="0" smtClean="0"/>
              <a:t>选择</a:t>
            </a:r>
          </a:p>
        </p:txBody>
      </p:sp>
      <p:sp>
        <p:nvSpPr>
          <p:cNvPr id="288771" name="Rectangle 3"/>
          <p:cNvSpPr>
            <a:spLocks noGrp="1" noChangeArrowheads="1"/>
          </p:cNvSpPr>
          <p:nvPr>
            <p:ph type="body" idx="1"/>
          </p:nvPr>
        </p:nvSpPr>
        <p:spPr>
          <a:xfrm>
            <a:off x="188913" y="1052736"/>
            <a:ext cx="8802687" cy="1944216"/>
          </a:xfrm>
        </p:spPr>
        <p:txBody>
          <a:bodyPr/>
          <a:lstStyle/>
          <a:p>
            <a:pPr eaLnBrk="1" hangingPunct="1">
              <a:defRPr/>
            </a:pPr>
            <a:r>
              <a:rPr lang="zh-CN" altLang="en-US" dirty="0" smtClean="0"/>
              <a:t>分量是否需要再分，与具体应用有关。如果用到值的一部分，则需要进一步分割</a:t>
            </a:r>
          </a:p>
          <a:p>
            <a:pPr eaLnBrk="1" hangingPunct="1">
              <a:defRPr/>
            </a:pPr>
            <a:r>
              <a:rPr lang="zh-CN" altLang="en-US" dirty="0" smtClean="0"/>
              <a:t>否则需要应用编码解析</a:t>
            </a:r>
          </a:p>
        </p:txBody>
      </p:sp>
      <p:graphicFrame>
        <p:nvGraphicFramePr>
          <p:cNvPr id="288815" name="Group 47"/>
          <p:cNvGraphicFramePr>
            <a:graphicFrameLocks noGrp="1"/>
          </p:cNvGraphicFramePr>
          <p:nvPr>
            <p:extLst>
              <p:ext uri="{D42A27DB-BD31-4B8C-83A1-F6EECF244321}">
                <p14:modId xmlns:p14="http://schemas.microsoft.com/office/powerpoint/2010/main" val="3098817697"/>
              </p:ext>
            </p:extLst>
          </p:nvPr>
        </p:nvGraphicFramePr>
        <p:xfrm>
          <a:off x="827285" y="4451944"/>
          <a:ext cx="1995488" cy="1828800"/>
        </p:xfrm>
        <a:graphic>
          <a:graphicData uri="http://schemas.openxmlformats.org/drawingml/2006/table">
            <a:tbl>
              <a:tblPr/>
              <a:tblGrid>
                <a:gridCol w="793750">
                  <a:extLst>
                    <a:ext uri="{9D8B030D-6E8A-4147-A177-3AD203B41FA5}">
                      <a16:colId xmlns:a16="http://schemas.microsoft.com/office/drawing/2014/main" val="20000"/>
                    </a:ext>
                  </a:extLst>
                </a:gridCol>
                <a:gridCol w="1201738">
                  <a:extLst>
                    <a:ext uri="{9D8B030D-6E8A-4147-A177-3AD203B41FA5}">
                      <a16:colId xmlns:a16="http://schemas.microsoft.com/office/drawing/2014/main" val="20001"/>
                    </a:ext>
                  </a:extLst>
                </a:gridCol>
              </a:tblGrid>
              <a:tr h="1809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姓名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生日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22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王军</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68.7.10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8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张立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69.7.10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33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李明</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80.3.28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288822" name="Group 54"/>
          <p:cNvGraphicFramePr>
            <a:graphicFrameLocks noGrp="1"/>
          </p:cNvGraphicFramePr>
          <p:nvPr>
            <p:extLst>
              <p:ext uri="{D42A27DB-BD31-4B8C-83A1-F6EECF244321}">
                <p14:modId xmlns:p14="http://schemas.microsoft.com/office/powerpoint/2010/main" val="3656790060"/>
              </p:ext>
            </p:extLst>
          </p:nvPr>
        </p:nvGraphicFramePr>
        <p:xfrm>
          <a:off x="3475235" y="4474169"/>
          <a:ext cx="2105025" cy="1833563"/>
        </p:xfrm>
        <a:graphic>
          <a:graphicData uri="http://schemas.openxmlformats.org/drawingml/2006/table">
            <a:tbl>
              <a:tblPr/>
              <a:tblGrid>
                <a:gridCol w="793750">
                  <a:extLst>
                    <a:ext uri="{9D8B030D-6E8A-4147-A177-3AD203B41FA5}">
                      <a16:colId xmlns:a16="http://schemas.microsoft.com/office/drawing/2014/main" val="20000"/>
                    </a:ext>
                  </a:extLst>
                </a:gridCol>
                <a:gridCol w="517525">
                  <a:extLst>
                    <a:ext uri="{9D8B030D-6E8A-4147-A177-3AD203B41FA5}">
                      <a16:colId xmlns:a16="http://schemas.microsoft.com/office/drawing/2014/main" val="20001"/>
                    </a:ext>
                  </a:extLst>
                </a:gridCol>
                <a:gridCol w="793750">
                  <a:extLst>
                    <a:ext uri="{9D8B030D-6E8A-4147-A177-3AD203B41FA5}">
                      <a16:colId xmlns:a16="http://schemas.microsoft.com/office/drawing/2014/main" val="20002"/>
                    </a:ext>
                  </a:extLst>
                </a:gridCol>
              </a:tblGrid>
              <a:tr h="3508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姓名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月日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87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王军</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7.10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03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张立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69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7.10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57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李明</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3.28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2747" name="AutoShape 46"/>
          <p:cNvSpPr>
            <a:spLocks noChangeArrowheads="1"/>
          </p:cNvSpPr>
          <p:nvPr/>
        </p:nvSpPr>
        <p:spPr bwMode="auto">
          <a:xfrm>
            <a:off x="827285" y="3177182"/>
            <a:ext cx="1584325" cy="865187"/>
          </a:xfrm>
          <a:prstGeom prst="wedgeRoundRectCallout">
            <a:avLst>
              <a:gd name="adj1" fmla="val 33167"/>
              <a:gd name="adj2" fmla="val 94403"/>
              <a:gd name="adj3" fmla="val 16667"/>
            </a:avLst>
          </a:prstGeom>
          <a:solidFill>
            <a:schemeClr val="accent1"/>
          </a:solidFill>
          <a:ln w="9525">
            <a:solidFill>
              <a:schemeClr val="tx1"/>
            </a:solidFill>
            <a:miter lim="800000"/>
            <a:headEnd/>
            <a:tailEnd/>
          </a:ln>
        </p:spPr>
        <p:txBody>
          <a:bodyPr/>
          <a:lstStyle/>
          <a:p>
            <a:pPr algn="ctr"/>
            <a:r>
              <a:rPr lang="zh-CN" altLang="en-US">
                <a:solidFill>
                  <a:srgbClr val="800000"/>
                </a:solidFill>
                <a:ea typeface="华文新魏" pitchFamily="2" charset="-122"/>
              </a:rPr>
              <a:t>只是查询出生日期</a:t>
            </a:r>
          </a:p>
        </p:txBody>
      </p:sp>
      <p:sp>
        <p:nvSpPr>
          <p:cNvPr id="72748" name="AutoShape 49"/>
          <p:cNvSpPr>
            <a:spLocks noChangeArrowheads="1"/>
          </p:cNvSpPr>
          <p:nvPr/>
        </p:nvSpPr>
        <p:spPr bwMode="auto">
          <a:xfrm>
            <a:off x="3464123" y="3248619"/>
            <a:ext cx="1871662" cy="865188"/>
          </a:xfrm>
          <a:prstGeom prst="wedgeRoundRectCallout">
            <a:avLst>
              <a:gd name="adj1" fmla="val 20398"/>
              <a:gd name="adj2" fmla="val 94403"/>
              <a:gd name="adj3" fmla="val 16667"/>
            </a:avLst>
          </a:prstGeom>
          <a:solidFill>
            <a:schemeClr val="accent1"/>
          </a:solidFill>
          <a:ln w="9525">
            <a:solidFill>
              <a:schemeClr val="tx1"/>
            </a:solidFill>
            <a:miter lim="800000"/>
            <a:headEnd/>
            <a:tailEnd/>
          </a:ln>
        </p:spPr>
        <p:txBody>
          <a:bodyPr/>
          <a:lstStyle/>
          <a:p>
            <a:pPr algn="ctr"/>
            <a:r>
              <a:rPr lang="zh-CN" altLang="en-US">
                <a:solidFill>
                  <a:srgbClr val="800000"/>
                </a:solidFill>
                <a:ea typeface="华文新魏" pitchFamily="2" charset="-122"/>
              </a:rPr>
              <a:t>比较两人生肖是否相同</a:t>
            </a:r>
          </a:p>
        </p:txBody>
      </p:sp>
      <p:graphicFrame>
        <p:nvGraphicFramePr>
          <p:cNvPr id="288864" name="Group 96"/>
          <p:cNvGraphicFramePr>
            <a:graphicFrameLocks noGrp="1"/>
          </p:cNvGraphicFramePr>
          <p:nvPr>
            <p:extLst>
              <p:ext uri="{D42A27DB-BD31-4B8C-83A1-F6EECF244321}">
                <p14:modId xmlns:p14="http://schemas.microsoft.com/office/powerpoint/2010/main" val="1318521170"/>
              </p:ext>
            </p:extLst>
          </p:nvPr>
        </p:nvGraphicFramePr>
        <p:xfrm>
          <a:off x="6283523" y="4475757"/>
          <a:ext cx="2319337" cy="1833563"/>
        </p:xfrm>
        <a:graphic>
          <a:graphicData uri="http://schemas.openxmlformats.org/drawingml/2006/table">
            <a:tbl>
              <a:tblPr/>
              <a:tblGrid>
                <a:gridCol w="793750">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488950">
                  <a:extLst>
                    <a:ext uri="{9D8B030D-6E8A-4147-A177-3AD203B41FA5}">
                      <a16:colId xmlns:a16="http://schemas.microsoft.com/office/drawing/2014/main" val="20002"/>
                    </a:ext>
                  </a:extLst>
                </a:gridCol>
                <a:gridCol w="517525">
                  <a:extLst>
                    <a:ext uri="{9D8B030D-6E8A-4147-A177-3AD203B41FA5}">
                      <a16:colId xmlns:a16="http://schemas.microsoft.com/office/drawing/2014/main" val="20003"/>
                    </a:ext>
                  </a:extLst>
                </a:gridCol>
              </a:tblGrid>
              <a:tr h="3508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姓名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日</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87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王军</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03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张立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69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57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李明</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2776" name="AutoShape 77"/>
          <p:cNvSpPr>
            <a:spLocks noChangeArrowheads="1"/>
          </p:cNvSpPr>
          <p:nvPr/>
        </p:nvSpPr>
        <p:spPr bwMode="auto">
          <a:xfrm>
            <a:off x="6732785" y="3250207"/>
            <a:ext cx="1871663" cy="865187"/>
          </a:xfrm>
          <a:prstGeom prst="wedgeRoundRectCallout">
            <a:avLst>
              <a:gd name="adj1" fmla="val 20398"/>
              <a:gd name="adj2" fmla="val 94403"/>
              <a:gd name="adj3" fmla="val 16667"/>
            </a:avLst>
          </a:prstGeom>
          <a:solidFill>
            <a:schemeClr val="accent1"/>
          </a:solidFill>
          <a:ln w="9525">
            <a:solidFill>
              <a:schemeClr val="tx1"/>
            </a:solidFill>
            <a:miter lim="800000"/>
            <a:headEnd/>
            <a:tailEnd/>
          </a:ln>
        </p:spPr>
        <p:txBody>
          <a:bodyPr/>
          <a:lstStyle/>
          <a:p>
            <a:pPr algn="ctr"/>
            <a:r>
              <a:rPr lang="zh-CN" altLang="en-US">
                <a:solidFill>
                  <a:srgbClr val="800000"/>
                </a:solidFill>
                <a:ea typeface="华文新魏" pitchFamily="2" charset="-122"/>
              </a:rPr>
              <a:t>比较两人生日是否相同</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p:txBody>
          <a:bodyPr/>
          <a:lstStyle/>
          <a:p>
            <a:pPr eaLnBrk="1" hangingPunct="1">
              <a:defRPr/>
            </a:pPr>
            <a:r>
              <a:rPr lang="en-US" altLang="zh-CN" dirty="0" smtClean="0"/>
              <a:t>1NF</a:t>
            </a:r>
            <a:r>
              <a:rPr lang="zh-CN" altLang="en-US" dirty="0" smtClean="0"/>
              <a:t>与数据质量</a:t>
            </a:r>
            <a:endParaRPr lang="en-US" altLang="zh-CN" dirty="0" smtClean="0"/>
          </a:p>
        </p:txBody>
      </p:sp>
      <p:sp>
        <p:nvSpPr>
          <p:cNvPr id="290819" name="Rectangle 3"/>
          <p:cNvSpPr>
            <a:spLocks noGrp="1" noChangeArrowheads="1"/>
          </p:cNvSpPr>
          <p:nvPr>
            <p:ph type="body" idx="1"/>
          </p:nvPr>
        </p:nvSpPr>
        <p:spPr/>
        <p:txBody>
          <a:bodyPr/>
          <a:lstStyle/>
          <a:p>
            <a:pPr eaLnBrk="1" hangingPunct="1">
              <a:defRPr/>
            </a:pPr>
            <a:r>
              <a:rPr lang="zh-CN" altLang="en-US" smtClean="0"/>
              <a:t>较细的原子粒度有助于标准化，施加约束，避免输入错误，从而提高数据质量</a:t>
            </a:r>
          </a:p>
        </p:txBody>
      </p:sp>
      <p:sp>
        <p:nvSpPr>
          <p:cNvPr id="73732" name="Text Box 4"/>
          <p:cNvSpPr txBox="1">
            <a:spLocks noChangeArrowheads="1"/>
          </p:cNvSpPr>
          <p:nvPr/>
        </p:nvSpPr>
        <p:spPr bwMode="auto">
          <a:xfrm>
            <a:off x="1187450" y="2781300"/>
            <a:ext cx="6624638" cy="466725"/>
          </a:xfrm>
          <a:prstGeom prst="rect">
            <a:avLst/>
          </a:prstGeom>
          <a:noFill/>
          <a:ln w="9525">
            <a:solidFill>
              <a:schemeClr val="tx1"/>
            </a:solidFill>
            <a:miter lim="800000"/>
            <a:headEnd/>
            <a:tailEnd/>
          </a:ln>
        </p:spPr>
        <p:txBody>
          <a:bodyPr>
            <a:spAutoFit/>
          </a:bodyPr>
          <a:lstStyle/>
          <a:p>
            <a:pPr>
              <a:spcBef>
                <a:spcPct val="50000"/>
              </a:spcBef>
            </a:pPr>
            <a:r>
              <a:rPr lang="zh-CN" altLang="en-US">
                <a:latin typeface="华文新魏" pitchFamily="2" charset="-122"/>
                <a:ea typeface="华文新魏" pitchFamily="2" charset="-122"/>
              </a:rPr>
              <a:t>北京大学，北京，中国，</a:t>
            </a:r>
            <a:r>
              <a:rPr lang="en-US" altLang="zh-CN">
                <a:latin typeface="华文新魏" pitchFamily="2" charset="-122"/>
                <a:ea typeface="华文新魏" pitchFamily="2" charset="-122"/>
              </a:rPr>
              <a:t>100871</a:t>
            </a:r>
            <a:r>
              <a:rPr lang="zh-CN" altLang="en-US">
                <a:latin typeface="华文新魏" pitchFamily="2" charset="-122"/>
                <a:ea typeface="华文新魏" pitchFamily="2" charset="-122"/>
              </a:rPr>
              <a:t>，</a:t>
            </a:r>
            <a:r>
              <a:rPr lang="en-US" altLang="zh-CN">
                <a:latin typeface="华文新魏" pitchFamily="2" charset="-122"/>
                <a:ea typeface="华文新魏" pitchFamily="2" charset="-122"/>
              </a:rPr>
              <a:t>11/25/2006</a:t>
            </a:r>
          </a:p>
        </p:txBody>
      </p:sp>
      <p:sp>
        <p:nvSpPr>
          <p:cNvPr id="73733" name="Text Box 6"/>
          <p:cNvSpPr txBox="1">
            <a:spLocks noChangeArrowheads="1"/>
          </p:cNvSpPr>
          <p:nvPr/>
        </p:nvSpPr>
        <p:spPr bwMode="auto">
          <a:xfrm>
            <a:off x="1187450" y="3970338"/>
            <a:ext cx="6624638" cy="466725"/>
          </a:xfrm>
          <a:prstGeom prst="rect">
            <a:avLst/>
          </a:prstGeom>
          <a:noFill/>
          <a:ln w="9525">
            <a:solidFill>
              <a:schemeClr val="tx1"/>
            </a:solidFill>
            <a:miter lim="800000"/>
            <a:headEnd/>
            <a:tailEnd/>
          </a:ln>
        </p:spPr>
        <p:txBody>
          <a:bodyPr>
            <a:spAutoFit/>
          </a:bodyPr>
          <a:lstStyle/>
          <a:p>
            <a:pPr>
              <a:spcBef>
                <a:spcPct val="50000"/>
              </a:spcBef>
            </a:pPr>
            <a:r>
              <a:rPr lang="zh-CN" altLang="en-US">
                <a:latin typeface="华文新魏" pitchFamily="2" charset="-122"/>
                <a:ea typeface="华文新魏" pitchFamily="2" charset="-122"/>
              </a:rPr>
              <a:t>中国，北京，北京大学，</a:t>
            </a:r>
            <a:r>
              <a:rPr lang="en-US" altLang="zh-CN">
                <a:latin typeface="华文新魏" pitchFamily="2" charset="-122"/>
                <a:ea typeface="华文新魏" pitchFamily="2" charset="-122"/>
              </a:rPr>
              <a:t>100871</a:t>
            </a:r>
            <a:r>
              <a:rPr lang="zh-CN" altLang="en-US">
                <a:latin typeface="华文新魏" pitchFamily="2" charset="-122"/>
                <a:ea typeface="华文新魏" pitchFamily="2" charset="-122"/>
              </a:rPr>
              <a:t>，</a:t>
            </a:r>
            <a:r>
              <a:rPr lang="en-US" altLang="zh-CN">
                <a:latin typeface="华文新魏" pitchFamily="2" charset="-122"/>
                <a:ea typeface="华文新魏" pitchFamily="2" charset="-122"/>
              </a:rPr>
              <a:t>25/11/2006</a:t>
            </a:r>
          </a:p>
        </p:txBody>
      </p:sp>
      <p:graphicFrame>
        <p:nvGraphicFramePr>
          <p:cNvPr id="290895" name="Group 79"/>
          <p:cNvGraphicFramePr>
            <a:graphicFrameLocks noGrp="1"/>
          </p:cNvGraphicFramePr>
          <p:nvPr/>
        </p:nvGraphicFramePr>
        <p:xfrm>
          <a:off x="1116013" y="5084763"/>
          <a:ext cx="6848475" cy="938213"/>
        </p:xfrm>
        <a:graphic>
          <a:graphicData uri="http://schemas.openxmlformats.org/drawingml/2006/table">
            <a:tbl>
              <a:tblPr/>
              <a:tblGrid>
                <a:gridCol w="854075">
                  <a:extLst>
                    <a:ext uri="{9D8B030D-6E8A-4147-A177-3AD203B41FA5}">
                      <a16:colId xmlns:a16="http://schemas.microsoft.com/office/drawing/2014/main" val="20000"/>
                    </a:ext>
                  </a:extLst>
                </a:gridCol>
                <a:gridCol w="854075">
                  <a:extLst>
                    <a:ext uri="{9D8B030D-6E8A-4147-A177-3AD203B41FA5}">
                      <a16:colId xmlns:a16="http://schemas.microsoft.com/office/drawing/2014/main" val="20001"/>
                    </a:ext>
                  </a:extLst>
                </a:gridCol>
                <a:gridCol w="1403350">
                  <a:extLst>
                    <a:ext uri="{9D8B030D-6E8A-4147-A177-3AD203B41FA5}">
                      <a16:colId xmlns:a16="http://schemas.microsoft.com/office/drawing/2014/main" val="20002"/>
                    </a:ext>
                  </a:extLst>
                </a:gridCol>
                <a:gridCol w="1130300">
                  <a:extLst>
                    <a:ext uri="{9D8B030D-6E8A-4147-A177-3AD203B41FA5}">
                      <a16:colId xmlns:a16="http://schemas.microsoft.com/office/drawing/2014/main" val="20003"/>
                    </a:ext>
                  </a:extLst>
                </a:gridCol>
                <a:gridCol w="898525">
                  <a:extLst>
                    <a:ext uri="{9D8B030D-6E8A-4147-A177-3AD203B41FA5}">
                      <a16:colId xmlns:a16="http://schemas.microsoft.com/office/drawing/2014/main" val="20004"/>
                    </a:ext>
                  </a:extLst>
                </a:gridCol>
                <a:gridCol w="854075">
                  <a:extLst>
                    <a:ext uri="{9D8B030D-6E8A-4147-A177-3AD203B41FA5}">
                      <a16:colId xmlns:a16="http://schemas.microsoft.com/office/drawing/2014/main" val="20005"/>
                    </a:ext>
                  </a:extLst>
                </a:gridCol>
                <a:gridCol w="854075">
                  <a:extLst>
                    <a:ext uri="{9D8B030D-6E8A-4147-A177-3AD203B41FA5}">
                      <a16:colId xmlns:a16="http://schemas.microsoft.com/office/drawing/2014/main" val="20006"/>
                    </a:ext>
                  </a:extLst>
                </a:gridCol>
              </a:tblGrid>
              <a:tr h="3222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国家</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城市</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单位</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邮编</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年</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月</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日</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10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tx1"/>
                          </a:solidFill>
                          <a:effectLst/>
                          <a:latin typeface="华文新魏" pitchFamily="2" charset="-122"/>
                          <a:ea typeface="华文新魏" pitchFamily="2" charset="-122"/>
                        </a:rPr>
                        <a:t>中国</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tx1"/>
                          </a:solidFill>
                          <a:effectLst/>
                          <a:latin typeface="华文新魏" pitchFamily="2" charset="-122"/>
                          <a:ea typeface="华文新魏" pitchFamily="2" charset="-122"/>
                        </a:rPr>
                        <a:t>北京</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tx1"/>
                          </a:solidFill>
                          <a:effectLst/>
                          <a:latin typeface="华文新魏" pitchFamily="2" charset="-122"/>
                          <a:ea typeface="华文新魏" pitchFamily="2" charset="-122"/>
                        </a:rPr>
                        <a:t>北京大学</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rPr>
                        <a:t>100871</a:t>
                      </a:r>
                      <a:endParaRPr kumimoji="1" lang="zh-CN" altLang="en-US" sz="2400" b="0" i="0" u="none" strike="noStrike" cap="none" normalizeH="0" baseline="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rPr>
                        <a:t>2006</a:t>
                      </a:r>
                      <a:endParaRPr kumimoji="1" lang="zh-CN" altLang="en-US" sz="2400" b="0" i="0" u="none" strike="noStrike" cap="none" normalizeH="0" baseline="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rPr>
                        <a:t>11</a:t>
                      </a:r>
                      <a:endParaRPr kumimoji="1" lang="zh-CN" altLang="en-US" sz="2400" b="0" i="0" u="none" strike="noStrike" cap="none" normalizeH="0" baseline="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rPr>
                        <a:t>25</a:t>
                      </a:r>
                      <a:endParaRPr kumimoji="1" lang="zh-CN" altLang="en-US" sz="2400" b="0" i="0" u="none" strike="noStrike" cap="none" normalizeH="0" baseline="0" smtClean="0">
                        <a:ln>
                          <a:noFill/>
                        </a:ln>
                        <a:solidFill>
                          <a:schemeClr val="tx1"/>
                        </a:solidFill>
                        <a:effectLst/>
                        <a:latin typeface="华文新魏" pitchFamily="2" charset="-122"/>
                        <a:ea typeface="华文新魏"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荆轲刺秦王</a:t>
            </a:r>
          </a:p>
        </p:txBody>
      </p:sp>
      <p:graphicFrame>
        <p:nvGraphicFramePr>
          <p:cNvPr id="4" name="Group 479"/>
          <p:cNvGraphicFramePr>
            <a:graphicFrameLocks noGrp="1"/>
          </p:cNvGraphicFramePr>
          <p:nvPr>
            <p:extLst>
              <p:ext uri="{D42A27DB-BD31-4B8C-83A1-F6EECF244321}">
                <p14:modId xmlns:p14="http://schemas.microsoft.com/office/powerpoint/2010/main" val="3674378797"/>
              </p:ext>
            </p:extLst>
          </p:nvPr>
        </p:nvGraphicFramePr>
        <p:xfrm>
          <a:off x="1187624" y="1196749"/>
          <a:ext cx="7056782" cy="3744419"/>
        </p:xfrm>
        <a:graphic>
          <a:graphicData uri="http://schemas.openxmlformats.org/drawingml/2006/table">
            <a:tbl>
              <a:tblPr/>
              <a:tblGrid>
                <a:gridCol w="1176422">
                  <a:extLst>
                    <a:ext uri="{9D8B030D-6E8A-4147-A177-3AD203B41FA5}">
                      <a16:colId xmlns:a16="http://schemas.microsoft.com/office/drawing/2014/main" val="20000"/>
                    </a:ext>
                  </a:extLst>
                </a:gridCol>
                <a:gridCol w="1176421">
                  <a:extLst>
                    <a:ext uri="{9D8B030D-6E8A-4147-A177-3AD203B41FA5}">
                      <a16:colId xmlns:a16="http://schemas.microsoft.com/office/drawing/2014/main" val="20001"/>
                    </a:ext>
                  </a:extLst>
                </a:gridCol>
                <a:gridCol w="1176422">
                  <a:extLst>
                    <a:ext uri="{9D8B030D-6E8A-4147-A177-3AD203B41FA5}">
                      <a16:colId xmlns:a16="http://schemas.microsoft.com/office/drawing/2014/main" val="20002"/>
                    </a:ext>
                  </a:extLst>
                </a:gridCol>
                <a:gridCol w="1174674">
                  <a:extLst>
                    <a:ext uri="{9D8B030D-6E8A-4147-A177-3AD203B41FA5}">
                      <a16:colId xmlns:a16="http://schemas.microsoft.com/office/drawing/2014/main" val="20003"/>
                    </a:ext>
                  </a:extLst>
                </a:gridCol>
                <a:gridCol w="1176421">
                  <a:extLst>
                    <a:ext uri="{9D8B030D-6E8A-4147-A177-3AD203B41FA5}">
                      <a16:colId xmlns:a16="http://schemas.microsoft.com/office/drawing/2014/main" val="20004"/>
                    </a:ext>
                  </a:extLst>
                </a:gridCol>
                <a:gridCol w="1176422">
                  <a:extLst>
                    <a:ext uri="{9D8B030D-6E8A-4147-A177-3AD203B41FA5}">
                      <a16:colId xmlns:a16="http://schemas.microsoft.com/office/drawing/2014/main" val="20005"/>
                    </a:ext>
                  </a:extLst>
                </a:gridCol>
              </a:tblGrid>
              <a:tr h="5349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smtClean="0">
                          <a:ln>
                            <a:noFill/>
                          </a:ln>
                          <a:solidFill>
                            <a:schemeClr val="hlink"/>
                          </a:solidFill>
                          <a:effectLst/>
                          <a:latin typeface="华文新魏" panose="02010800040101010101" pitchFamily="2" charset="-122"/>
                          <a:ea typeface="华文新魏" panose="02010800040101010101" pitchFamily="2" charset="-122"/>
                        </a:rPr>
                        <a:t>sno</a:t>
                      </a:r>
                      <a:endParaRPr kumimoji="1" lang="en-US" altLang="zh-CN" sz="2400" b="0"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smtClean="0">
                          <a:ln>
                            <a:noFill/>
                          </a:ln>
                          <a:solidFill>
                            <a:schemeClr val="tx2"/>
                          </a:solidFill>
                          <a:effectLst/>
                          <a:latin typeface="华文新魏" panose="02010800040101010101" pitchFamily="2" charset="-122"/>
                          <a:ea typeface="华文新魏" panose="02010800040101010101" pitchFamily="2" charset="-122"/>
                        </a:rPr>
                        <a:t>sname</a:t>
                      </a:r>
                      <a:endParaRPr kumimoji="1" lang="en-US" altLang="zh-CN" sz="2400" b="0" i="0" u="none" strike="noStrike" cap="none" normalizeH="0" baseline="0" dirty="0" smtClean="0">
                        <a:ln>
                          <a:noFill/>
                        </a:ln>
                        <a:solidFill>
                          <a:schemeClr val="tx2"/>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smtClean="0">
                          <a:ln>
                            <a:noFill/>
                          </a:ln>
                          <a:solidFill>
                            <a:schemeClr val="tx2"/>
                          </a:solidFill>
                          <a:effectLst/>
                          <a:latin typeface="华文新魏" panose="02010800040101010101" pitchFamily="2" charset="-122"/>
                          <a:ea typeface="华文新魏" panose="02010800040101010101" pitchFamily="2" charset="-122"/>
                        </a:rPr>
                        <a:t>dno</a:t>
                      </a:r>
                      <a:endParaRPr kumimoji="1" lang="en-US" altLang="zh-CN" sz="2400" b="0" i="0" u="none" strike="noStrike" cap="none" normalizeH="0" baseline="0" dirty="0" smtClean="0">
                        <a:ln>
                          <a:noFill/>
                        </a:ln>
                        <a:solidFill>
                          <a:schemeClr val="tx2"/>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2"/>
                          </a:solidFill>
                          <a:effectLst/>
                          <a:latin typeface="华文新魏" panose="02010800040101010101" pitchFamily="2" charset="-122"/>
                          <a:ea typeface="华文新魏" panose="02010800040101010101" pitchFamily="2" charset="-122"/>
                        </a:rPr>
                        <a:t>dean</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smtClean="0">
                          <a:ln>
                            <a:noFill/>
                          </a:ln>
                          <a:solidFill>
                            <a:schemeClr val="hlink"/>
                          </a:solidFill>
                          <a:effectLst/>
                          <a:latin typeface="华文新魏" panose="02010800040101010101" pitchFamily="2" charset="-122"/>
                          <a:ea typeface="华文新魏" panose="02010800040101010101" pitchFamily="2" charset="-122"/>
                        </a:rPr>
                        <a:t>cno</a:t>
                      </a:r>
                      <a:endParaRPr kumimoji="1" lang="en-US" altLang="zh-CN" sz="2400" b="0"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rgbClr val="7030A0"/>
                          </a:solidFill>
                          <a:effectLst/>
                          <a:latin typeface="华文新魏" panose="02010800040101010101" pitchFamily="2" charset="-122"/>
                          <a:ea typeface="华文新魏" panose="02010800040101010101" pitchFamily="2" charset="-122"/>
                        </a:rPr>
                        <a:t>grade</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49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杨明</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D01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思齐</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90</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49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李婉</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D01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思齐</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87</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49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杨明</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D01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思齐</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C02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92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49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S03</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刘海</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D02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述圣</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95</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349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S04</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安然</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D02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述圣</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C02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78</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349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S05</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乐天</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D03</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省身</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82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5" name="Group 428"/>
          <p:cNvGraphicFramePr>
            <a:graphicFrameLocks noGrp="1"/>
          </p:cNvGraphicFramePr>
          <p:nvPr/>
        </p:nvGraphicFramePr>
        <p:xfrm>
          <a:off x="250825" y="5503863"/>
          <a:ext cx="8831580" cy="518160"/>
        </p:xfrm>
        <a:graphic>
          <a:graphicData uri="http://schemas.openxmlformats.org/drawingml/2006/table">
            <a:tbl>
              <a:tblPr/>
              <a:tblGrid>
                <a:gridCol w="1441450">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1324292">
                  <a:extLst>
                    <a:ext uri="{9D8B030D-6E8A-4147-A177-3AD203B41FA5}">
                      <a16:colId xmlns:a16="http://schemas.microsoft.com/office/drawing/2014/main" val="20002"/>
                    </a:ext>
                  </a:extLst>
                </a:gridCol>
                <a:gridCol w="277813">
                  <a:extLst>
                    <a:ext uri="{9D8B030D-6E8A-4147-A177-3AD203B41FA5}">
                      <a16:colId xmlns:a16="http://schemas.microsoft.com/office/drawing/2014/main" val="20003"/>
                    </a:ext>
                  </a:extLst>
                </a:gridCol>
                <a:gridCol w="1163637">
                  <a:extLst>
                    <a:ext uri="{9D8B030D-6E8A-4147-A177-3AD203B41FA5}">
                      <a16:colId xmlns:a16="http://schemas.microsoft.com/office/drawing/2014/main" val="20004"/>
                    </a:ext>
                  </a:extLst>
                </a:gridCol>
                <a:gridCol w="249238">
                  <a:extLst>
                    <a:ext uri="{9D8B030D-6E8A-4147-A177-3AD203B41FA5}">
                      <a16:colId xmlns:a16="http://schemas.microsoft.com/office/drawing/2014/main" val="20005"/>
                    </a:ext>
                  </a:extLst>
                </a:gridCol>
                <a:gridCol w="1190625">
                  <a:extLst>
                    <a:ext uri="{9D8B030D-6E8A-4147-A177-3AD203B41FA5}">
                      <a16:colId xmlns:a16="http://schemas.microsoft.com/office/drawing/2014/main" val="20006"/>
                    </a:ext>
                  </a:extLst>
                </a:gridCol>
                <a:gridCol w="306387">
                  <a:extLst>
                    <a:ext uri="{9D8B030D-6E8A-4147-A177-3AD203B41FA5}">
                      <a16:colId xmlns:a16="http://schemas.microsoft.com/office/drawing/2014/main" val="20007"/>
                    </a:ext>
                  </a:extLst>
                </a:gridCol>
                <a:gridCol w="1133475">
                  <a:extLst>
                    <a:ext uri="{9D8B030D-6E8A-4147-A177-3AD203B41FA5}">
                      <a16:colId xmlns:a16="http://schemas.microsoft.com/office/drawing/2014/main" val="20008"/>
                    </a:ext>
                  </a:extLst>
                </a:gridCol>
                <a:gridCol w="277813">
                  <a:extLst>
                    <a:ext uri="{9D8B030D-6E8A-4147-A177-3AD203B41FA5}">
                      <a16:colId xmlns:a16="http://schemas.microsoft.com/office/drawing/2014/main" val="20009"/>
                    </a:ext>
                  </a:extLst>
                </a:gridCol>
                <a:gridCol w="1162050">
                  <a:extLst>
                    <a:ext uri="{9D8B030D-6E8A-4147-A177-3AD203B41FA5}">
                      <a16:colId xmlns:a16="http://schemas.microsoft.com/office/drawing/2014/main" val="20010"/>
                    </a:ext>
                  </a:extLst>
                </a:gridCol>
              </a:tblGrid>
              <a:tr h="231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err="1" smtClean="0">
                          <a:ln>
                            <a:noFill/>
                          </a:ln>
                          <a:solidFill>
                            <a:schemeClr val="hlink"/>
                          </a:solidFill>
                          <a:effectLst>
                            <a:outerShdw blurRad="38100" dist="38100" dir="2700000" algn="tl">
                              <a:srgbClr val="C0C0C0"/>
                            </a:outerShdw>
                          </a:effectLst>
                          <a:latin typeface="Tahoma" pitchFamily="34" charset="0"/>
                          <a:ea typeface="隶书" pitchFamily="49" charset="-122"/>
                        </a:rPr>
                        <a:t>sno</a:t>
                      </a:r>
                      <a:endParaRPr kumimoji="1" lang="en-US" altLang="zh-CN" sz="2800" b="0" i="0" u="none" strike="noStrike" cap="none" normalizeH="0" baseline="0" dirty="0" smtClean="0">
                        <a:ln>
                          <a:noFill/>
                        </a:ln>
                        <a:solidFill>
                          <a:schemeClr va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sname</a:t>
                      </a:r>
                      <a:endPar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dno</a:t>
                      </a:r>
                      <a:endPar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dean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en-US" altLang="zh-CN" sz="2800" b="0" i="0" u="none" strike="noStrike" cap="none" normalizeH="0" baseline="0" smtClean="0">
                        <a:ln>
                          <a:noFill/>
                        </a:ln>
                        <a:solidFill>
                          <a:schemeClr va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err="1" smtClean="0">
                          <a:ln>
                            <a:noFill/>
                          </a:ln>
                          <a:solidFill>
                            <a:schemeClr val="hlink"/>
                          </a:solidFill>
                          <a:effectLst>
                            <a:outerShdw blurRad="38100" dist="38100" dir="2700000" algn="tl">
                              <a:srgbClr val="C0C0C0"/>
                            </a:outerShdw>
                          </a:effectLst>
                          <a:latin typeface="Tahoma" pitchFamily="34" charset="0"/>
                          <a:ea typeface="隶书" pitchFamily="49" charset="-122"/>
                        </a:rPr>
                        <a:t>cno</a:t>
                      </a:r>
                      <a:endParaRPr kumimoji="1" lang="en-US" altLang="zh-CN" sz="2800" b="0" i="0" u="none" strike="noStrike" cap="none" normalizeH="0" baseline="0" dirty="0" smtClean="0">
                        <a:ln>
                          <a:noFill/>
                        </a:ln>
                        <a:solidFill>
                          <a:schemeClr va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grade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6" name="AutoShape 474"/>
          <p:cNvCxnSpPr>
            <a:cxnSpLocks noChangeShapeType="1"/>
          </p:cNvCxnSpPr>
          <p:nvPr/>
        </p:nvCxnSpPr>
        <p:spPr bwMode="auto">
          <a:xfrm rot="5400000" flipV="1">
            <a:off x="1766888" y="4708525"/>
            <a:ext cx="1587" cy="1592263"/>
          </a:xfrm>
          <a:prstGeom prst="bentConnector3">
            <a:avLst>
              <a:gd name="adj1" fmla="val -14400005"/>
            </a:avLst>
          </a:prstGeom>
          <a:noFill/>
          <a:ln w="9525">
            <a:solidFill>
              <a:schemeClr val="tx1"/>
            </a:solidFill>
            <a:miter lim="800000"/>
            <a:headEnd/>
            <a:tailEnd type="triangle" w="med" len="med"/>
          </a:ln>
        </p:spPr>
      </p:cxnSp>
      <p:cxnSp>
        <p:nvCxnSpPr>
          <p:cNvPr id="7" name="AutoShape 475"/>
          <p:cNvCxnSpPr>
            <a:cxnSpLocks noChangeShapeType="1"/>
          </p:cNvCxnSpPr>
          <p:nvPr/>
        </p:nvCxnSpPr>
        <p:spPr bwMode="auto">
          <a:xfrm rot="5400000" flipV="1">
            <a:off x="4702969" y="4791869"/>
            <a:ext cx="1587" cy="1425575"/>
          </a:xfrm>
          <a:prstGeom prst="bentConnector3">
            <a:avLst>
              <a:gd name="adj1" fmla="val -14400005"/>
            </a:avLst>
          </a:prstGeom>
          <a:noFill/>
          <a:ln w="9525">
            <a:solidFill>
              <a:schemeClr val="tx1"/>
            </a:solidFill>
            <a:miter lim="800000"/>
            <a:headEnd/>
            <a:tailEnd type="triangle" w="med" len="med"/>
          </a:ln>
        </p:spPr>
      </p:cxnSp>
      <p:cxnSp>
        <p:nvCxnSpPr>
          <p:cNvPr id="8" name="AutoShape 476"/>
          <p:cNvCxnSpPr>
            <a:cxnSpLocks noChangeShapeType="1"/>
          </p:cNvCxnSpPr>
          <p:nvPr/>
        </p:nvCxnSpPr>
        <p:spPr bwMode="auto">
          <a:xfrm rot="16200000" flipH="1">
            <a:off x="4640263" y="2352675"/>
            <a:ext cx="1587" cy="7339013"/>
          </a:xfrm>
          <a:prstGeom prst="bentConnector3">
            <a:avLst>
              <a:gd name="adj1" fmla="val 30500009"/>
            </a:avLst>
          </a:prstGeom>
          <a:noFill/>
          <a:ln w="9525">
            <a:solidFill>
              <a:schemeClr val="tx1"/>
            </a:solidFill>
            <a:miter lim="800000"/>
            <a:headEnd/>
            <a:tailEnd type="triangle" w="med" len="med"/>
          </a:ln>
        </p:spPr>
      </p:cxnSp>
      <p:cxnSp>
        <p:nvCxnSpPr>
          <p:cNvPr id="9" name="AutoShape 477"/>
          <p:cNvCxnSpPr>
            <a:cxnSpLocks noChangeShapeType="1"/>
          </p:cNvCxnSpPr>
          <p:nvPr/>
        </p:nvCxnSpPr>
        <p:spPr bwMode="auto">
          <a:xfrm rot="16200000" flipH="1">
            <a:off x="7596982" y="5309394"/>
            <a:ext cx="1587" cy="1425575"/>
          </a:xfrm>
          <a:prstGeom prst="bentConnector3">
            <a:avLst>
              <a:gd name="adj1" fmla="val 30400009"/>
            </a:avLst>
          </a:prstGeom>
          <a:noFill/>
          <a:ln w="9525">
            <a:solidFill>
              <a:schemeClr val="tx1"/>
            </a:solidFill>
            <a:miter lim="800000"/>
            <a:headEnd/>
            <a:tailEnd type="triangle" w="med" len="med"/>
          </a:ln>
        </p:spPr>
      </p:cxnSp>
      <p:cxnSp>
        <p:nvCxnSpPr>
          <p:cNvPr id="10" name="AutoShape 478"/>
          <p:cNvCxnSpPr>
            <a:cxnSpLocks noChangeShapeType="1"/>
          </p:cNvCxnSpPr>
          <p:nvPr/>
        </p:nvCxnSpPr>
        <p:spPr bwMode="auto">
          <a:xfrm rot="10800000" flipH="1" flipV="1">
            <a:off x="250825" y="5762625"/>
            <a:ext cx="3740150" cy="258763"/>
          </a:xfrm>
          <a:prstGeom prst="bentConnector4">
            <a:avLst>
              <a:gd name="adj1" fmla="val -4079"/>
              <a:gd name="adj2" fmla="val 188343"/>
            </a:avLst>
          </a:prstGeom>
          <a:noFill/>
          <a:ln w="9525">
            <a:solidFill>
              <a:schemeClr val="tx1"/>
            </a:solidFill>
            <a:miter lim="800000"/>
            <a:headEnd/>
            <a:tailEnd type="triangle" w="med" len="med"/>
          </a:ln>
        </p:spPr>
      </p:cxnSp>
    </p:spTree>
    <p:extLst>
      <p:ext uri="{BB962C8B-B14F-4D97-AF65-F5344CB8AC3E}">
        <p14:creationId xmlns:p14="http://schemas.microsoft.com/office/powerpoint/2010/main" val="20463697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r>
              <a:rPr lang="zh-CN" altLang="en-US" dirty="0" smtClean="0"/>
              <a:t>非2</a:t>
            </a:r>
            <a:r>
              <a:rPr lang="en-US" altLang="zh-CN" dirty="0" smtClean="0"/>
              <a:t>NF</a:t>
            </a:r>
            <a:r>
              <a:rPr lang="zh-CN" altLang="en-US" dirty="0" smtClean="0"/>
              <a:t>关系模式的不良特性</a:t>
            </a:r>
            <a:endParaRPr lang="en-US" altLang="zh-CN" dirty="0" smtClean="0"/>
          </a:p>
        </p:txBody>
      </p:sp>
      <p:sp>
        <p:nvSpPr>
          <p:cNvPr id="20483" name="Rectangle 3"/>
          <p:cNvSpPr>
            <a:spLocks noGrp="1" noChangeArrowheads="1"/>
          </p:cNvSpPr>
          <p:nvPr>
            <p:ph type="body" idx="1"/>
          </p:nvPr>
        </p:nvSpPr>
        <p:spPr/>
        <p:txBody>
          <a:bodyPr/>
          <a:lstStyle/>
          <a:p>
            <a:pPr eaLnBrk="1" hangingPunct="1">
              <a:lnSpc>
                <a:spcPct val="105000"/>
              </a:lnSpc>
              <a:spcBef>
                <a:spcPct val="30000"/>
              </a:spcBef>
              <a:defRPr/>
            </a:pPr>
            <a:r>
              <a:rPr lang="zh-CN" altLang="en-US" dirty="0" smtClean="0"/>
              <a:t>插入异常：如果学生没有选课，关于他的个人信息及所在系的信息就无法插入</a:t>
            </a:r>
          </a:p>
          <a:p>
            <a:pPr eaLnBrk="1" hangingPunct="1">
              <a:lnSpc>
                <a:spcPct val="105000"/>
              </a:lnSpc>
              <a:spcBef>
                <a:spcPct val="30000"/>
              </a:spcBef>
              <a:defRPr/>
            </a:pPr>
            <a:r>
              <a:rPr lang="zh-CN" altLang="en-US" dirty="0" smtClean="0"/>
              <a:t>删除异常：如果删除学生的选课信息，则有关他的个人信息及所在系的信息也随之删除了</a:t>
            </a:r>
          </a:p>
          <a:p>
            <a:pPr eaLnBrk="1" hangingPunct="1">
              <a:lnSpc>
                <a:spcPct val="105000"/>
              </a:lnSpc>
              <a:spcBef>
                <a:spcPct val="30000"/>
              </a:spcBef>
              <a:defRPr/>
            </a:pPr>
            <a:r>
              <a:rPr lang="zh-CN" altLang="en-US" dirty="0" smtClean="0"/>
              <a:t>更新异常：如果学生转系，若他选修了</a:t>
            </a:r>
            <a:r>
              <a:rPr lang="en-US" altLang="zh-CN" dirty="0" smtClean="0"/>
              <a:t>k</a:t>
            </a:r>
            <a:r>
              <a:rPr lang="zh-CN" altLang="en-US" dirty="0" smtClean="0"/>
              <a:t>门课，则需要修改</a:t>
            </a:r>
            <a:r>
              <a:rPr lang="en-US" altLang="zh-CN" dirty="0" smtClean="0"/>
              <a:t>k</a:t>
            </a:r>
            <a:r>
              <a:rPr lang="zh-CN" altLang="en-US" dirty="0" smtClean="0"/>
              <a:t>次</a:t>
            </a:r>
          </a:p>
          <a:p>
            <a:pPr eaLnBrk="1" hangingPunct="1">
              <a:lnSpc>
                <a:spcPct val="105000"/>
              </a:lnSpc>
              <a:spcBef>
                <a:spcPct val="30000"/>
              </a:spcBef>
              <a:defRPr/>
            </a:pPr>
            <a:r>
              <a:rPr lang="zh-CN" altLang="en-US" dirty="0" smtClean="0"/>
              <a:t>数据冗余：如果一个学生选修了</a:t>
            </a:r>
            <a:r>
              <a:rPr lang="en-US" altLang="zh-CN" dirty="0" smtClean="0"/>
              <a:t>k</a:t>
            </a:r>
            <a:r>
              <a:rPr lang="zh-CN" altLang="en-US" dirty="0" smtClean="0"/>
              <a:t>门课，则有关他的所在系的信息重复</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defRPr/>
            </a:pPr>
            <a:r>
              <a:rPr lang="zh-CN" altLang="en-US" dirty="0" smtClean="0"/>
              <a:t>2</a:t>
            </a:r>
            <a:r>
              <a:rPr lang="en-US" altLang="zh-CN" dirty="0" smtClean="0"/>
              <a:t>NF</a:t>
            </a:r>
            <a:r>
              <a:rPr lang="zh-CN" altLang="en-US" dirty="0" smtClean="0"/>
              <a:t>的定义</a:t>
            </a:r>
            <a:endParaRPr lang="en-US" altLang="zh-CN" dirty="0" smtClean="0"/>
          </a:p>
        </p:txBody>
      </p:sp>
      <p:sp>
        <p:nvSpPr>
          <p:cNvPr id="21507" name="Rectangle 3"/>
          <p:cNvSpPr>
            <a:spLocks noGrp="1" noChangeArrowheads="1"/>
          </p:cNvSpPr>
          <p:nvPr>
            <p:ph type="body" idx="1"/>
          </p:nvPr>
        </p:nvSpPr>
        <p:spPr>
          <a:xfrm>
            <a:off x="228600" y="980728"/>
            <a:ext cx="8610600" cy="1841376"/>
          </a:xfrm>
        </p:spPr>
        <p:txBody>
          <a:bodyPr/>
          <a:lstStyle/>
          <a:p>
            <a:pPr eaLnBrk="1" hangingPunct="1">
              <a:spcBef>
                <a:spcPct val="35000"/>
              </a:spcBef>
              <a:defRPr/>
            </a:pPr>
            <a:r>
              <a:rPr lang="zh-CN" altLang="en-US" dirty="0" smtClean="0"/>
              <a:t>若</a:t>
            </a:r>
            <a:r>
              <a:rPr lang="en-US" altLang="zh-CN" dirty="0" smtClean="0"/>
              <a:t>R</a:t>
            </a:r>
            <a:r>
              <a:rPr lang="en-US" altLang="zh-CN" dirty="0" smtClean="0">
                <a:sym typeface="Symbol" pitchFamily="18" charset="2"/>
              </a:rPr>
              <a:t></a:t>
            </a:r>
            <a:r>
              <a:rPr lang="en-US" altLang="zh-CN" dirty="0" smtClean="0"/>
              <a:t>1NF，</a:t>
            </a:r>
            <a:r>
              <a:rPr lang="zh-CN" altLang="en-US" dirty="0" smtClean="0"/>
              <a:t>且每个</a:t>
            </a:r>
            <a:r>
              <a:rPr lang="zh-CN" altLang="en-US" dirty="0" smtClean="0">
                <a:solidFill>
                  <a:schemeClr val="hlink"/>
                </a:solidFill>
              </a:rPr>
              <a:t>非</a:t>
            </a:r>
            <a:r>
              <a:rPr lang="zh-CN" altLang="en-US" dirty="0" smtClean="0"/>
              <a:t>主属性完全依赖于码，则称</a:t>
            </a:r>
            <a:r>
              <a:rPr lang="en-US" altLang="zh-CN" dirty="0" smtClean="0"/>
              <a:t>R</a:t>
            </a:r>
            <a:r>
              <a:rPr lang="en-US" altLang="zh-CN" dirty="0" smtClean="0">
                <a:sym typeface="Symbol" pitchFamily="18" charset="2"/>
              </a:rPr>
              <a:t>2</a:t>
            </a:r>
            <a:r>
              <a:rPr lang="en-US" altLang="zh-CN" dirty="0" smtClean="0"/>
              <a:t>NF</a:t>
            </a:r>
          </a:p>
          <a:p>
            <a:pPr eaLnBrk="1" hangingPunct="1">
              <a:spcBef>
                <a:spcPct val="35000"/>
              </a:spcBef>
              <a:defRPr/>
            </a:pPr>
            <a:r>
              <a:rPr lang="en-US" altLang="zh-CN" dirty="0" smtClean="0"/>
              <a:t>2NF</a:t>
            </a:r>
            <a:r>
              <a:rPr lang="zh-CN" altLang="en-US" dirty="0" smtClean="0"/>
              <a:t>消除非主属性对码的部分依赖</a:t>
            </a:r>
            <a:endParaRPr lang="en-US" altLang="zh-CN" dirty="0" smtClean="0">
              <a:sym typeface="Wingdings" pitchFamily="2" charset="2"/>
            </a:endParaRPr>
          </a:p>
        </p:txBody>
      </p:sp>
      <mc:AlternateContent xmlns:mc="http://schemas.openxmlformats.org/markup-compatibility/2006" xmlns:a14="http://schemas.microsoft.com/office/drawing/2010/main">
        <mc:Choice Requires="a14">
          <p:sp>
            <p:nvSpPr>
              <p:cNvPr id="9" name="Rectangle 11"/>
              <p:cNvSpPr>
                <a:spLocks noChangeArrowheads="1"/>
              </p:cNvSpPr>
              <p:nvPr/>
            </p:nvSpPr>
            <p:spPr bwMode="auto">
              <a:xfrm>
                <a:off x="1218056" y="3580158"/>
                <a:ext cx="3315844" cy="2369367"/>
              </a:xfrm>
              <a:prstGeom prst="rect">
                <a:avLst/>
              </a:prstGeom>
              <a:noFill/>
              <a:ln w="9525">
                <a:noFill/>
                <a:miter lim="800000"/>
                <a:headEnd/>
                <a:tailEnd/>
              </a:ln>
            </p:spPr>
            <p:txBody>
              <a:bodyPr wrap="none">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2800" i="1">
                          <a:solidFill>
                            <a:schemeClr val="folHlink"/>
                          </a:solidFill>
                          <a:latin typeface="Cambria Math" panose="02040503050406030204" pitchFamily="18" charset="0"/>
                          <a:ea typeface="隶书" pitchFamily="49" charset="-122"/>
                        </a:rPr>
                        <m:t>𝑆</m:t>
                      </m:r>
                      <m:r>
                        <a:rPr lang="en-US" altLang="zh-CN" sz="2800" i="1">
                          <a:solidFill>
                            <a:schemeClr val="folHlink"/>
                          </a:solidFill>
                          <a:latin typeface="Cambria Math" panose="02040503050406030204" pitchFamily="18" charset="0"/>
                          <a:ea typeface="Cambria Math" panose="02040503050406030204" pitchFamily="18" charset="0"/>
                        </a:rPr>
                        <m:t>∉</m:t>
                      </m:r>
                      <m:r>
                        <a:rPr lang="en-US" altLang="zh-CN" sz="2800" i="1">
                          <a:solidFill>
                            <a:schemeClr val="folHlink"/>
                          </a:solidFill>
                          <a:latin typeface="Cambria Math" panose="02040503050406030204" pitchFamily="18" charset="0"/>
                          <a:ea typeface="隶书" pitchFamily="49" charset="-122"/>
                        </a:rPr>
                        <m:t>2</m:t>
                      </m:r>
                      <m:r>
                        <a:rPr lang="en-US" altLang="zh-CN" sz="2800" i="1">
                          <a:solidFill>
                            <a:schemeClr val="folHlink"/>
                          </a:solidFill>
                          <a:latin typeface="Cambria Math" panose="02040503050406030204" pitchFamily="18" charset="0"/>
                          <a:ea typeface="隶书" pitchFamily="49" charset="-122"/>
                        </a:rPr>
                        <m:t>𝑁𝐹</m:t>
                      </m:r>
                    </m:oMath>
                  </m:oMathPara>
                </a14:m>
                <a:endParaRPr lang="en-US" altLang="zh-CN" sz="2800" dirty="0" smtClean="0">
                  <a:solidFill>
                    <a:schemeClr val="folHlink"/>
                  </a:solidFill>
                  <a:ea typeface="隶书" pitchFamily="49" charset="-122"/>
                </a:endParaRPr>
              </a:p>
              <a:p>
                <a:pPr algn="ctr">
                  <a:lnSpc>
                    <a:spcPct val="150000"/>
                  </a:lnSpc>
                </a:pPr>
                <a14:m>
                  <m:oMathPara xmlns:m="http://schemas.openxmlformats.org/officeDocument/2006/math">
                    <m:oMathParaPr>
                      <m:jc m:val="centerGroup"/>
                    </m:oMathParaPr>
                    <m:oMath xmlns:m="http://schemas.openxmlformats.org/officeDocument/2006/math">
                      <m:d>
                        <m:dPr>
                          <m:ctrlPr>
                            <a:rPr lang="en-US" altLang="zh-CN" sz="2800" i="1">
                              <a:solidFill>
                                <a:schemeClr val="folHlink"/>
                              </a:solidFill>
                              <a:latin typeface="Cambria Math" panose="02040503050406030204" pitchFamily="18" charset="0"/>
                              <a:ea typeface="隶书" pitchFamily="49" charset="-122"/>
                            </a:rPr>
                          </m:ctrlPr>
                        </m:dPr>
                        <m:e>
                          <m:r>
                            <a:rPr lang="en-US" altLang="zh-CN" sz="2800" i="1">
                              <a:solidFill>
                                <a:schemeClr val="folHlink"/>
                              </a:solidFill>
                              <a:latin typeface="Cambria Math" panose="02040503050406030204" pitchFamily="18" charset="0"/>
                              <a:ea typeface="隶书" pitchFamily="49" charset="-122"/>
                            </a:rPr>
                            <m:t>𝑠𝑛𝑜</m:t>
                          </m:r>
                          <m:r>
                            <a:rPr lang="en-US" altLang="zh-CN" sz="2800" i="1">
                              <a:solidFill>
                                <a:schemeClr val="folHlink"/>
                              </a:solidFill>
                              <a:latin typeface="Cambria Math" panose="02040503050406030204" pitchFamily="18" charset="0"/>
                              <a:ea typeface="隶书" pitchFamily="49" charset="-122"/>
                            </a:rPr>
                            <m:t>,</m:t>
                          </m:r>
                          <m:r>
                            <a:rPr lang="en-US" altLang="zh-CN" sz="2800" i="1">
                              <a:solidFill>
                                <a:schemeClr val="folHlink"/>
                              </a:solidFill>
                              <a:latin typeface="Cambria Math" panose="02040503050406030204" pitchFamily="18" charset="0"/>
                              <a:ea typeface="隶书" pitchFamily="49" charset="-122"/>
                            </a:rPr>
                            <m:t>𝑐𝑛𝑜</m:t>
                          </m:r>
                        </m:e>
                      </m:d>
                      <m:groupChr>
                        <m:groupChrPr>
                          <m:chr m:val="→"/>
                          <m:vertJc m:val="bot"/>
                          <m:ctrlPr>
                            <a:rPr lang="en-US" altLang="zh-CN" sz="2800" i="1">
                              <a:solidFill>
                                <a:schemeClr val="folHlink"/>
                              </a:solidFill>
                              <a:latin typeface="Cambria Math" panose="02040503050406030204" pitchFamily="18" charset="0"/>
                              <a:ea typeface="隶书" pitchFamily="49" charset="-122"/>
                            </a:rPr>
                          </m:ctrlPr>
                        </m:groupChrPr>
                        <m:e>
                          <m:r>
                            <m:rPr>
                              <m:brk m:alnAt="2"/>
                            </m:rPr>
                            <a:rPr lang="en-US" altLang="zh-CN" sz="2800" b="0" i="1" smtClean="0">
                              <a:solidFill>
                                <a:schemeClr val="folHlink"/>
                              </a:solidFill>
                              <a:latin typeface="Cambria Math" panose="02040503050406030204" pitchFamily="18" charset="0"/>
                              <a:ea typeface="隶书" pitchFamily="49" charset="-122"/>
                            </a:rPr>
                            <m:t>𝑝</m:t>
                          </m:r>
                        </m:e>
                      </m:groupChr>
                      <m:r>
                        <a:rPr lang="en-US" altLang="zh-CN" sz="2800" b="0" i="1" smtClean="0">
                          <a:solidFill>
                            <a:schemeClr val="folHlink"/>
                          </a:solidFill>
                          <a:latin typeface="Cambria Math" panose="02040503050406030204" pitchFamily="18" charset="0"/>
                          <a:ea typeface="隶书" pitchFamily="49" charset="-122"/>
                        </a:rPr>
                        <m:t>𝑠𝑛𝑎𝑚𝑒</m:t>
                      </m:r>
                    </m:oMath>
                  </m:oMathPara>
                </a14:m>
                <a:endParaRPr lang="en-US" altLang="zh-CN" sz="2800" i="1" dirty="0">
                  <a:solidFill>
                    <a:schemeClr val="folHlink"/>
                  </a:solidFill>
                  <a:latin typeface="Cambria Math" panose="02040503050406030204" pitchFamily="18" charset="0"/>
                  <a:ea typeface="隶书" pitchFamily="49" charset="-122"/>
                </a:endParaRPr>
              </a:p>
              <a:p>
                <a:pPr algn="ctr">
                  <a:lnSpc>
                    <a:spcPct val="150000"/>
                  </a:lnSpc>
                </a:pPr>
                <a14:m>
                  <m:oMathPara xmlns:m="http://schemas.openxmlformats.org/officeDocument/2006/math">
                    <m:oMathParaPr>
                      <m:jc m:val="centerGroup"/>
                    </m:oMathParaPr>
                    <m:oMath xmlns:m="http://schemas.openxmlformats.org/officeDocument/2006/math">
                      <m:d>
                        <m:dPr>
                          <m:ctrlPr>
                            <a:rPr lang="en-US" altLang="zh-CN" sz="2800" i="1">
                              <a:solidFill>
                                <a:schemeClr val="folHlink"/>
                              </a:solidFill>
                              <a:latin typeface="Cambria Math" panose="02040503050406030204" pitchFamily="18" charset="0"/>
                              <a:ea typeface="隶书" pitchFamily="49" charset="-122"/>
                            </a:rPr>
                          </m:ctrlPr>
                        </m:dPr>
                        <m:e>
                          <m:r>
                            <a:rPr lang="en-US" altLang="zh-CN" sz="2800" i="1">
                              <a:solidFill>
                                <a:schemeClr val="folHlink"/>
                              </a:solidFill>
                              <a:latin typeface="Cambria Math" panose="02040503050406030204" pitchFamily="18" charset="0"/>
                              <a:ea typeface="隶书" pitchFamily="49" charset="-122"/>
                            </a:rPr>
                            <m:t>𝑠𝑛𝑜</m:t>
                          </m:r>
                          <m:r>
                            <a:rPr lang="en-US" altLang="zh-CN" sz="2800" i="1">
                              <a:solidFill>
                                <a:schemeClr val="folHlink"/>
                              </a:solidFill>
                              <a:latin typeface="Cambria Math" panose="02040503050406030204" pitchFamily="18" charset="0"/>
                              <a:ea typeface="隶书" pitchFamily="49" charset="-122"/>
                            </a:rPr>
                            <m:t>,</m:t>
                          </m:r>
                          <m:r>
                            <a:rPr lang="en-US" altLang="zh-CN" sz="2800" i="1">
                              <a:solidFill>
                                <a:schemeClr val="folHlink"/>
                              </a:solidFill>
                              <a:latin typeface="Cambria Math" panose="02040503050406030204" pitchFamily="18" charset="0"/>
                              <a:ea typeface="隶书" pitchFamily="49" charset="-122"/>
                            </a:rPr>
                            <m:t>𝑐𝑛𝑜</m:t>
                          </m:r>
                        </m:e>
                      </m:d>
                      <m:groupChr>
                        <m:groupChrPr>
                          <m:chr m:val="→"/>
                          <m:vertJc m:val="bot"/>
                          <m:ctrlPr>
                            <a:rPr lang="en-US" altLang="zh-CN" sz="2800" i="1">
                              <a:solidFill>
                                <a:schemeClr val="folHlink"/>
                              </a:solidFill>
                              <a:latin typeface="Cambria Math" panose="02040503050406030204" pitchFamily="18" charset="0"/>
                              <a:ea typeface="隶书" pitchFamily="49" charset="-122"/>
                            </a:rPr>
                          </m:ctrlPr>
                        </m:groupChrPr>
                        <m:e>
                          <m:r>
                            <m:rPr>
                              <m:brk m:alnAt="2"/>
                            </m:rPr>
                            <a:rPr lang="en-US" altLang="zh-CN" sz="2800" i="1">
                              <a:solidFill>
                                <a:schemeClr val="folHlink"/>
                              </a:solidFill>
                              <a:latin typeface="Cambria Math" panose="02040503050406030204" pitchFamily="18" charset="0"/>
                              <a:ea typeface="隶书" pitchFamily="49" charset="-122"/>
                            </a:rPr>
                            <m:t>𝑝</m:t>
                          </m:r>
                        </m:e>
                      </m:groupChr>
                      <m:r>
                        <a:rPr lang="en-US" altLang="zh-CN" sz="2800" b="0" i="1" smtClean="0">
                          <a:solidFill>
                            <a:schemeClr val="folHlink"/>
                          </a:solidFill>
                          <a:latin typeface="Cambria Math" panose="02040503050406030204" pitchFamily="18" charset="0"/>
                          <a:ea typeface="隶书" pitchFamily="49" charset="-122"/>
                        </a:rPr>
                        <m:t>𝑑𝑛𝑜</m:t>
                      </m:r>
                    </m:oMath>
                  </m:oMathPara>
                </a14:m>
                <a:endParaRPr lang="zh-CN" altLang="en-US" sz="2800" dirty="0">
                  <a:solidFill>
                    <a:schemeClr val="folHlink"/>
                  </a:solidFill>
                  <a:ea typeface="隶书" pitchFamily="49" charset="-122"/>
                </a:endParaRPr>
              </a:p>
            </p:txBody>
          </p:sp>
        </mc:Choice>
        <mc:Fallback xmlns="">
          <p:sp>
            <p:nvSpPr>
              <p:cNvPr id="9" name="Rectangle 11"/>
              <p:cNvSpPr>
                <a:spLocks noRot="1" noChangeAspect="1" noMove="1" noResize="1" noEditPoints="1" noAdjustHandles="1" noChangeArrowheads="1" noChangeShapeType="1" noTextEdit="1"/>
              </p:cNvSpPr>
              <p:nvPr/>
            </p:nvSpPr>
            <p:spPr bwMode="auto">
              <a:xfrm>
                <a:off x="1218056" y="3580158"/>
                <a:ext cx="3315844" cy="2369367"/>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defRPr/>
            </a:pPr>
            <a:r>
              <a:rPr lang="zh-CN" altLang="en-US" dirty="0" smtClean="0"/>
              <a:t>如何改造成2</a:t>
            </a:r>
            <a:r>
              <a:rPr lang="en-US" altLang="zh-CN" dirty="0" smtClean="0"/>
              <a:t>NF</a:t>
            </a:r>
            <a:r>
              <a:rPr lang="zh-CN" altLang="en-US" dirty="0" smtClean="0"/>
              <a:t>的？</a:t>
            </a:r>
            <a:endParaRPr lang="en-US" altLang="zh-CN" dirty="0" smtClean="0"/>
          </a:p>
        </p:txBody>
      </p:sp>
      <mc:AlternateContent xmlns:mc="http://schemas.openxmlformats.org/markup-compatibility/2006" xmlns:a14="http://schemas.microsoft.com/office/drawing/2010/main">
        <mc:Choice Requires="a14">
          <p:sp>
            <p:nvSpPr>
              <p:cNvPr id="22531" name="Rectangle 3"/>
              <p:cNvSpPr>
                <a:spLocks noGrp="1" noChangeArrowheads="1"/>
              </p:cNvSpPr>
              <p:nvPr>
                <p:ph type="body" idx="1"/>
              </p:nvPr>
            </p:nvSpPr>
            <p:spPr/>
            <p:txBody>
              <a:bodyPr/>
              <a:lstStyle/>
              <a:p>
                <a:pPr eaLnBrk="1" hangingPunct="1">
                  <a:defRPr/>
                </a:pPr>
                <a:r>
                  <a:rPr lang="zh-CN" altLang="en-US" dirty="0" smtClean="0">
                    <a:sym typeface="Wingdings" pitchFamily="2" charset="2"/>
                  </a:rPr>
                  <a:t>非主属性有两种，一种完全依赖于码，一种部分依赖于码，据此将属性集划分为两部分</a:t>
                </a:r>
                <a:endParaRPr lang="en-US" altLang="zh-CN" dirty="0" smtClean="0">
                  <a:sym typeface="Wingdings" pitchFamily="2" charset="2"/>
                </a:endParaRPr>
              </a:p>
              <a:p>
                <a:pPr eaLnBrk="1" hangingPunct="1">
                  <a:defRPr/>
                </a:pPr>
                <a14:m>
                  <m:oMath xmlns:m="http://schemas.openxmlformats.org/officeDocument/2006/math">
                    <m:r>
                      <a:rPr lang="zh-CN" altLang="en-US" i="1" dirty="0">
                        <a:latin typeface="Cambria Math" panose="02040503050406030204" pitchFamily="18" charset="0"/>
                        <a:sym typeface="Wingdings" pitchFamily="2" charset="2"/>
                      </a:rPr>
                      <m:t>将</m:t>
                    </m:r>
                    <m:r>
                      <m:rPr>
                        <m:sty m:val="p"/>
                      </m:rPr>
                      <a:rPr lang="en-US" altLang="zh-CN" i="1" dirty="0">
                        <a:latin typeface="Cambria Math" panose="02040503050406030204" pitchFamily="18" charset="0"/>
                        <a:sym typeface="Wingdings" pitchFamily="2" charset="2"/>
                      </a:rPr>
                      <m:t>S</m:t>
                    </m:r>
                    <m:r>
                      <a:rPr lang="zh-CN" altLang="en-US" i="1" dirty="0">
                        <a:latin typeface="Cambria Math" panose="02040503050406030204" pitchFamily="18" charset="0"/>
                        <a:sym typeface="Wingdings" pitchFamily="2" charset="2"/>
                      </a:rPr>
                      <m:t>分解为：</m:t>
                    </m:r>
                  </m:oMath>
                </a14:m>
                <a:endParaRPr lang="en-US" altLang="zh-CN" dirty="0">
                  <a:sym typeface="Wingdings" pitchFamily="2" charset="2"/>
                </a:endParaRPr>
              </a:p>
              <a:p>
                <a:pPr marL="0" indent="0" algn="ctr" eaLnBrk="1" hangingPunct="1">
                  <a:lnSpc>
                    <a:spcPct val="150000"/>
                  </a:lnSpc>
                  <a:buNone/>
                  <a:defRPr/>
                </a:pPr>
                <a14:m>
                  <m:oMathPara xmlns:m="http://schemas.openxmlformats.org/officeDocument/2006/math">
                    <m:oMathParaPr>
                      <m:jc m:val="center"/>
                    </m:oMathParaPr>
                    <m:oMath xmlns:m="http://schemas.openxmlformats.org/officeDocument/2006/math">
                      <m:r>
                        <a:rPr lang="en-US" altLang="zh-CN" i="1" dirty="0">
                          <a:solidFill>
                            <a:srgbClr val="7030A0"/>
                          </a:solidFill>
                          <a:latin typeface="Cambria Math" panose="02040503050406030204" pitchFamily="18" charset="0"/>
                          <a:sym typeface="Wingdings" pitchFamily="2" charset="2"/>
                        </a:rPr>
                        <m:t>				</m:t>
                      </m:r>
                      <m:r>
                        <m:rPr>
                          <m:sty m:val="p"/>
                        </m:rPr>
                        <a:rPr lang="en-US" altLang="zh-CN" i="1" dirty="0">
                          <a:solidFill>
                            <a:srgbClr val="7030A0"/>
                          </a:solidFill>
                          <a:latin typeface="Cambria Math" panose="02040503050406030204" pitchFamily="18" charset="0"/>
                          <a:sym typeface="Wingdings" pitchFamily="2" charset="2"/>
                        </a:rPr>
                        <m:t>S</m:t>
                      </m:r>
                      <m:r>
                        <a:rPr lang="en-US" altLang="zh-CN" i="1" dirty="0">
                          <a:solidFill>
                            <a:srgbClr val="7030A0"/>
                          </a:solidFill>
                          <a:latin typeface="Cambria Math" panose="02040503050406030204" pitchFamily="18" charset="0"/>
                          <a:sym typeface="Wingdings" pitchFamily="2" charset="2"/>
                        </a:rPr>
                        <m:t>_</m:t>
                      </m:r>
                      <m:r>
                        <m:rPr>
                          <m:sty m:val="p"/>
                        </m:rPr>
                        <a:rPr lang="en-US" altLang="zh-CN" i="1" dirty="0">
                          <a:solidFill>
                            <a:srgbClr val="7030A0"/>
                          </a:solidFill>
                          <a:latin typeface="Cambria Math" panose="02040503050406030204" pitchFamily="18" charset="0"/>
                          <a:sym typeface="Wingdings" pitchFamily="2" charset="2"/>
                        </a:rPr>
                        <m:t>D</m:t>
                      </m:r>
                      <m:r>
                        <a:rPr lang="en-US" altLang="zh-CN" i="1" dirty="0">
                          <a:solidFill>
                            <a:srgbClr val="7030A0"/>
                          </a:solidFill>
                          <a:latin typeface="Cambria Math" panose="02040503050406030204" pitchFamily="18" charset="0"/>
                          <a:sym typeface="Wingdings" pitchFamily="2" charset="2"/>
                        </a:rPr>
                        <m:t>(</m:t>
                      </m:r>
                      <m:r>
                        <a:rPr lang="en-US" altLang="zh-CN" b="0" i="1" dirty="0" smtClean="0">
                          <a:solidFill>
                            <a:srgbClr val="FF0000"/>
                          </a:solidFill>
                          <a:latin typeface="Cambria Math" panose="02040503050406030204" pitchFamily="18" charset="0"/>
                          <a:sym typeface="Wingdings" pitchFamily="2" charset="2"/>
                        </a:rPr>
                        <m:t>𝑠𝑛𝑜</m:t>
                      </m:r>
                      <m:r>
                        <a:rPr lang="en-US" altLang="zh-CN" b="0" i="1" dirty="0" smtClean="0">
                          <a:solidFill>
                            <a:srgbClr val="7030A0"/>
                          </a:solidFill>
                          <a:latin typeface="Cambria Math" panose="02040503050406030204" pitchFamily="18" charset="0"/>
                          <a:sym typeface="Wingdings" pitchFamily="2" charset="2"/>
                        </a:rPr>
                        <m:t>,</m:t>
                      </m:r>
                      <m:r>
                        <a:rPr lang="en-US" altLang="zh-CN" b="0" i="1" dirty="0" smtClean="0">
                          <a:solidFill>
                            <a:srgbClr val="7030A0"/>
                          </a:solidFill>
                          <a:latin typeface="Cambria Math" panose="02040503050406030204" pitchFamily="18" charset="0"/>
                          <a:sym typeface="Wingdings" pitchFamily="2" charset="2"/>
                        </a:rPr>
                        <m:t>𝑠𝑛𝑎𝑚𝑒</m:t>
                      </m:r>
                      <m:r>
                        <a:rPr lang="en-US" altLang="zh-CN" b="0" i="1" dirty="0" smtClean="0">
                          <a:solidFill>
                            <a:srgbClr val="7030A0"/>
                          </a:solidFill>
                          <a:latin typeface="Cambria Math" panose="02040503050406030204" pitchFamily="18" charset="0"/>
                          <a:sym typeface="Wingdings" pitchFamily="2" charset="2"/>
                        </a:rPr>
                        <m:t>,</m:t>
                      </m:r>
                      <m:r>
                        <a:rPr lang="en-US" altLang="zh-CN" b="0" i="1" dirty="0" smtClean="0">
                          <a:solidFill>
                            <a:srgbClr val="7030A0"/>
                          </a:solidFill>
                          <a:latin typeface="Cambria Math" panose="02040503050406030204" pitchFamily="18" charset="0"/>
                          <a:sym typeface="Wingdings" pitchFamily="2" charset="2"/>
                        </a:rPr>
                        <m:t>𝑑𝑛𝑜</m:t>
                      </m:r>
                      <m:r>
                        <a:rPr lang="en-US" altLang="zh-CN" b="0" i="1" dirty="0" smtClean="0">
                          <a:solidFill>
                            <a:srgbClr val="7030A0"/>
                          </a:solidFill>
                          <a:latin typeface="Cambria Math" panose="02040503050406030204" pitchFamily="18" charset="0"/>
                          <a:sym typeface="Wingdings" pitchFamily="2" charset="2"/>
                        </a:rPr>
                        <m:t>,</m:t>
                      </m:r>
                      <m:r>
                        <a:rPr lang="en-US" altLang="zh-CN" b="0" i="1" dirty="0" smtClean="0">
                          <a:solidFill>
                            <a:srgbClr val="7030A0"/>
                          </a:solidFill>
                          <a:latin typeface="Cambria Math" panose="02040503050406030204" pitchFamily="18" charset="0"/>
                          <a:sym typeface="Wingdings" pitchFamily="2" charset="2"/>
                        </a:rPr>
                        <m:t>𝑑𝑒𝑎𝑛</m:t>
                      </m:r>
                      <m:r>
                        <a:rPr lang="en-US" altLang="zh-CN" i="1" dirty="0">
                          <a:solidFill>
                            <a:srgbClr val="7030A0"/>
                          </a:solidFill>
                          <a:latin typeface="Cambria Math" panose="02040503050406030204" pitchFamily="18" charset="0"/>
                          <a:sym typeface="Wingdings" pitchFamily="2" charset="2"/>
                        </a:rPr>
                        <m:t>)</m:t>
                      </m:r>
                    </m:oMath>
                  </m:oMathPara>
                </a14:m>
                <a:endParaRPr lang="en-US" altLang="zh-CN" dirty="0" smtClean="0">
                  <a:sym typeface="Wingdings" pitchFamily="2" charset="2"/>
                </a:endParaRPr>
              </a:p>
              <a:p>
                <a:pPr marL="0" indent="0" algn="ctr" eaLnBrk="1" hangingPunct="1">
                  <a:lnSpc>
                    <a:spcPct val="150000"/>
                  </a:lnSpc>
                  <a:buNone/>
                  <a:defRPr/>
                </a:pPr>
                <a14:m>
                  <m:oMathPara xmlns:m="http://schemas.openxmlformats.org/officeDocument/2006/math">
                    <m:oMathParaPr>
                      <m:jc m:val="center"/>
                    </m:oMathParaPr>
                    <m:oMath xmlns:m="http://schemas.openxmlformats.org/officeDocument/2006/math">
                      <m:r>
                        <a:rPr lang="zh-CN" altLang="en-US" i="1" dirty="0">
                          <a:latin typeface="Cambria Math" panose="02040503050406030204" pitchFamily="18" charset="0"/>
                          <a:sym typeface="Wingdings" pitchFamily="2" charset="2"/>
                        </a:rPr>
                        <m:t>			</m:t>
                      </m:r>
                      <m:r>
                        <a:rPr lang="zh-CN" altLang="en-US" i="1" dirty="0">
                          <a:solidFill>
                            <a:srgbClr val="7030A0"/>
                          </a:solidFill>
                          <a:latin typeface="Cambria Math" panose="02040503050406030204" pitchFamily="18" charset="0"/>
                          <a:sym typeface="Wingdings" pitchFamily="2" charset="2"/>
                        </a:rPr>
                        <m:t>	</m:t>
                      </m:r>
                      <m:r>
                        <m:rPr>
                          <m:sty m:val="p"/>
                        </m:rPr>
                        <a:rPr lang="en-US" altLang="zh-CN" i="1" dirty="0">
                          <a:solidFill>
                            <a:srgbClr val="7030A0"/>
                          </a:solidFill>
                          <a:latin typeface="Cambria Math" panose="02040503050406030204" pitchFamily="18" charset="0"/>
                          <a:sym typeface="Wingdings" pitchFamily="2" charset="2"/>
                        </a:rPr>
                        <m:t>SC</m:t>
                      </m:r>
                      <m:r>
                        <a:rPr lang="en-US" altLang="zh-CN" i="1" dirty="0">
                          <a:solidFill>
                            <a:srgbClr val="7030A0"/>
                          </a:solidFill>
                          <a:latin typeface="Cambria Math" panose="02040503050406030204" pitchFamily="18" charset="0"/>
                          <a:sym typeface="Wingdings" pitchFamily="2" charset="2"/>
                        </a:rPr>
                        <m:t>(</m:t>
                      </m:r>
                      <m:r>
                        <a:rPr lang="en-US" altLang="zh-CN" i="1" dirty="0">
                          <a:solidFill>
                            <a:srgbClr val="FF0000"/>
                          </a:solidFill>
                          <a:latin typeface="Cambria Math" panose="02040503050406030204" pitchFamily="18" charset="0"/>
                          <a:sym typeface="Wingdings" pitchFamily="2" charset="2"/>
                        </a:rPr>
                        <m:t>𝑠𝑛𝑜</m:t>
                      </m:r>
                      <m:r>
                        <a:rPr lang="en-US" altLang="zh-CN" i="1" dirty="0">
                          <a:solidFill>
                            <a:srgbClr val="FF0000"/>
                          </a:solidFill>
                          <a:latin typeface="Cambria Math" panose="02040503050406030204" pitchFamily="18" charset="0"/>
                          <a:sym typeface="Wingdings" pitchFamily="2" charset="2"/>
                        </a:rPr>
                        <m:t>,</m:t>
                      </m:r>
                      <m:r>
                        <a:rPr lang="en-US" altLang="zh-CN" i="1" dirty="0">
                          <a:solidFill>
                            <a:srgbClr val="FF0000"/>
                          </a:solidFill>
                          <a:latin typeface="Cambria Math" panose="02040503050406030204" pitchFamily="18" charset="0"/>
                          <a:sym typeface="Wingdings" pitchFamily="2" charset="2"/>
                        </a:rPr>
                        <m:t>𝑐𝑛𝑜</m:t>
                      </m:r>
                      <m:r>
                        <a:rPr lang="en-US" altLang="zh-CN" i="1" dirty="0">
                          <a:solidFill>
                            <a:srgbClr val="7030A0"/>
                          </a:solidFill>
                          <a:latin typeface="Cambria Math" panose="02040503050406030204" pitchFamily="18" charset="0"/>
                          <a:sym typeface="Wingdings" pitchFamily="2" charset="2"/>
                        </a:rPr>
                        <m:t>,</m:t>
                      </m:r>
                      <m:r>
                        <a:rPr lang="en-US" altLang="zh-CN" i="1" dirty="0">
                          <a:solidFill>
                            <a:srgbClr val="7030A0"/>
                          </a:solidFill>
                          <a:latin typeface="Cambria Math" panose="02040503050406030204" pitchFamily="18" charset="0"/>
                          <a:sym typeface="Wingdings" pitchFamily="2" charset="2"/>
                        </a:rPr>
                        <m:t>𝑔𝑟𝑎𝑑𝑒</m:t>
                      </m:r>
                      <m:r>
                        <a:rPr lang="en-US" altLang="zh-CN" i="1" dirty="0">
                          <a:solidFill>
                            <a:srgbClr val="7030A0"/>
                          </a:solidFill>
                          <a:latin typeface="Cambria Math" panose="02040503050406030204" pitchFamily="18" charset="0"/>
                          <a:sym typeface="Wingdings" pitchFamily="2" charset="2"/>
                        </a:rPr>
                        <m:t>)</m:t>
                      </m:r>
                    </m:oMath>
                  </m:oMathPara>
                </a14:m>
                <a:endParaRPr lang="en-US" altLang="zh-CN" dirty="0">
                  <a:sym typeface="Wingdings" pitchFamily="2" charset="2"/>
                </a:endParaRPr>
              </a:p>
              <a:p>
                <a:pPr marL="0" indent="0" eaLnBrk="1" hangingPunct="1">
                  <a:lnSpc>
                    <a:spcPct val="150000"/>
                  </a:lnSpc>
                  <a:buNone/>
                  <a:defRPr/>
                </a:pPr>
                <a:endParaRPr lang="en-US" altLang="zh-CN" dirty="0" smtClean="0">
                  <a:sym typeface="Wingdings" pitchFamily="2" charset="2"/>
                </a:endParaRPr>
              </a:p>
            </p:txBody>
          </p:sp>
        </mc:Choice>
        <mc:Fallback xmlns="">
          <p:sp>
            <p:nvSpPr>
              <p:cNvPr id="22531" name="Rectangle 3"/>
              <p:cNvSpPr>
                <a:spLocks noGrp="1" noRot="1" noChangeAspect="1" noMove="1" noResize="1" noEditPoints="1" noAdjustHandles="1" noChangeArrowheads="1" noChangeShapeType="1" noTextEdit="1"/>
              </p:cNvSpPr>
              <p:nvPr>
                <p:ph type="body" idx="1"/>
              </p:nvPr>
            </p:nvSpPr>
            <p:spPr>
              <a:blipFill>
                <a:blip r:embed="rId3"/>
                <a:stretch>
                  <a:fillRect l="-623" t="-1520" r="-2216"/>
                </a:stretch>
              </a:blipFill>
            </p:spPr>
            <p:txBody>
              <a:bodyPr/>
              <a:lstStyle/>
              <a:p>
                <a:r>
                  <a:rPr lang="zh-CN" altLang="en-US">
                    <a:noFill/>
                  </a:rPr>
                  <a:t> </a:t>
                </a:r>
              </a:p>
            </p:txBody>
          </p:sp>
        </mc:Fallback>
      </mc:AlternateContent>
      <p:sp>
        <p:nvSpPr>
          <p:cNvPr id="2" name="矩形 1"/>
          <p:cNvSpPr/>
          <p:nvPr/>
        </p:nvSpPr>
        <p:spPr>
          <a:xfrm>
            <a:off x="636612" y="4365104"/>
            <a:ext cx="8111851" cy="1969770"/>
          </a:xfrm>
          <a:prstGeom prst="rect">
            <a:avLst/>
          </a:prstGeom>
          <a:noFill/>
        </p:spPr>
        <p:txBody>
          <a:bodyPr wrap="square" lIns="91440" tIns="45720" rIns="91440" bIns="45720">
            <a:spAutoFit/>
          </a:bodyPr>
          <a:lstStyle/>
          <a:p>
            <a:pPr algn="ctr">
              <a:lnSpc>
                <a:spcPct val="150000"/>
              </a:lnSpc>
            </a:pPr>
            <a:r>
              <a:rPr lang="zh-CN" altLang="en-US"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快速热身</a:t>
            </a:r>
            <a:r>
              <a:rPr lang="zh-CN" altLang="en-US" sz="280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a:t>
            </a:r>
            <a:endParaRPr lang="en-US" altLang="zh-CN" sz="280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endParaRPr>
          </a:p>
          <a:p>
            <a:pPr algn="ctr">
              <a:lnSpc>
                <a:spcPct val="150000"/>
              </a:lnSpc>
            </a:pPr>
            <a:r>
              <a:rPr lang="zh-CN" altLang="en-US" sz="280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关系</a:t>
            </a:r>
            <a:r>
              <a:rPr lang="zh-CN" altLang="en-US"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模式</a:t>
            </a:r>
            <a:r>
              <a:rPr lang="en-US" altLang="zh-CN"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R</a:t>
            </a:r>
            <a:r>
              <a:rPr lang="zh-CN" altLang="en-US"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a:t>
            </a:r>
            <a:r>
              <a:rPr lang="en-US" altLang="zh-CN"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A</a:t>
            </a:r>
            <a:r>
              <a:rPr lang="zh-CN" altLang="en-US"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a:t>
            </a:r>
            <a:r>
              <a:rPr lang="en-US" altLang="zh-CN"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B</a:t>
            </a:r>
            <a:r>
              <a:rPr lang="zh-CN" altLang="en-US"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a:t>
            </a:r>
            <a:r>
              <a:rPr lang="en-US" altLang="zh-CN"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C</a:t>
            </a:r>
            <a:r>
              <a:rPr lang="zh-CN" altLang="en-US"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a:t>
            </a:r>
            <a:r>
              <a:rPr lang="en-US" altLang="zh-CN"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D</a:t>
            </a:r>
            <a:r>
              <a:rPr lang="zh-CN" altLang="en-US" sz="280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），给</a:t>
            </a:r>
            <a:r>
              <a:rPr lang="zh-CN" altLang="en-US"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出它的一个函数依赖集，</a:t>
            </a:r>
            <a:r>
              <a:rPr lang="zh-CN" altLang="en-US" sz="280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使得</a:t>
            </a:r>
            <a:r>
              <a:rPr lang="zh-CN" altLang="en-US"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码为</a:t>
            </a:r>
            <a:r>
              <a:rPr lang="en-US" altLang="zh-CN"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AB</a:t>
            </a:r>
            <a:r>
              <a:rPr lang="zh-CN" altLang="en-US" sz="280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，并且 </a:t>
            </a:r>
            <a:r>
              <a:rPr lang="en-US" altLang="zh-CN" sz="280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R</a:t>
            </a:r>
            <a:r>
              <a:rPr lang="zh-CN" altLang="en-US"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属于</a:t>
            </a:r>
            <a:r>
              <a:rPr lang="en-US" altLang="zh-CN"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1NF</a:t>
            </a:r>
            <a:r>
              <a:rPr lang="zh-CN" altLang="en-US"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而不属于</a:t>
            </a:r>
            <a:r>
              <a:rPr lang="en-US" altLang="zh-CN"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2NF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专诸刺王僚</a:t>
            </a:r>
          </a:p>
        </p:txBody>
      </p:sp>
      <p:graphicFrame>
        <p:nvGraphicFramePr>
          <p:cNvPr id="4" name="Group 163"/>
          <p:cNvGraphicFramePr>
            <a:graphicFrameLocks noGrp="1"/>
          </p:cNvGraphicFramePr>
          <p:nvPr>
            <p:extLst>
              <p:ext uri="{D42A27DB-BD31-4B8C-83A1-F6EECF244321}">
                <p14:modId xmlns:p14="http://schemas.microsoft.com/office/powerpoint/2010/main" val="962639298"/>
              </p:ext>
            </p:extLst>
          </p:nvPr>
        </p:nvGraphicFramePr>
        <p:xfrm>
          <a:off x="468313" y="1262286"/>
          <a:ext cx="4321175" cy="2743200"/>
        </p:xfrm>
        <a:graphic>
          <a:graphicData uri="http://schemas.openxmlformats.org/drawingml/2006/table">
            <a:tbl>
              <a:tblPr/>
              <a:tblGrid>
                <a:gridCol w="1081087">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1081088">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tblGrid>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smtClean="0">
                          <a:ln>
                            <a:noFill/>
                          </a:ln>
                          <a:solidFill>
                            <a:schemeClr val="hlink"/>
                          </a:solidFill>
                          <a:effectLst/>
                          <a:latin typeface="华文新魏" panose="02010800040101010101" pitchFamily="2" charset="-122"/>
                          <a:ea typeface="华文新魏" panose="02010800040101010101" pitchFamily="2" charset="-122"/>
                        </a:rPr>
                        <a:t>sno</a:t>
                      </a:r>
                      <a:endParaRPr kumimoji="1" lang="en-US" altLang="zh-CN" sz="2400" b="0"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sname</a:t>
                      </a:r>
                      <a:endPar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dno</a:t>
                      </a:r>
                      <a:endPar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dean</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杨明</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D01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思齐</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李婉</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D01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思齐</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S03</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刘海</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D02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述圣</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S04</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安然</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D02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述圣</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S05</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乐天</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D03</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省身</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5" name="Group 296"/>
          <p:cNvGraphicFramePr>
            <a:graphicFrameLocks noGrp="1"/>
          </p:cNvGraphicFramePr>
          <p:nvPr>
            <p:extLst>
              <p:ext uri="{D42A27DB-BD31-4B8C-83A1-F6EECF244321}">
                <p14:modId xmlns:p14="http://schemas.microsoft.com/office/powerpoint/2010/main" val="2593317858"/>
              </p:ext>
            </p:extLst>
          </p:nvPr>
        </p:nvGraphicFramePr>
        <p:xfrm>
          <a:off x="5581650" y="1052736"/>
          <a:ext cx="2950790" cy="3200400"/>
        </p:xfrm>
        <a:graphic>
          <a:graphicData uri="http://schemas.openxmlformats.org/drawingml/2006/table">
            <a:tbl>
              <a:tblPr/>
              <a:tblGrid>
                <a:gridCol w="983597">
                  <a:extLst>
                    <a:ext uri="{9D8B030D-6E8A-4147-A177-3AD203B41FA5}">
                      <a16:colId xmlns:a16="http://schemas.microsoft.com/office/drawing/2014/main" val="20000"/>
                    </a:ext>
                  </a:extLst>
                </a:gridCol>
                <a:gridCol w="983596">
                  <a:extLst>
                    <a:ext uri="{9D8B030D-6E8A-4147-A177-3AD203B41FA5}">
                      <a16:colId xmlns:a16="http://schemas.microsoft.com/office/drawing/2014/main" val="20001"/>
                    </a:ext>
                  </a:extLst>
                </a:gridCol>
                <a:gridCol w="983597">
                  <a:extLst>
                    <a:ext uri="{9D8B030D-6E8A-4147-A177-3AD203B41FA5}">
                      <a16:colId xmlns:a16="http://schemas.microsoft.com/office/drawing/2014/main" val="20002"/>
                    </a:ext>
                  </a:extLst>
                </a:gridCol>
              </a:tblGrid>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smtClean="0">
                          <a:ln>
                            <a:noFill/>
                          </a:ln>
                          <a:solidFill>
                            <a:schemeClr val="hlink"/>
                          </a:solidFill>
                          <a:effectLst/>
                          <a:latin typeface="华文新魏" panose="02010800040101010101" pitchFamily="2" charset="-122"/>
                          <a:ea typeface="华文新魏" panose="02010800040101010101" pitchFamily="2" charset="-122"/>
                        </a:rPr>
                        <a:t>sno</a:t>
                      </a:r>
                      <a:endParaRPr kumimoji="1" lang="en-US" altLang="zh-CN" sz="2400" b="0"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smtClean="0">
                          <a:ln>
                            <a:noFill/>
                          </a:ln>
                          <a:solidFill>
                            <a:schemeClr val="hlink"/>
                          </a:solidFill>
                          <a:effectLst/>
                          <a:latin typeface="华文新魏" panose="02010800040101010101" pitchFamily="2" charset="-122"/>
                          <a:ea typeface="华文新魏" panose="02010800040101010101" pitchFamily="2" charset="-122"/>
                        </a:rPr>
                        <a:t>cno</a:t>
                      </a:r>
                      <a:endParaRPr kumimoji="1" lang="en-US" altLang="zh-CN" sz="2400" b="0"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grade</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90</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87</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C02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92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S03</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95</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S04</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C02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78</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S05</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82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6" name="Group 299"/>
          <p:cNvGraphicFramePr>
            <a:graphicFrameLocks noGrp="1"/>
          </p:cNvGraphicFramePr>
          <p:nvPr>
            <p:extLst>
              <p:ext uri="{D42A27DB-BD31-4B8C-83A1-F6EECF244321}">
                <p14:modId xmlns:p14="http://schemas.microsoft.com/office/powerpoint/2010/main" val="601535180"/>
              </p:ext>
            </p:extLst>
          </p:nvPr>
        </p:nvGraphicFramePr>
        <p:xfrm>
          <a:off x="1692275" y="4757961"/>
          <a:ext cx="5951855" cy="518160"/>
        </p:xfrm>
        <a:graphic>
          <a:graphicData uri="http://schemas.openxmlformats.org/drawingml/2006/table">
            <a:tbl>
              <a:tblPr/>
              <a:tblGrid>
                <a:gridCol w="1441450">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1324292">
                  <a:extLst>
                    <a:ext uri="{9D8B030D-6E8A-4147-A177-3AD203B41FA5}">
                      <a16:colId xmlns:a16="http://schemas.microsoft.com/office/drawing/2014/main" val="20002"/>
                    </a:ext>
                  </a:extLst>
                </a:gridCol>
                <a:gridCol w="277813">
                  <a:extLst>
                    <a:ext uri="{9D8B030D-6E8A-4147-A177-3AD203B41FA5}">
                      <a16:colId xmlns:a16="http://schemas.microsoft.com/office/drawing/2014/main" val="20003"/>
                    </a:ext>
                  </a:extLst>
                </a:gridCol>
                <a:gridCol w="1163637">
                  <a:extLst>
                    <a:ext uri="{9D8B030D-6E8A-4147-A177-3AD203B41FA5}">
                      <a16:colId xmlns:a16="http://schemas.microsoft.com/office/drawing/2014/main" val="20004"/>
                    </a:ext>
                  </a:extLst>
                </a:gridCol>
                <a:gridCol w="249238">
                  <a:extLst>
                    <a:ext uri="{9D8B030D-6E8A-4147-A177-3AD203B41FA5}">
                      <a16:colId xmlns:a16="http://schemas.microsoft.com/office/drawing/2014/main" val="20005"/>
                    </a:ext>
                  </a:extLst>
                </a:gridCol>
                <a:gridCol w="1190625">
                  <a:extLst>
                    <a:ext uri="{9D8B030D-6E8A-4147-A177-3AD203B41FA5}">
                      <a16:colId xmlns:a16="http://schemas.microsoft.com/office/drawing/2014/main" val="20006"/>
                    </a:ext>
                  </a:extLst>
                </a:gridCol>
              </a:tblGrid>
              <a:tr h="231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err="1" smtClean="0">
                          <a:ln>
                            <a:noFill/>
                          </a:ln>
                          <a:solidFill>
                            <a:schemeClr val="hlink"/>
                          </a:solidFill>
                          <a:effectLst>
                            <a:outerShdw blurRad="38100" dist="38100" dir="2700000" algn="tl">
                              <a:srgbClr val="C0C0C0"/>
                            </a:outerShdw>
                          </a:effectLst>
                          <a:latin typeface="Tahoma" pitchFamily="34" charset="0"/>
                          <a:ea typeface="隶书" pitchFamily="49" charset="-122"/>
                        </a:rPr>
                        <a:t>sno</a:t>
                      </a:r>
                      <a:endParaRPr kumimoji="1" lang="en-US" altLang="zh-CN" sz="2800" b="0" i="0" u="none" strike="noStrike" cap="none" normalizeH="0" baseline="0" dirty="0" smtClean="0">
                        <a:ln>
                          <a:noFill/>
                        </a:ln>
                        <a:solidFill>
                          <a:schemeClr va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sname</a:t>
                      </a:r>
                      <a:endPar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dno</a:t>
                      </a:r>
                      <a:endPar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dean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7" name="AutoShape 329"/>
          <p:cNvCxnSpPr>
            <a:cxnSpLocks noChangeShapeType="1"/>
          </p:cNvCxnSpPr>
          <p:nvPr/>
        </p:nvCxnSpPr>
        <p:spPr bwMode="auto">
          <a:xfrm rot="5400000" flipV="1">
            <a:off x="3208338" y="3962623"/>
            <a:ext cx="1587" cy="1592263"/>
          </a:xfrm>
          <a:prstGeom prst="bentConnector3">
            <a:avLst>
              <a:gd name="adj1" fmla="val -14400005"/>
            </a:avLst>
          </a:prstGeom>
          <a:noFill/>
          <a:ln w="9525">
            <a:solidFill>
              <a:schemeClr val="tx1"/>
            </a:solidFill>
            <a:miter lim="800000"/>
            <a:headEnd/>
            <a:tailEnd type="triangle" w="med" len="med"/>
          </a:ln>
        </p:spPr>
      </p:cxnSp>
      <p:cxnSp>
        <p:nvCxnSpPr>
          <p:cNvPr id="8" name="AutoShape 330"/>
          <p:cNvCxnSpPr>
            <a:cxnSpLocks noChangeShapeType="1"/>
          </p:cNvCxnSpPr>
          <p:nvPr/>
        </p:nvCxnSpPr>
        <p:spPr bwMode="auto">
          <a:xfrm rot="5400000" flipV="1">
            <a:off x="6144419" y="4045967"/>
            <a:ext cx="1587" cy="1425575"/>
          </a:xfrm>
          <a:prstGeom prst="bentConnector3">
            <a:avLst>
              <a:gd name="adj1" fmla="val -14400005"/>
            </a:avLst>
          </a:prstGeom>
          <a:noFill/>
          <a:ln w="9525">
            <a:solidFill>
              <a:schemeClr val="tx1"/>
            </a:solidFill>
            <a:miter lim="800000"/>
            <a:headEnd/>
            <a:tailEnd type="triangle" w="med" len="med"/>
          </a:ln>
        </p:spPr>
      </p:cxnSp>
      <p:graphicFrame>
        <p:nvGraphicFramePr>
          <p:cNvPr id="9" name="Group 331"/>
          <p:cNvGraphicFramePr>
            <a:graphicFrameLocks noGrp="1"/>
          </p:cNvGraphicFramePr>
          <p:nvPr>
            <p:extLst>
              <p:ext uri="{D42A27DB-BD31-4B8C-83A1-F6EECF244321}">
                <p14:modId xmlns:p14="http://schemas.microsoft.com/office/powerpoint/2010/main" val="667703275"/>
              </p:ext>
            </p:extLst>
          </p:nvPr>
        </p:nvGraphicFramePr>
        <p:xfrm>
          <a:off x="2339975" y="5839048"/>
          <a:ext cx="4321175" cy="518160"/>
        </p:xfrm>
        <a:graphic>
          <a:graphicData uri="http://schemas.openxmlformats.org/drawingml/2006/table">
            <a:tbl>
              <a:tblPr/>
              <a:tblGrid>
                <a:gridCol w="1441450">
                  <a:extLst>
                    <a:ext uri="{9D8B030D-6E8A-4147-A177-3AD203B41FA5}">
                      <a16:colId xmlns:a16="http://schemas.microsoft.com/office/drawing/2014/main" val="20000"/>
                    </a:ext>
                  </a:extLst>
                </a:gridCol>
                <a:gridCol w="306388">
                  <a:extLst>
                    <a:ext uri="{9D8B030D-6E8A-4147-A177-3AD203B41FA5}">
                      <a16:colId xmlns:a16="http://schemas.microsoft.com/office/drawing/2014/main" val="20001"/>
                    </a:ext>
                  </a:extLst>
                </a:gridCol>
                <a:gridCol w="1133475">
                  <a:extLst>
                    <a:ext uri="{9D8B030D-6E8A-4147-A177-3AD203B41FA5}">
                      <a16:colId xmlns:a16="http://schemas.microsoft.com/office/drawing/2014/main" val="20002"/>
                    </a:ext>
                  </a:extLst>
                </a:gridCol>
                <a:gridCol w="277812">
                  <a:extLst>
                    <a:ext uri="{9D8B030D-6E8A-4147-A177-3AD203B41FA5}">
                      <a16:colId xmlns:a16="http://schemas.microsoft.com/office/drawing/2014/main" val="20003"/>
                    </a:ext>
                  </a:extLst>
                </a:gridCol>
                <a:gridCol w="1162050">
                  <a:extLst>
                    <a:ext uri="{9D8B030D-6E8A-4147-A177-3AD203B41FA5}">
                      <a16:colId xmlns:a16="http://schemas.microsoft.com/office/drawing/2014/main" val="20004"/>
                    </a:ext>
                  </a:extLst>
                </a:gridCol>
              </a:tblGrid>
              <a:tr h="231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err="1" smtClean="0">
                          <a:ln>
                            <a:noFill/>
                          </a:ln>
                          <a:solidFill>
                            <a:schemeClr val="hlink"/>
                          </a:solidFill>
                          <a:effectLst>
                            <a:outerShdw blurRad="38100" dist="38100" dir="2700000" algn="tl">
                              <a:srgbClr val="C0C0C0"/>
                            </a:outerShdw>
                          </a:effectLst>
                          <a:latin typeface="Tahoma" pitchFamily="34" charset="0"/>
                          <a:ea typeface="隶书" pitchFamily="49" charset="-122"/>
                        </a:rPr>
                        <a:t>sno</a:t>
                      </a:r>
                      <a:endParaRPr kumimoji="1" lang="en-US" altLang="zh-CN" sz="2800" b="0" i="0" u="none" strike="noStrike" cap="none" normalizeH="0" baseline="0" dirty="0" smtClean="0">
                        <a:ln>
                          <a:noFill/>
                        </a:ln>
                        <a:solidFill>
                          <a:schemeClr va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en-US" altLang="zh-CN" sz="2800" b="0" i="0" u="none" strike="noStrike" cap="none" normalizeH="0" baseline="0" smtClean="0">
                        <a:ln>
                          <a:noFill/>
                        </a:ln>
                        <a:solidFill>
                          <a:schemeClr va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err="1" smtClean="0">
                          <a:ln>
                            <a:noFill/>
                          </a:ln>
                          <a:solidFill>
                            <a:schemeClr val="hlink"/>
                          </a:solidFill>
                          <a:effectLst>
                            <a:outerShdw blurRad="38100" dist="38100" dir="2700000" algn="tl">
                              <a:srgbClr val="C0C0C0"/>
                            </a:outerShdw>
                          </a:effectLst>
                          <a:latin typeface="Tahoma" pitchFamily="34" charset="0"/>
                          <a:ea typeface="隶书" pitchFamily="49" charset="-122"/>
                        </a:rPr>
                        <a:t>cno</a:t>
                      </a:r>
                      <a:endParaRPr kumimoji="1" lang="en-US" altLang="zh-CN" sz="2800" b="0" i="0" u="none" strike="noStrike" cap="none" normalizeH="0" baseline="0" dirty="0" smtClean="0">
                        <a:ln>
                          <a:noFill/>
                        </a:ln>
                        <a:solidFill>
                          <a:schemeClr va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grade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10" name="AutoShape 353"/>
          <p:cNvCxnSpPr>
            <a:cxnSpLocks noChangeShapeType="1"/>
          </p:cNvCxnSpPr>
          <p:nvPr/>
        </p:nvCxnSpPr>
        <p:spPr bwMode="auto">
          <a:xfrm rot="16200000" flipH="1">
            <a:off x="4569619" y="4847654"/>
            <a:ext cx="1588" cy="3019425"/>
          </a:xfrm>
          <a:prstGeom prst="bentConnector3">
            <a:avLst>
              <a:gd name="adj1" fmla="val 14400005"/>
            </a:avLst>
          </a:prstGeom>
          <a:noFill/>
          <a:ln w="9525">
            <a:solidFill>
              <a:schemeClr val="tx1"/>
            </a:solidFill>
            <a:miter lim="800000"/>
            <a:headEnd/>
            <a:tailEnd type="triangle" w="med" len="med"/>
          </a:ln>
        </p:spPr>
      </p:cxnSp>
      <p:cxnSp>
        <p:nvCxnSpPr>
          <p:cNvPr id="11" name="AutoShape 354"/>
          <p:cNvCxnSpPr>
            <a:cxnSpLocks noChangeShapeType="1"/>
          </p:cNvCxnSpPr>
          <p:nvPr/>
        </p:nvCxnSpPr>
        <p:spPr bwMode="auto">
          <a:xfrm rot="16200000" flipH="1">
            <a:off x="5366544" y="5644579"/>
            <a:ext cx="1588" cy="1425575"/>
          </a:xfrm>
          <a:prstGeom prst="bentConnector3">
            <a:avLst>
              <a:gd name="adj1" fmla="val 14400005"/>
            </a:avLst>
          </a:prstGeom>
          <a:noFill/>
          <a:ln w="9525">
            <a:solidFill>
              <a:schemeClr val="tx1"/>
            </a:solidFill>
            <a:miter lim="800000"/>
            <a:headEnd/>
            <a:tailEnd type="triangle" w="med" len="med"/>
          </a:ln>
        </p:spPr>
      </p:cxnSp>
      <p:cxnSp>
        <p:nvCxnSpPr>
          <p:cNvPr id="12" name="AutoShape 355"/>
          <p:cNvCxnSpPr>
            <a:cxnSpLocks noChangeShapeType="1"/>
          </p:cNvCxnSpPr>
          <p:nvPr/>
        </p:nvCxnSpPr>
        <p:spPr bwMode="auto">
          <a:xfrm rot="16200000" flipH="1">
            <a:off x="3921919" y="3766567"/>
            <a:ext cx="1587" cy="3019425"/>
          </a:xfrm>
          <a:prstGeom prst="bentConnector3">
            <a:avLst>
              <a:gd name="adj1" fmla="val 14400005"/>
            </a:avLst>
          </a:prstGeom>
          <a:noFill/>
          <a:ln w="9525">
            <a:solidFill>
              <a:schemeClr val="tx1"/>
            </a:solidFill>
            <a:miter lim="800000"/>
            <a:headEnd/>
            <a:tailEnd type="triangle" w="med" len="med"/>
          </a:ln>
        </p:spPr>
      </p:cxnSp>
    </p:spTree>
    <p:extLst>
      <p:ext uri="{BB962C8B-B14F-4D97-AF65-F5344CB8AC3E}">
        <p14:creationId xmlns:p14="http://schemas.microsoft.com/office/powerpoint/2010/main" val="2286541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pPr eaLnBrk="1" hangingPunct="1">
              <a:defRPr/>
            </a:pPr>
            <a:r>
              <a:rPr lang="zh-CN" altLang="en-US" dirty="0"/>
              <a:t>非</a:t>
            </a:r>
            <a:r>
              <a:rPr lang="zh-CN" altLang="en-US" dirty="0" smtClean="0"/>
              <a:t>3</a:t>
            </a:r>
            <a:r>
              <a:rPr lang="en-US" altLang="zh-CN" dirty="0" smtClean="0"/>
              <a:t>NF</a:t>
            </a:r>
            <a:r>
              <a:rPr lang="zh-CN" altLang="en-US" dirty="0" smtClean="0"/>
              <a:t>关系模式的不良特性</a:t>
            </a:r>
          </a:p>
        </p:txBody>
      </p:sp>
      <p:sp>
        <p:nvSpPr>
          <p:cNvPr id="262147" name="Rectangle 3"/>
          <p:cNvSpPr>
            <a:spLocks noGrp="1" noChangeArrowheads="1"/>
          </p:cNvSpPr>
          <p:nvPr>
            <p:ph type="body" idx="1"/>
          </p:nvPr>
        </p:nvSpPr>
        <p:spPr/>
        <p:txBody>
          <a:bodyPr/>
          <a:lstStyle/>
          <a:p>
            <a:pPr lvl="1" algn="ctr" eaLnBrk="1" hangingPunct="1">
              <a:buFont typeface="Wingdings" pitchFamily="2" charset="2"/>
              <a:buNone/>
              <a:defRPr/>
            </a:pPr>
            <a:r>
              <a:rPr lang="en-US" altLang="zh-CN" sz="3200" dirty="0" smtClean="0">
                <a:solidFill>
                  <a:schemeClr val="hlink"/>
                </a:solidFill>
                <a:effectLst>
                  <a:outerShdw blurRad="38100" dist="38100" dir="2700000" algn="tl">
                    <a:srgbClr val="C0C0C0"/>
                  </a:outerShdw>
                </a:effectLst>
                <a:sym typeface="Wingdings" pitchFamily="2" charset="2"/>
              </a:rPr>
              <a:t>S_D(</a:t>
            </a:r>
            <a:r>
              <a:rPr lang="en-US" altLang="zh-CN" sz="3200" dirty="0" err="1" smtClean="0">
                <a:solidFill>
                  <a:schemeClr val="hlink"/>
                </a:solidFill>
                <a:effectLst>
                  <a:outerShdw blurRad="38100" dist="38100" dir="2700000" algn="tl">
                    <a:srgbClr val="C0C0C0"/>
                  </a:outerShdw>
                </a:effectLst>
                <a:sym typeface="Wingdings" pitchFamily="2" charset="2"/>
              </a:rPr>
              <a:t>sno</a:t>
            </a:r>
            <a:r>
              <a:rPr lang="en-US" altLang="zh-CN" sz="3200" dirty="0" smtClean="0">
                <a:solidFill>
                  <a:schemeClr val="hlink"/>
                </a:solidFill>
                <a:effectLst>
                  <a:outerShdw blurRad="38100" dist="38100" dir="2700000" algn="tl">
                    <a:srgbClr val="C0C0C0"/>
                  </a:outerShdw>
                </a:effectLst>
                <a:sym typeface="Wingdings" pitchFamily="2" charset="2"/>
              </a:rPr>
              <a:t>, </a:t>
            </a:r>
            <a:r>
              <a:rPr lang="en-US" altLang="zh-CN" sz="3200" dirty="0" err="1" smtClean="0">
                <a:solidFill>
                  <a:schemeClr val="hlink"/>
                </a:solidFill>
                <a:effectLst>
                  <a:outerShdw blurRad="38100" dist="38100" dir="2700000" algn="tl">
                    <a:srgbClr val="C0C0C0"/>
                  </a:outerShdw>
                </a:effectLst>
                <a:sym typeface="Wingdings" pitchFamily="2" charset="2"/>
              </a:rPr>
              <a:t>sname</a:t>
            </a:r>
            <a:r>
              <a:rPr lang="en-US" altLang="zh-CN" sz="3200" dirty="0" smtClean="0">
                <a:solidFill>
                  <a:schemeClr val="hlink"/>
                </a:solidFill>
                <a:effectLst>
                  <a:outerShdw blurRad="38100" dist="38100" dir="2700000" algn="tl">
                    <a:srgbClr val="C0C0C0"/>
                  </a:outerShdw>
                </a:effectLst>
                <a:sym typeface="Wingdings" pitchFamily="2" charset="2"/>
              </a:rPr>
              <a:t>, </a:t>
            </a:r>
            <a:r>
              <a:rPr lang="en-US" altLang="zh-CN" sz="3200" dirty="0" err="1" smtClean="0">
                <a:solidFill>
                  <a:schemeClr val="hlink"/>
                </a:solidFill>
                <a:effectLst>
                  <a:outerShdw blurRad="38100" dist="38100" dir="2700000" algn="tl">
                    <a:srgbClr val="C0C0C0"/>
                  </a:outerShdw>
                </a:effectLst>
                <a:sym typeface="Wingdings" pitchFamily="2" charset="2"/>
              </a:rPr>
              <a:t>dno</a:t>
            </a:r>
            <a:r>
              <a:rPr lang="en-US" altLang="zh-CN" sz="3200" dirty="0" smtClean="0">
                <a:solidFill>
                  <a:schemeClr val="hlink"/>
                </a:solidFill>
                <a:effectLst>
                  <a:outerShdw blurRad="38100" dist="38100" dir="2700000" algn="tl">
                    <a:srgbClr val="C0C0C0"/>
                  </a:outerShdw>
                </a:effectLst>
                <a:sym typeface="Wingdings" pitchFamily="2" charset="2"/>
              </a:rPr>
              <a:t>, dean)</a:t>
            </a:r>
            <a:endParaRPr lang="en-US" altLang="zh-CN" sz="3200" dirty="0" smtClean="0">
              <a:solidFill>
                <a:schemeClr val="hlink"/>
              </a:solidFill>
              <a:effectLst>
                <a:outerShdw blurRad="38100" dist="38100" dir="2700000" algn="tl">
                  <a:srgbClr val="C0C0C0"/>
                </a:outerShdw>
              </a:effectLst>
            </a:endParaRPr>
          </a:p>
          <a:p>
            <a:pPr eaLnBrk="1" hangingPunct="1">
              <a:defRPr/>
            </a:pPr>
            <a:r>
              <a:rPr lang="zh-CN" altLang="en-US" dirty="0" smtClean="0"/>
              <a:t>插入异常：如果系中没有学生，则有关系的信息就无法插入</a:t>
            </a:r>
          </a:p>
          <a:p>
            <a:pPr eaLnBrk="1" hangingPunct="1">
              <a:defRPr/>
            </a:pPr>
            <a:r>
              <a:rPr lang="zh-CN" altLang="en-US" dirty="0" smtClean="0"/>
              <a:t>删除异常：如果学生全部毕业了，则在删除学生信息的同时有关系的信息也随之删除了</a:t>
            </a:r>
          </a:p>
          <a:p>
            <a:pPr eaLnBrk="1" hangingPunct="1">
              <a:defRPr/>
            </a:pPr>
            <a:r>
              <a:rPr lang="zh-CN" altLang="en-US" dirty="0" smtClean="0"/>
              <a:t>更新异常：如果学生转系，不但要修改</a:t>
            </a:r>
            <a:r>
              <a:rPr lang="en-US" altLang="zh-CN" dirty="0" err="1" smtClean="0"/>
              <a:t>dno</a:t>
            </a:r>
            <a:r>
              <a:rPr lang="en-US" altLang="zh-CN" dirty="0" smtClean="0"/>
              <a:t>，</a:t>
            </a:r>
            <a:r>
              <a:rPr lang="zh-CN" altLang="en-US" dirty="0" smtClean="0"/>
              <a:t>还要修改</a:t>
            </a:r>
            <a:r>
              <a:rPr lang="en-US" altLang="zh-CN" dirty="0" smtClean="0"/>
              <a:t>dean，</a:t>
            </a:r>
            <a:r>
              <a:rPr lang="zh-CN" altLang="en-US" dirty="0" smtClean="0"/>
              <a:t>如果换系主任，则该系每个学生元组都要做相应修改</a:t>
            </a:r>
          </a:p>
          <a:p>
            <a:pPr eaLnBrk="1" hangingPunct="1">
              <a:defRPr/>
            </a:pPr>
            <a:r>
              <a:rPr lang="zh-CN" altLang="en-US" dirty="0" smtClean="0"/>
              <a:t>数据冗余：每个学生都存储所在系的系主任的信息</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defRPr/>
            </a:pPr>
            <a:r>
              <a:rPr lang="zh-CN" altLang="en-US" dirty="0" smtClean="0"/>
              <a:t>3</a:t>
            </a:r>
            <a:r>
              <a:rPr lang="en-US" altLang="zh-CN" dirty="0" smtClean="0"/>
              <a:t>NF</a:t>
            </a:r>
            <a:r>
              <a:rPr lang="zh-CN" altLang="en-US" dirty="0" smtClean="0"/>
              <a:t>定义</a:t>
            </a:r>
          </a:p>
        </p:txBody>
      </p:sp>
      <mc:AlternateContent xmlns:mc="http://schemas.openxmlformats.org/markup-compatibility/2006" xmlns:a14="http://schemas.microsoft.com/office/drawing/2010/main">
        <mc:Choice Requires="a14">
          <p:sp>
            <p:nvSpPr>
              <p:cNvPr id="106499" name="Rectangle 3"/>
              <p:cNvSpPr>
                <a:spLocks noGrp="1" noChangeArrowheads="1"/>
              </p:cNvSpPr>
              <p:nvPr>
                <p:ph type="body" idx="1"/>
              </p:nvPr>
            </p:nvSpPr>
            <p:spPr/>
            <p:txBody>
              <a:bodyPr/>
              <a:lstStyle/>
              <a:p>
                <a:pPr marL="0" indent="0" algn="ctr" eaLnBrk="1" hangingPunct="1">
                  <a:lnSpc>
                    <a:spcPct val="150000"/>
                  </a:lnSpc>
                  <a:buNone/>
                  <a:defRPr/>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 </m:t>
                      </m:r>
                      <m:r>
                        <a:rPr lang="zh-CN" altLang="en-US" i="1" dirty="0" smtClean="0">
                          <a:latin typeface="Cambria Math" panose="02040503050406030204" pitchFamily="18" charset="0"/>
                        </a:rPr>
                        <m:t>关系模式</m:t>
                      </m:r>
                      <m:r>
                        <a:rPr lang="en-US" altLang="zh-CN" b="0" i="1" dirty="0" smtClean="0">
                          <a:latin typeface="Cambria Math" panose="02040503050406030204" pitchFamily="18" charset="0"/>
                        </a:rPr>
                        <m:t>𝑅</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𝑈</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𝐹</m:t>
                          </m:r>
                        </m:e>
                      </m:d>
                      <m:r>
                        <a:rPr lang="zh-CN" altLang="en-US" i="1" dirty="0">
                          <a:latin typeface="Cambria Math" panose="02040503050406030204" pitchFamily="18" charset="0"/>
                        </a:rPr>
                        <m:t>中</m:t>
                      </m:r>
                      <m:r>
                        <a:rPr lang="en-US" altLang="zh-CN" b="0" i="1" dirty="0" smtClean="0">
                          <a:latin typeface="Cambria Math" panose="02040503050406030204" pitchFamily="18" charset="0"/>
                        </a:rPr>
                        <m:t>,</m:t>
                      </m:r>
                      <m:r>
                        <a:rPr lang="zh-CN" altLang="en-US" i="1" dirty="0">
                          <a:latin typeface="Cambria Math" panose="02040503050406030204" pitchFamily="18" charset="0"/>
                        </a:rPr>
                        <m:t>若不存在这样的码</m:t>
                      </m:r>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m:t>
                      </m:r>
                      <m:r>
                        <a:rPr lang="zh-CN" altLang="en-US" i="1" dirty="0">
                          <a:latin typeface="Cambria Math" panose="02040503050406030204" pitchFamily="18" charset="0"/>
                        </a:rPr>
                        <m:t>属性组</m:t>
                      </m:r>
                      <m:r>
                        <a:rPr lang="en-US" altLang="zh-CN" b="0" i="1" dirty="0" smtClean="0">
                          <a:latin typeface="Cambria Math" panose="02040503050406030204" pitchFamily="18" charset="0"/>
                        </a:rPr>
                        <m:t>𝑌</m:t>
                      </m:r>
                      <m:r>
                        <a:rPr lang="zh-CN" altLang="en-US" i="1" dirty="0">
                          <a:latin typeface="Cambria Math" panose="02040503050406030204" pitchFamily="18" charset="0"/>
                        </a:rPr>
                        <m:t>及</m:t>
                      </m:r>
                      <m:r>
                        <a:rPr lang="zh-CN" altLang="en-US" i="1" dirty="0" smtClean="0">
                          <a:solidFill>
                            <a:srgbClr val="FF0000"/>
                          </a:solidFill>
                          <a:latin typeface="Cambria Math" panose="02040503050406030204" pitchFamily="18" charset="0"/>
                        </a:rPr>
                        <m:t>非</m:t>
                      </m:r>
                      <m:r>
                        <a:rPr lang="zh-CN" altLang="en-US" i="1" dirty="0">
                          <a:latin typeface="Cambria Math" panose="02040503050406030204" pitchFamily="18" charset="0"/>
                        </a:rPr>
                        <m:t>主属性</m:t>
                      </m:r>
                      <m:r>
                        <a:rPr lang="en-US" altLang="zh-CN" b="0" i="1" dirty="0" smtClean="0">
                          <a:latin typeface="Cambria Math" panose="02040503050406030204" pitchFamily="18" charset="0"/>
                        </a:rPr>
                        <m:t>𝑍</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𝑍</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rPr>
                            <m:t>𝑌</m:t>
                          </m:r>
                        </m:e>
                      </m:d>
                      <m:r>
                        <a:rPr lang="en-US" altLang="zh-CN" b="0" i="1" dirty="0" smtClean="0">
                          <a:latin typeface="Cambria Math" panose="02040503050406030204" pitchFamily="18" charset="0"/>
                        </a:rPr>
                        <m:t>,</m:t>
                      </m:r>
                      <m:r>
                        <a:rPr lang="zh-CN" altLang="en-US" i="1" dirty="0">
                          <a:latin typeface="Cambria Math" panose="02040503050406030204" pitchFamily="18" charset="0"/>
                        </a:rPr>
                        <m:t>使得下式成立</m:t>
                      </m:r>
                      <m:r>
                        <a:rPr lang="en-US" altLang="zh-CN" b="0" i="1" dirty="0" smtClean="0">
                          <a:latin typeface="Cambria Math" panose="02040503050406030204" pitchFamily="18" charset="0"/>
                        </a:rPr>
                        <m:t>,</m:t>
                      </m:r>
                    </m:oMath>
                  </m:oMathPara>
                </a14:m>
                <a:endParaRPr lang="en-US" altLang="zh-CN" b="0" i="1" dirty="0" smtClean="0">
                  <a:latin typeface="Cambria Math" panose="02040503050406030204" pitchFamily="18" charset="0"/>
                </a:endParaRPr>
              </a:p>
              <a:p>
                <a:pPr marL="0" indent="0" algn="ctr" eaLnBrk="1" hangingPunct="1">
                  <a:lnSpc>
                    <a:spcPct val="150000"/>
                  </a:lnSpc>
                  <a:buNone/>
                  <a:defRPr/>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𝑋</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rPr>
                        <m:t>𝑌</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𝑌</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rPr>
                        <m:t>𝑍</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𝑌</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	</m:t>
                      </m:r>
                    </m:oMath>
                  </m:oMathPara>
                </a14:m>
                <a:endParaRPr lang="en-US" altLang="zh-CN" i="1" dirty="0" smtClean="0">
                  <a:latin typeface="Cambria Math" panose="02040503050406030204" pitchFamily="18" charset="0"/>
                </a:endParaRPr>
              </a:p>
              <a:p>
                <a:pPr marL="0" indent="0" algn="ctr" eaLnBrk="1" hangingPunct="1">
                  <a:lnSpc>
                    <a:spcPct val="150000"/>
                  </a:lnSpc>
                  <a:buNone/>
                  <a:defRPr/>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rPr>
                        <m:t>则称</m:t>
                      </m:r>
                      <m:r>
                        <a:rPr lang="en-US" altLang="zh-CN" b="0" i="1" dirty="0" smtClean="0">
                          <a:latin typeface="Cambria Math" panose="02040503050406030204" pitchFamily="18" charset="0"/>
                        </a:rPr>
                        <m:t>𝑅</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rPr>
                        <m:t>3</m:t>
                      </m:r>
                      <m:r>
                        <a:rPr lang="en-US" altLang="zh-CN" b="0" i="1" dirty="0" smtClean="0">
                          <a:latin typeface="Cambria Math" panose="02040503050406030204" pitchFamily="18" charset="0"/>
                        </a:rPr>
                        <m:t>𝑁𝐹</m:t>
                      </m:r>
                    </m:oMath>
                  </m:oMathPara>
                </a14:m>
                <a:endParaRPr lang="en-US" altLang="zh-CN" dirty="0" smtClean="0"/>
              </a:p>
              <a:p>
                <a:pPr marL="0" indent="0" algn="ctr" eaLnBrk="1" hangingPunct="1">
                  <a:lnSpc>
                    <a:spcPct val="150000"/>
                  </a:lnSpc>
                  <a:buNone/>
                  <a:defRPr/>
                </a:pPr>
                <a14:m>
                  <m:oMath xmlns:m="http://schemas.openxmlformats.org/officeDocument/2006/math">
                    <m:r>
                      <a:rPr lang="en-US" altLang="zh-CN" i="1" dirty="0" smtClean="0">
                        <a:solidFill>
                          <a:srgbClr val="0070C0"/>
                        </a:solidFill>
                        <a:latin typeface="Cambria Math" panose="02040503050406030204" pitchFamily="18" charset="0"/>
                      </a:rPr>
                      <m:t>3</m:t>
                    </m:r>
                    <m:r>
                      <a:rPr lang="en-US" altLang="zh-CN" i="1" dirty="0" smtClean="0">
                        <a:solidFill>
                          <a:srgbClr val="0070C0"/>
                        </a:solidFill>
                        <a:latin typeface="Cambria Math" panose="02040503050406030204" pitchFamily="18" charset="0"/>
                      </a:rPr>
                      <m:t>𝑁𝐹</m:t>
                    </m:r>
                  </m:oMath>
                </a14:m>
                <a:r>
                  <a:rPr lang="zh-CN" altLang="en-US" dirty="0" smtClean="0">
                    <a:solidFill>
                      <a:srgbClr val="0070C0"/>
                    </a:solidFill>
                  </a:rPr>
                  <a:t>消除了非主属性对码的传递依赖</a:t>
                </a:r>
              </a:p>
              <a:p>
                <a:pPr lvl="1" algn="ctr" eaLnBrk="1" hangingPunct="1">
                  <a:lnSpc>
                    <a:spcPct val="150000"/>
                  </a:lnSpc>
                  <a:spcBef>
                    <a:spcPct val="35000"/>
                  </a:spcBef>
                  <a:buNone/>
                  <a:defRPr/>
                </a:pPr>
                <a14:m>
                  <m:oMathPara xmlns:m="http://schemas.openxmlformats.org/officeDocument/2006/math">
                    <m:oMathParaPr>
                      <m:jc m:val="centerGroup"/>
                    </m:oMathParaPr>
                    <m:oMath xmlns:m="http://schemas.openxmlformats.org/officeDocument/2006/math">
                      <m:r>
                        <m:rPr>
                          <m:sty m:val="p"/>
                        </m:rPr>
                        <a:rPr lang="en-US" altLang="zh-CN" b="0" i="0" dirty="0" smtClean="0">
                          <a:latin typeface="Cambria Math" panose="02040503050406030204" pitchFamily="18" charset="0"/>
                        </a:rPr>
                        <m:t>S</m:t>
                      </m:r>
                      <m:r>
                        <a:rPr lang="en-US" altLang="zh-CN" b="0" i="0" dirty="0" smtClean="0">
                          <a:latin typeface="Cambria Math" panose="02040503050406030204" pitchFamily="18" charset="0"/>
                        </a:rPr>
                        <m:t>_</m:t>
                      </m:r>
                      <m:r>
                        <m:rPr>
                          <m:sty m:val="p"/>
                        </m:rPr>
                        <a:rPr lang="en-US" altLang="zh-CN" b="0" i="0" dirty="0" smtClean="0">
                          <a:latin typeface="Cambria Math" panose="02040503050406030204" pitchFamily="18" charset="0"/>
                        </a:rPr>
                        <m:t>D</m:t>
                      </m:r>
                      <m:r>
                        <a:rPr lang="en-US" altLang="zh-CN" b="0"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3</m:t>
                      </m:r>
                      <m:r>
                        <a:rPr lang="en-US" altLang="zh-CN" i="1" dirty="0">
                          <a:latin typeface="Cambria Math" panose="02040503050406030204" pitchFamily="18" charset="0"/>
                        </a:rPr>
                        <m:t>𝑁𝐹</m:t>
                      </m:r>
                      <m:r>
                        <a:rPr lang="zh-CN" altLang="en-US" b="0" i="1" dirty="0" smtClean="0">
                          <a:latin typeface="Cambria Math" panose="02040503050406030204" pitchFamily="18" charset="0"/>
                        </a:rPr>
                        <m:t>，</m:t>
                      </m:r>
                      <m:r>
                        <a:rPr lang="zh-CN" altLang="en-US" i="1" dirty="0">
                          <a:latin typeface="Cambria Math" panose="02040503050406030204" pitchFamily="18" charset="0"/>
                        </a:rPr>
                        <m:t>因为</m:t>
                      </m:r>
                      <m:r>
                        <a:rPr lang="zh-CN" altLang="en-US" b="0" i="1" dirty="0" smtClean="0">
                          <a:latin typeface="Cambria Math" panose="02040503050406030204" pitchFamily="18" charset="0"/>
                        </a:rPr>
                        <m:t>有</m:t>
                      </m:r>
                    </m:oMath>
                  </m:oMathPara>
                </a14:m>
                <a:endParaRPr lang="en-US" altLang="zh-CN" i="1" dirty="0" smtClean="0">
                  <a:latin typeface="Cambria Math" panose="02040503050406030204" pitchFamily="18" charset="0"/>
                </a:endParaRPr>
              </a:p>
              <a:p>
                <a:pPr lvl="1" algn="ctr" eaLnBrk="1" hangingPunct="1">
                  <a:lnSpc>
                    <a:spcPct val="150000"/>
                  </a:lnSpc>
                  <a:spcBef>
                    <a:spcPct val="35000"/>
                  </a:spcBef>
                  <a:buNone/>
                  <a:defRPr/>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𝑠𝑛𝑜</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rPr>
                        <m:t>𝑑𝑛𝑜</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𝑑𝑛𝑜</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rPr>
                        <m:t>𝑑𝑒𝑎𝑛</m:t>
                      </m:r>
                    </m:oMath>
                  </m:oMathPara>
                </a14:m>
                <a:endParaRPr lang="zh-CN" altLang="en-US" dirty="0" smtClean="0"/>
              </a:p>
            </p:txBody>
          </p:sp>
        </mc:Choice>
        <mc:Fallback xmlns="">
          <p:sp>
            <p:nvSpPr>
              <p:cNvPr id="106499" name="Rectangle 3"/>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lang="zh-CN" altLang="en-US" dirty="0" smtClean="0"/>
              <a:t>如何将关系模式改造为3</a:t>
            </a:r>
            <a:r>
              <a:rPr lang="en-US" altLang="zh-CN" dirty="0" smtClean="0"/>
              <a:t>NF</a:t>
            </a:r>
            <a:r>
              <a:rPr lang="zh-CN" altLang="en-US" dirty="0" smtClean="0"/>
              <a:t>的？</a:t>
            </a:r>
            <a:endParaRPr lang="en-US" altLang="zh-CN" dirty="0" smtClean="0"/>
          </a:p>
        </p:txBody>
      </p:sp>
      <mc:AlternateContent xmlns:mc="http://schemas.openxmlformats.org/markup-compatibility/2006" xmlns:a14="http://schemas.microsoft.com/office/drawing/2010/main">
        <mc:Choice Requires="a14">
          <p:sp>
            <p:nvSpPr>
              <p:cNvPr id="25603" name="Rectangle 3"/>
              <p:cNvSpPr>
                <a:spLocks noGrp="1" noChangeArrowheads="1"/>
              </p:cNvSpPr>
              <p:nvPr>
                <p:ph type="body" idx="1"/>
              </p:nvPr>
            </p:nvSpPr>
            <p:spPr>
              <a:xfrm>
                <a:off x="188913" y="1052736"/>
                <a:ext cx="8802687" cy="2088232"/>
              </a:xfrm>
            </p:spPr>
            <p:txBody>
              <a:bodyPr/>
              <a:lstStyle/>
              <a:p>
                <a:pPr eaLnBrk="1" hangingPunct="1">
                  <a:lnSpc>
                    <a:spcPct val="105000"/>
                  </a:lnSpc>
                  <a:spcBef>
                    <a:spcPct val="35000"/>
                  </a:spcBef>
                  <a:defRPr/>
                </a:pPr>
                <a:r>
                  <a:rPr lang="zh-CN" altLang="en-US" dirty="0" smtClean="0">
                    <a:sym typeface="Wingdings" pitchFamily="2" charset="2"/>
                  </a:rPr>
                  <a:t>砸断函数依赖的传递链，将</a:t>
                </a:r>
                <a:r>
                  <a:rPr lang="en-US" altLang="zh-CN" dirty="0" smtClean="0">
                    <a:sym typeface="Wingdings" pitchFamily="2" charset="2"/>
                  </a:rPr>
                  <a:t>S</a:t>
                </a:r>
                <a:r>
                  <a:rPr lang="zh-CN" altLang="en-US" dirty="0" smtClean="0">
                    <a:sym typeface="Wingdings" pitchFamily="2" charset="2"/>
                  </a:rPr>
                  <a:t>分解为</a:t>
                </a:r>
                <a:endParaRPr lang="en-US" altLang="zh-CN" dirty="0" smtClean="0">
                  <a:sym typeface="Wingdings" pitchFamily="2" charset="2"/>
                </a:endParaRPr>
              </a:p>
              <a:p>
                <a:pPr marL="0" indent="0" eaLnBrk="1" hangingPunct="1">
                  <a:lnSpc>
                    <a:spcPct val="150000"/>
                  </a:lnSpc>
                  <a:spcBef>
                    <a:spcPct val="35000"/>
                  </a:spcBef>
                  <a:buNone/>
                  <a:defRPr/>
                </a:pPr>
                <a14:m>
                  <m:oMathPara xmlns:m="http://schemas.openxmlformats.org/officeDocument/2006/math">
                    <m:oMathParaPr>
                      <m:jc m:val="centerGroup"/>
                    </m:oMathParaPr>
                    <m:oMath xmlns:m="http://schemas.openxmlformats.org/officeDocument/2006/math">
                      <m:r>
                        <a:rPr lang="en-US" altLang="zh-CN" b="0" i="1" dirty="0" smtClean="0">
                          <a:solidFill>
                            <a:srgbClr val="FF0000"/>
                          </a:solidFill>
                          <a:latin typeface="Cambria Math" panose="02040503050406030204" pitchFamily="18" charset="0"/>
                        </a:rPr>
                        <m:t>𝑠𝑡𝑢𝑑𝑒𝑛𝑡</m:t>
                      </m:r>
                      <m:d>
                        <m:dPr>
                          <m:ctrlPr>
                            <a:rPr lang="en-US" altLang="zh-CN" b="0" i="1" dirty="0" smtClean="0">
                              <a:solidFill>
                                <a:srgbClr val="FF0000"/>
                              </a:solidFill>
                              <a:latin typeface="Cambria Math" panose="02040503050406030204" pitchFamily="18" charset="0"/>
                            </a:rPr>
                          </m:ctrlPr>
                        </m:dPr>
                        <m:e>
                          <m:r>
                            <a:rPr lang="en-US" altLang="zh-CN" b="0" i="1" dirty="0" smtClean="0">
                              <a:solidFill>
                                <a:srgbClr val="FF0000"/>
                              </a:solidFill>
                              <a:latin typeface="Cambria Math" panose="02040503050406030204" pitchFamily="18" charset="0"/>
                            </a:rPr>
                            <m:t>𝑠𝑛𝑜</m:t>
                          </m:r>
                          <m:r>
                            <a:rPr lang="en-US" altLang="zh-CN" b="0" i="1" dirty="0" smtClean="0">
                              <a:solidFill>
                                <a:srgbClr val="FF0000"/>
                              </a:solidFill>
                              <a:latin typeface="Cambria Math" panose="02040503050406030204" pitchFamily="18" charset="0"/>
                            </a:rPr>
                            <m:t>,</m:t>
                          </m:r>
                          <m:r>
                            <a:rPr lang="en-US" altLang="zh-CN" b="0" i="1" dirty="0" smtClean="0">
                              <a:solidFill>
                                <a:srgbClr val="FF0000"/>
                              </a:solidFill>
                              <a:latin typeface="Cambria Math" panose="02040503050406030204" pitchFamily="18" charset="0"/>
                            </a:rPr>
                            <m:t>𝑠𝑛𝑎𝑚𝑒</m:t>
                          </m:r>
                          <m:r>
                            <a:rPr lang="en-US" altLang="zh-CN" b="0" i="1" dirty="0" smtClean="0">
                              <a:solidFill>
                                <a:srgbClr val="FF0000"/>
                              </a:solidFill>
                              <a:latin typeface="Cambria Math" panose="02040503050406030204" pitchFamily="18" charset="0"/>
                            </a:rPr>
                            <m:t>,</m:t>
                          </m:r>
                          <m:r>
                            <a:rPr lang="en-US" altLang="zh-CN" b="0" i="1" dirty="0" smtClean="0">
                              <a:solidFill>
                                <a:srgbClr val="FF0000"/>
                              </a:solidFill>
                              <a:latin typeface="Cambria Math" panose="02040503050406030204" pitchFamily="18" charset="0"/>
                            </a:rPr>
                            <m:t>𝑑𝑛𝑜</m:t>
                          </m:r>
                        </m:e>
                      </m:d>
                    </m:oMath>
                  </m:oMathPara>
                </a14:m>
                <a:endParaRPr lang="en-US" altLang="zh-CN" b="0" i="1" dirty="0" smtClean="0">
                  <a:solidFill>
                    <a:srgbClr val="FF0000"/>
                  </a:solidFill>
                  <a:latin typeface="Cambria Math" panose="02040503050406030204" pitchFamily="18" charset="0"/>
                </a:endParaRPr>
              </a:p>
              <a:p>
                <a:pPr marL="0" indent="0" eaLnBrk="1" hangingPunct="1">
                  <a:lnSpc>
                    <a:spcPct val="150000"/>
                  </a:lnSpc>
                  <a:spcBef>
                    <a:spcPct val="35000"/>
                  </a:spcBef>
                  <a:buNone/>
                  <a:defRPr/>
                </a:pPr>
                <a14:m>
                  <m:oMathPara xmlns:m="http://schemas.openxmlformats.org/officeDocument/2006/math">
                    <m:oMathParaPr>
                      <m:jc m:val="centerGroup"/>
                    </m:oMathParaPr>
                    <m:oMath xmlns:m="http://schemas.openxmlformats.org/officeDocument/2006/math">
                      <m:r>
                        <a:rPr lang="en-US" altLang="zh-CN" b="0" i="1" dirty="0" smtClean="0">
                          <a:solidFill>
                            <a:srgbClr val="FF0000"/>
                          </a:solidFill>
                          <a:latin typeface="Cambria Math" panose="02040503050406030204" pitchFamily="18" charset="0"/>
                          <a:ea typeface="Cambria Math" panose="02040503050406030204" pitchFamily="18" charset="0"/>
                        </a:rPr>
                        <m:t>𝑑𝑒𝑝𝑡</m:t>
                      </m:r>
                      <m:r>
                        <a:rPr lang="en-US" altLang="zh-CN" b="0" i="1" dirty="0" smtClean="0">
                          <a:solidFill>
                            <a:srgbClr val="FF0000"/>
                          </a:solidFill>
                          <a:latin typeface="Cambria Math" panose="02040503050406030204" pitchFamily="18" charset="0"/>
                          <a:ea typeface="Cambria Math" panose="02040503050406030204" pitchFamily="18" charset="0"/>
                        </a:rPr>
                        <m:t>(</m:t>
                      </m:r>
                      <m:r>
                        <a:rPr lang="en-US" altLang="zh-CN" i="1" dirty="0">
                          <a:solidFill>
                            <a:srgbClr val="FF0000"/>
                          </a:solidFill>
                          <a:latin typeface="Cambria Math" panose="02040503050406030204" pitchFamily="18" charset="0"/>
                        </a:rPr>
                        <m:t>𝑑𝑛𝑜</m:t>
                      </m:r>
                      <m:r>
                        <a:rPr lang="en-US" altLang="zh-CN" i="1" dirty="0">
                          <a:solidFill>
                            <a:srgbClr val="FF0000"/>
                          </a:solidFill>
                          <a:latin typeface="Cambria Math" panose="02040503050406030204" pitchFamily="18" charset="0"/>
                        </a:rPr>
                        <m:t>,</m:t>
                      </m:r>
                      <m:r>
                        <a:rPr lang="en-US" altLang="zh-CN" b="0" i="1" dirty="0" smtClean="0">
                          <a:solidFill>
                            <a:srgbClr val="FF0000"/>
                          </a:solidFill>
                          <a:latin typeface="Cambria Math" panose="02040503050406030204" pitchFamily="18" charset="0"/>
                        </a:rPr>
                        <m:t>𝑑𝑒𝑎𝑛</m:t>
                      </m:r>
                      <m:r>
                        <a:rPr lang="en-US" altLang="zh-CN" b="0" i="1" dirty="0" smtClean="0">
                          <a:solidFill>
                            <a:srgbClr val="FF0000"/>
                          </a:solidFill>
                          <a:latin typeface="Cambria Math" panose="02040503050406030204" pitchFamily="18" charset="0"/>
                        </a:rPr>
                        <m:t>)</m:t>
                      </m:r>
                    </m:oMath>
                  </m:oMathPara>
                </a14:m>
                <a:endParaRPr lang="en-US" altLang="zh-CN" dirty="0" smtClean="0">
                  <a:solidFill>
                    <a:srgbClr val="FF0000"/>
                  </a:solidFill>
                </a:endParaRPr>
              </a:p>
              <a:p>
                <a:pPr lvl="1" eaLnBrk="1" hangingPunct="1">
                  <a:lnSpc>
                    <a:spcPct val="105000"/>
                  </a:lnSpc>
                  <a:spcBef>
                    <a:spcPct val="35000"/>
                  </a:spcBef>
                  <a:buNone/>
                  <a:defRPr/>
                </a:pPr>
                <a:r>
                  <a:rPr lang="zh-CN" altLang="en-US" dirty="0" smtClean="0"/>
                  <a:t> </a:t>
                </a:r>
                <a:endParaRPr lang="en-US" altLang="zh-CN" dirty="0" smtClean="0"/>
              </a:p>
            </p:txBody>
          </p:sp>
        </mc:Choice>
        <mc:Fallback xmlns="">
          <p:sp>
            <p:nvSpPr>
              <p:cNvPr id="25603" name="Rectangle 3"/>
              <p:cNvSpPr>
                <a:spLocks noGrp="1" noRot="1" noChangeAspect="1" noMove="1" noResize="1" noEditPoints="1" noAdjustHandles="1" noChangeArrowheads="1" noChangeShapeType="1" noTextEdit="1"/>
              </p:cNvSpPr>
              <p:nvPr>
                <p:ph type="body" idx="1"/>
              </p:nvPr>
            </p:nvSpPr>
            <p:spPr>
              <a:xfrm>
                <a:off x="188913" y="1052736"/>
                <a:ext cx="8802687" cy="2088232"/>
              </a:xfrm>
              <a:blipFill>
                <a:blip r:embed="rId3"/>
                <a:stretch>
                  <a:fillRect l="-623" t="-5848"/>
                </a:stretch>
              </a:blipFill>
            </p:spPr>
            <p:txBody>
              <a:bodyPr/>
              <a:lstStyle/>
              <a:p>
                <a:r>
                  <a:rPr lang="zh-CN" altLang="en-US">
                    <a:noFill/>
                  </a:rPr>
                  <a:t> </a:t>
                </a:r>
              </a:p>
            </p:txBody>
          </p:sp>
        </mc:Fallback>
      </mc:AlternateContent>
      <p:sp>
        <p:nvSpPr>
          <p:cNvPr id="4" name="矩形 3"/>
          <p:cNvSpPr/>
          <p:nvPr/>
        </p:nvSpPr>
        <p:spPr>
          <a:xfrm>
            <a:off x="636612" y="4005064"/>
            <a:ext cx="8111851" cy="2031325"/>
          </a:xfrm>
          <a:prstGeom prst="rect">
            <a:avLst/>
          </a:prstGeom>
          <a:noFill/>
        </p:spPr>
        <p:txBody>
          <a:bodyPr wrap="square" lIns="91440" tIns="45720" rIns="91440" bIns="45720">
            <a:spAutoFit/>
          </a:bodyPr>
          <a:lstStyle/>
          <a:p>
            <a:pPr algn="ctr">
              <a:lnSpc>
                <a:spcPct val="150000"/>
              </a:lnSpc>
            </a:pPr>
            <a:r>
              <a:rPr lang="zh-CN" altLang="en-US"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快速热身</a:t>
            </a:r>
            <a:r>
              <a:rPr lang="zh-CN" altLang="en-US" sz="280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a:t>
            </a:r>
            <a:endParaRPr lang="en-US" altLang="zh-CN" sz="280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endParaRPr>
          </a:p>
          <a:p>
            <a:pPr algn="ctr">
              <a:lnSpc>
                <a:spcPct val="150000"/>
              </a:lnSpc>
            </a:pPr>
            <a:r>
              <a:rPr lang="zh-CN" altLang="en-US" sz="280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关系</a:t>
            </a:r>
            <a:r>
              <a:rPr lang="zh-CN" altLang="en-US"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模式</a:t>
            </a:r>
            <a:r>
              <a:rPr lang="en-US" altLang="zh-CN"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R</a:t>
            </a:r>
            <a:r>
              <a:rPr lang="zh-CN" altLang="en-US"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a:t>
            </a:r>
            <a:r>
              <a:rPr lang="en-US" altLang="zh-CN"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A</a:t>
            </a:r>
            <a:r>
              <a:rPr lang="zh-CN" altLang="en-US"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a:t>
            </a:r>
            <a:r>
              <a:rPr lang="en-US" altLang="zh-CN"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B</a:t>
            </a:r>
            <a:r>
              <a:rPr lang="zh-CN" altLang="en-US"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a:t>
            </a:r>
            <a:r>
              <a:rPr lang="en-US" altLang="zh-CN"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C</a:t>
            </a:r>
            <a:r>
              <a:rPr lang="zh-CN" altLang="en-US"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a:t>
            </a:r>
            <a:r>
              <a:rPr lang="en-US" altLang="zh-CN"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D</a:t>
            </a:r>
            <a:r>
              <a:rPr lang="zh-CN" altLang="en-US" sz="280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），给</a:t>
            </a:r>
            <a:r>
              <a:rPr lang="zh-CN" altLang="en-US"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出它的一个函数依赖集，</a:t>
            </a:r>
            <a:r>
              <a:rPr lang="zh-CN" altLang="en-US" sz="280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使得</a:t>
            </a:r>
            <a:r>
              <a:rPr lang="zh-CN" altLang="en-US"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码为</a:t>
            </a:r>
            <a:r>
              <a:rPr lang="en-US" altLang="zh-CN"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AB</a:t>
            </a:r>
            <a:r>
              <a:rPr lang="zh-CN" altLang="en-US" sz="280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，并且 </a:t>
            </a:r>
            <a:r>
              <a:rPr lang="en-US" altLang="zh-CN" sz="280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R</a:t>
            </a:r>
            <a:r>
              <a:rPr lang="zh-CN" altLang="en-US" sz="280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属于</a:t>
            </a:r>
            <a:r>
              <a:rPr lang="en-US" altLang="zh-CN" sz="280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2NF</a:t>
            </a:r>
            <a:r>
              <a:rPr lang="zh-CN" altLang="en-US"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而不</a:t>
            </a:r>
            <a:r>
              <a:rPr lang="zh-CN" altLang="en-US" sz="280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属于</a:t>
            </a:r>
            <a:r>
              <a:rPr lang="en-US" altLang="zh-CN" sz="2800" dirty="0" smtClean="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rPr>
              <a:t>3NF</a:t>
            </a:r>
            <a:endParaRPr lang="en-US" altLang="zh-CN" sz="2800" dirty="0">
              <a:ln w="0"/>
              <a:solidFill>
                <a:srgbClr val="FF0000"/>
              </a:solidFill>
              <a:effectLst>
                <a:outerShdw blurRad="38100" dist="25400" dir="5400000" algn="ctr" rotWithShape="0">
                  <a:srgbClr val="6E747A">
                    <a:alpha val="43000"/>
                  </a:srgbClr>
                </a:outerShdw>
              </a:effectLst>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8370" name="Group 25"/>
          <p:cNvGrpSpPr>
            <a:grpSpLocks/>
          </p:cNvGrpSpPr>
          <p:nvPr/>
        </p:nvGrpSpPr>
        <p:grpSpPr bwMode="auto">
          <a:xfrm>
            <a:off x="755650" y="404813"/>
            <a:ext cx="7943850" cy="6153150"/>
            <a:chOff x="521" y="119"/>
            <a:chExt cx="5004" cy="3876"/>
          </a:xfrm>
        </p:grpSpPr>
        <p:sp>
          <p:nvSpPr>
            <p:cNvPr id="58371" name="Rectangle 5"/>
            <p:cNvSpPr>
              <a:spLocks noChangeArrowheads="1"/>
            </p:cNvSpPr>
            <p:nvPr/>
          </p:nvSpPr>
          <p:spPr bwMode="auto">
            <a:xfrm>
              <a:off x="521" y="195"/>
              <a:ext cx="1466" cy="293"/>
            </a:xfrm>
            <a:prstGeom prst="rect">
              <a:avLst/>
            </a:prstGeom>
            <a:solidFill>
              <a:schemeClr val="accent1"/>
            </a:solidFill>
            <a:ln w="9525">
              <a:solidFill>
                <a:schemeClr val="tx1"/>
              </a:solidFill>
              <a:miter lim="800000"/>
              <a:headEnd/>
              <a:tailEnd/>
            </a:ln>
          </p:spPr>
          <p:txBody>
            <a:bodyPr wrap="none" anchor="ctr">
              <a:spAutoFit/>
            </a:bodyPr>
            <a:lstStyle/>
            <a:p>
              <a:pPr algn="ctr"/>
              <a:r>
                <a:rPr lang="zh-CN" altLang="en-US">
                  <a:latin typeface="+mn-ea"/>
                  <a:ea typeface="+mn-ea"/>
                </a:rPr>
                <a:t>不良的模式设计</a:t>
              </a:r>
            </a:p>
          </p:txBody>
        </p:sp>
        <p:sp>
          <p:nvSpPr>
            <p:cNvPr id="58372" name="Rectangle 6"/>
            <p:cNvSpPr>
              <a:spLocks noChangeArrowheads="1"/>
            </p:cNvSpPr>
            <p:nvPr/>
          </p:nvSpPr>
          <p:spPr bwMode="auto">
            <a:xfrm>
              <a:off x="521" y="904"/>
              <a:ext cx="1466" cy="294"/>
            </a:xfrm>
            <a:prstGeom prst="rect">
              <a:avLst/>
            </a:prstGeom>
            <a:solidFill>
              <a:schemeClr val="accent1"/>
            </a:solidFill>
            <a:ln w="9525">
              <a:solidFill>
                <a:schemeClr val="tx1"/>
              </a:solidFill>
              <a:miter lim="800000"/>
              <a:headEnd/>
              <a:tailEnd/>
            </a:ln>
          </p:spPr>
          <p:txBody>
            <a:bodyPr wrap="none" anchor="ctr">
              <a:spAutoFit/>
            </a:bodyPr>
            <a:lstStyle/>
            <a:p>
              <a:pPr algn="ctr"/>
              <a:r>
                <a:rPr lang="zh-CN" altLang="en-US">
                  <a:latin typeface="+mn-ea"/>
                  <a:ea typeface="+mn-ea"/>
                </a:rPr>
                <a:t>不良的数据依赖</a:t>
              </a:r>
            </a:p>
          </p:txBody>
        </p:sp>
        <p:sp>
          <p:nvSpPr>
            <p:cNvPr id="58373" name="Rectangle 7"/>
            <p:cNvSpPr>
              <a:spLocks noChangeArrowheads="1"/>
            </p:cNvSpPr>
            <p:nvPr/>
          </p:nvSpPr>
          <p:spPr bwMode="auto">
            <a:xfrm>
              <a:off x="989" y="1597"/>
              <a:ext cx="506" cy="294"/>
            </a:xfrm>
            <a:prstGeom prst="rect">
              <a:avLst/>
            </a:prstGeom>
            <a:solidFill>
              <a:schemeClr val="accent1"/>
            </a:solidFill>
            <a:ln w="9525">
              <a:solidFill>
                <a:schemeClr val="tx1"/>
              </a:solidFill>
              <a:miter lim="800000"/>
              <a:headEnd/>
              <a:tailEnd/>
            </a:ln>
          </p:spPr>
          <p:txBody>
            <a:bodyPr wrap="none" anchor="ctr">
              <a:spAutoFit/>
            </a:bodyPr>
            <a:lstStyle/>
            <a:p>
              <a:pPr algn="ctr"/>
              <a:r>
                <a:rPr lang="zh-CN" altLang="en-US">
                  <a:latin typeface="+mn-ea"/>
                  <a:ea typeface="+mn-ea"/>
                </a:rPr>
                <a:t>范式</a:t>
              </a:r>
            </a:p>
          </p:txBody>
        </p:sp>
        <p:sp>
          <p:nvSpPr>
            <p:cNvPr id="58374" name="Rectangle 8"/>
            <p:cNvSpPr>
              <a:spLocks noChangeArrowheads="1"/>
            </p:cNvSpPr>
            <p:nvPr/>
          </p:nvSpPr>
          <p:spPr bwMode="auto">
            <a:xfrm>
              <a:off x="701" y="2303"/>
              <a:ext cx="1082" cy="294"/>
            </a:xfrm>
            <a:prstGeom prst="rect">
              <a:avLst/>
            </a:prstGeom>
            <a:solidFill>
              <a:schemeClr val="accent1"/>
            </a:solidFill>
            <a:ln w="9525">
              <a:solidFill>
                <a:schemeClr val="tx1"/>
              </a:solidFill>
              <a:miter lim="800000"/>
              <a:headEnd/>
              <a:tailEnd/>
            </a:ln>
          </p:spPr>
          <p:txBody>
            <a:bodyPr wrap="none" anchor="ctr">
              <a:spAutoFit/>
            </a:bodyPr>
            <a:lstStyle/>
            <a:p>
              <a:pPr algn="ctr"/>
              <a:r>
                <a:rPr lang="zh-CN" altLang="en-US">
                  <a:latin typeface="+mn-ea"/>
                  <a:ea typeface="+mn-ea"/>
                </a:rPr>
                <a:t>范式的判定</a:t>
              </a:r>
            </a:p>
          </p:txBody>
        </p:sp>
        <p:sp>
          <p:nvSpPr>
            <p:cNvPr id="58375" name="Rectangle 9"/>
            <p:cNvSpPr>
              <a:spLocks noChangeArrowheads="1"/>
            </p:cNvSpPr>
            <p:nvPr/>
          </p:nvSpPr>
          <p:spPr bwMode="auto">
            <a:xfrm>
              <a:off x="807" y="2998"/>
              <a:ext cx="890" cy="294"/>
            </a:xfrm>
            <a:prstGeom prst="rect">
              <a:avLst/>
            </a:prstGeom>
            <a:solidFill>
              <a:schemeClr val="accent1"/>
            </a:solidFill>
            <a:ln w="9525">
              <a:solidFill>
                <a:schemeClr val="tx1"/>
              </a:solidFill>
              <a:miter lim="800000"/>
              <a:headEnd/>
              <a:tailEnd/>
            </a:ln>
          </p:spPr>
          <p:txBody>
            <a:bodyPr wrap="none" anchor="ctr">
              <a:spAutoFit/>
            </a:bodyPr>
            <a:lstStyle/>
            <a:p>
              <a:pPr algn="ctr"/>
              <a:r>
                <a:rPr lang="zh-CN" altLang="en-US">
                  <a:latin typeface="+mn-ea"/>
                  <a:ea typeface="+mn-ea"/>
                </a:rPr>
                <a:t>模式分解</a:t>
              </a:r>
            </a:p>
          </p:txBody>
        </p:sp>
        <p:sp>
          <p:nvSpPr>
            <p:cNvPr id="58376" name="AutoShape 10"/>
            <p:cNvSpPr>
              <a:spLocks noChangeArrowheads="1"/>
            </p:cNvSpPr>
            <p:nvPr/>
          </p:nvSpPr>
          <p:spPr bwMode="auto">
            <a:xfrm>
              <a:off x="2517" y="119"/>
              <a:ext cx="1180" cy="328"/>
            </a:xfrm>
            <a:prstGeom prst="wedgeRoundRectCallout">
              <a:avLst>
                <a:gd name="adj1" fmla="val -94236"/>
                <a:gd name="adj2" fmla="val 19083"/>
                <a:gd name="adj3" fmla="val 16667"/>
              </a:avLst>
            </a:prstGeom>
            <a:solidFill>
              <a:schemeClr val="accent1"/>
            </a:solidFill>
            <a:ln w="9525">
              <a:solidFill>
                <a:schemeClr val="tx1"/>
              </a:solidFill>
              <a:miter lim="800000"/>
              <a:headEnd/>
              <a:tailEnd/>
            </a:ln>
          </p:spPr>
          <p:txBody>
            <a:bodyPr/>
            <a:lstStyle/>
            <a:p>
              <a:pPr algn="ctr"/>
              <a:r>
                <a:rPr lang="zh-CN" altLang="en-US">
                  <a:latin typeface="+mn-ea"/>
                  <a:ea typeface="+mn-ea"/>
                </a:rPr>
                <a:t>各种异常</a:t>
              </a:r>
            </a:p>
          </p:txBody>
        </p:sp>
        <p:sp>
          <p:nvSpPr>
            <p:cNvPr id="58377" name="AutoShape 11"/>
            <p:cNvSpPr>
              <a:spLocks noChangeArrowheads="1"/>
            </p:cNvSpPr>
            <p:nvPr/>
          </p:nvSpPr>
          <p:spPr bwMode="auto">
            <a:xfrm>
              <a:off x="2531" y="663"/>
              <a:ext cx="1996" cy="564"/>
            </a:xfrm>
            <a:prstGeom prst="wedgeRoundRectCallout">
              <a:avLst>
                <a:gd name="adj1" fmla="val -76954"/>
                <a:gd name="adj2" fmla="val 25532"/>
                <a:gd name="adj3" fmla="val 16667"/>
              </a:avLst>
            </a:prstGeom>
            <a:solidFill>
              <a:schemeClr val="accent1"/>
            </a:solidFill>
            <a:ln w="9525">
              <a:solidFill>
                <a:schemeClr val="tx1"/>
              </a:solidFill>
              <a:miter lim="800000"/>
              <a:headEnd/>
              <a:tailEnd/>
            </a:ln>
          </p:spPr>
          <p:txBody>
            <a:bodyPr/>
            <a:lstStyle/>
            <a:p>
              <a:pPr algn="ctr"/>
              <a:r>
                <a:rPr lang="zh-CN" altLang="en-US">
                  <a:latin typeface="+mn-ea"/>
                  <a:ea typeface="+mn-ea"/>
                </a:rPr>
                <a:t>部分函数依赖、传递函数依赖、多值依赖</a:t>
              </a:r>
            </a:p>
          </p:txBody>
        </p:sp>
        <p:sp>
          <p:nvSpPr>
            <p:cNvPr id="58378" name="AutoShape 12"/>
            <p:cNvSpPr>
              <a:spLocks noChangeArrowheads="1"/>
            </p:cNvSpPr>
            <p:nvPr/>
          </p:nvSpPr>
          <p:spPr bwMode="auto">
            <a:xfrm>
              <a:off x="2032" y="1373"/>
              <a:ext cx="2994" cy="330"/>
            </a:xfrm>
            <a:prstGeom prst="wedgeRoundRectCallout">
              <a:avLst>
                <a:gd name="adj1" fmla="val -67537"/>
                <a:gd name="adj2" fmla="val 52194"/>
                <a:gd name="adj3" fmla="val 16667"/>
              </a:avLst>
            </a:prstGeom>
            <a:solidFill>
              <a:schemeClr val="accent1"/>
            </a:solidFill>
            <a:ln w="9525">
              <a:solidFill>
                <a:schemeClr val="tx1"/>
              </a:solidFill>
              <a:miter lim="800000"/>
              <a:headEnd/>
              <a:tailEnd/>
            </a:ln>
          </p:spPr>
          <p:txBody>
            <a:bodyPr/>
            <a:lstStyle/>
            <a:p>
              <a:pPr algn="ctr"/>
              <a:r>
                <a:rPr lang="en-US" altLang="zh-CN">
                  <a:latin typeface="+mn-ea"/>
                  <a:ea typeface="+mn-ea"/>
                </a:rPr>
                <a:t>1NF</a:t>
              </a:r>
              <a:r>
                <a:rPr lang="zh-CN" altLang="en-US">
                  <a:latin typeface="+mn-ea"/>
                  <a:ea typeface="+mn-ea"/>
                </a:rPr>
                <a:t>、</a:t>
              </a:r>
              <a:r>
                <a:rPr lang="en-US" altLang="zh-CN">
                  <a:latin typeface="+mn-ea"/>
                  <a:ea typeface="+mn-ea"/>
                </a:rPr>
                <a:t>2NF</a:t>
              </a:r>
              <a:r>
                <a:rPr lang="zh-CN" altLang="en-US">
                  <a:latin typeface="+mn-ea"/>
                  <a:ea typeface="+mn-ea"/>
                </a:rPr>
                <a:t>、</a:t>
              </a:r>
              <a:r>
                <a:rPr lang="en-US" altLang="zh-CN">
                  <a:latin typeface="+mn-ea"/>
                  <a:ea typeface="+mn-ea"/>
                </a:rPr>
                <a:t>3NF</a:t>
              </a:r>
              <a:r>
                <a:rPr lang="zh-CN" altLang="en-US">
                  <a:latin typeface="+mn-ea"/>
                  <a:ea typeface="+mn-ea"/>
                </a:rPr>
                <a:t>、</a:t>
              </a:r>
              <a:r>
                <a:rPr lang="en-US" altLang="zh-CN">
                  <a:latin typeface="+mn-ea"/>
                  <a:ea typeface="+mn-ea"/>
                </a:rPr>
                <a:t>BCNF</a:t>
              </a:r>
              <a:r>
                <a:rPr lang="zh-CN" altLang="en-US">
                  <a:latin typeface="+mn-ea"/>
                  <a:ea typeface="+mn-ea"/>
                </a:rPr>
                <a:t>、</a:t>
              </a:r>
              <a:r>
                <a:rPr lang="en-US" altLang="zh-CN">
                  <a:latin typeface="+mn-ea"/>
                  <a:ea typeface="+mn-ea"/>
                </a:rPr>
                <a:t>4NF</a:t>
              </a:r>
            </a:p>
          </p:txBody>
        </p:sp>
        <p:sp>
          <p:nvSpPr>
            <p:cNvPr id="58379" name="AutoShape 13"/>
            <p:cNvSpPr>
              <a:spLocks noChangeArrowheads="1"/>
            </p:cNvSpPr>
            <p:nvPr/>
          </p:nvSpPr>
          <p:spPr bwMode="auto">
            <a:xfrm>
              <a:off x="2213" y="1901"/>
              <a:ext cx="3312" cy="797"/>
            </a:xfrm>
            <a:prstGeom prst="wedgeRoundRectCallout">
              <a:avLst>
                <a:gd name="adj1" fmla="val -62861"/>
                <a:gd name="adj2" fmla="val 18222"/>
                <a:gd name="adj3" fmla="val 16667"/>
              </a:avLst>
            </a:prstGeom>
            <a:solidFill>
              <a:schemeClr val="accent1"/>
            </a:solidFill>
            <a:ln w="9525">
              <a:solidFill>
                <a:schemeClr val="tx1"/>
              </a:solidFill>
              <a:miter lim="800000"/>
              <a:headEnd/>
              <a:tailEnd/>
            </a:ln>
          </p:spPr>
          <p:txBody>
            <a:bodyPr/>
            <a:lstStyle/>
            <a:p>
              <a:pPr algn="ctr"/>
              <a:r>
                <a:rPr lang="en-US" altLang="zh-CN" dirty="0">
                  <a:latin typeface="+mn-ea"/>
                  <a:ea typeface="+mn-ea"/>
                </a:rPr>
                <a:t>Armstrong</a:t>
              </a:r>
              <a:r>
                <a:rPr lang="zh-CN" altLang="en-US" dirty="0">
                  <a:latin typeface="+mn-ea"/>
                  <a:ea typeface="+mn-ea"/>
                </a:rPr>
                <a:t>公理、属性集的闭包、函数依赖的推导、</a:t>
              </a:r>
              <a:r>
                <a:rPr lang="zh-CN" altLang="en-US" dirty="0" smtClean="0">
                  <a:latin typeface="+mn-ea"/>
                  <a:ea typeface="+mn-ea"/>
                </a:rPr>
                <a:t>候选码的</a:t>
              </a:r>
              <a:r>
                <a:rPr lang="zh-CN" altLang="en-US" dirty="0">
                  <a:latin typeface="+mn-ea"/>
                  <a:ea typeface="+mn-ea"/>
                </a:rPr>
                <a:t>计算、函数依赖集的等价和最小覆盖、</a:t>
              </a:r>
            </a:p>
          </p:txBody>
        </p:sp>
        <p:sp>
          <p:nvSpPr>
            <p:cNvPr id="58380" name="AutoShape 14"/>
            <p:cNvSpPr>
              <a:spLocks noChangeArrowheads="1"/>
            </p:cNvSpPr>
            <p:nvPr/>
          </p:nvSpPr>
          <p:spPr bwMode="auto">
            <a:xfrm>
              <a:off x="2213" y="2860"/>
              <a:ext cx="2722" cy="752"/>
            </a:xfrm>
            <a:prstGeom prst="wedgeRoundRectCallout">
              <a:avLst>
                <a:gd name="adj1" fmla="val -68884"/>
                <a:gd name="adj2" fmla="val -12366"/>
                <a:gd name="adj3" fmla="val 16667"/>
              </a:avLst>
            </a:prstGeom>
            <a:solidFill>
              <a:schemeClr val="accent1"/>
            </a:solidFill>
            <a:ln w="9525">
              <a:solidFill>
                <a:schemeClr val="tx1"/>
              </a:solidFill>
              <a:miter lim="800000"/>
              <a:headEnd/>
              <a:tailEnd/>
            </a:ln>
          </p:spPr>
          <p:txBody>
            <a:bodyPr/>
            <a:lstStyle/>
            <a:p>
              <a:pPr algn="ctr"/>
              <a:r>
                <a:rPr lang="zh-CN" altLang="en-US">
                  <a:latin typeface="+mn-ea"/>
                  <a:ea typeface="+mn-ea"/>
                </a:rPr>
                <a:t>模式分解的定义、保持</a:t>
              </a:r>
            </a:p>
            <a:p>
              <a:pPr algn="ctr"/>
              <a:r>
                <a:rPr lang="zh-CN" altLang="en-US">
                  <a:latin typeface="+mn-ea"/>
                  <a:ea typeface="+mn-ea"/>
                </a:rPr>
                <a:t>函数依赖分解和保持无损连接分解的判定和分解算法</a:t>
              </a:r>
            </a:p>
          </p:txBody>
        </p:sp>
        <p:sp>
          <p:nvSpPr>
            <p:cNvPr id="58381" name="AutoShape 15"/>
            <p:cNvSpPr>
              <a:spLocks noChangeArrowheads="1"/>
            </p:cNvSpPr>
            <p:nvPr/>
          </p:nvSpPr>
          <p:spPr bwMode="auto">
            <a:xfrm>
              <a:off x="1125" y="493"/>
              <a:ext cx="227" cy="397"/>
            </a:xfrm>
            <a:prstGeom prst="downArrow">
              <a:avLst>
                <a:gd name="adj1" fmla="val 50000"/>
                <a:gd name="adj2" fmla="val 43722"/>
              </a:avLst>
            </a:prstGeom>
            <a:solidFill>
              <a:schemeClr val="accent1"/>
            </a:solidFill>
            <a:ln w="9525">
              <a:solidFill>
                <a:schemeClr val="tx1"/>
              </a:solidFill>
              <a:miter lim="800000"/>
              <a:headEnd/>
              <a:tailEnd/>
            </a:ln>
          </p:spPr>
          <p:txBody>
            <a:bodyPr wrap="none" anchor="ctr"/>
            <a:lstStyle/>
            <a:p>
              <a:endParaRPr lang="zh-CN" altLang="en-US">
                <a:latin typeface="+mn-ea"/>
                <a:ea typeface="+mn-ea"/>
              </a:endParaRPr>
            </a:p>
          </p:txBody>
        </p:sp>
        <p:sp>
          <p:nvSpPr>
            <p:cNvPr id="58382" name="AutoShape 20"/>
            <p:cNvSpPr>
              <a:spLocks noChangeArrowheads="1"/>
            </p:cNvSpPr>
            <p:nvPr/>
          </p:nvSpPr>
          <p:spPr bwMode="auto">
            <a:xfrm>
              <a:off x="1127" y="1195"/>
              <a:ext cx="227" cy="397"/>
            </a:xfrm>
            <a:prstGeom prst="downArrow">
              <a:avLst>
                <a:gd name="adj1" fmla="val 50000"/>
                <a:gd name="adj2" fmla="val 43722"/>
              </a:avLst>
            </a:prstGeom>
            <a:solidFill>
              <a:schemeClr val="accent1"/>
            </a:solidFill>
            <a:ln w="9525">
              <a:solidFill>
                <a:schemeClr val="tx1"/>
              </a:solidFill>
              <a:miter lim="800000"/>
              <a:headEnd/>
              <a:tailEnd/>
            </a:ln>
          </p:spPr>
          <p:txBody>
            <a:bodyPr wrap="none" anchor="ctr"/>
            <a:lstStyle/>
            <a:p>
              <a:endParaRPr lang="zh-CN" altLang="en-US">
                <a:latin typeface="+mn-ea"/>
                <a:ea typeface="+mn-ea"/>
              </a:endParaRPr>
            </a:p>
          </p:txBody>
        </p:sp>
        <p:sp>
          <p:nvSpPr>
            <p:cNvPr id="58383" name="AutoShape 21"/>
            <p:cNvSpPr>
              <a:spLocks noChangeArrowheads="1"/>
            </p:cNvSpPr>
            <p:nvPr/>
          </p:nvSpPr>
          <p:spPr bwMode="auto">
            <a:xfrm>
              <a:off x="1127" y="1891"/>
              <a:ext cx="227" cy="397"/>
            </a:xfrm>
            <a:prstGeom prst="downArrow">
              <a:avLst>
                <a:gd name="adj1" fmla="val 50000"/>
                <a:gd name="adj2" fmla="val 43722"/>
              </a:avLst>
            </a:prstGeom>
            <a:solidFill>
              <a:schemeClr val="accent1"/>
            </a:solidFill>
            <a:ln w="9525">
              <a:solidFill>
                <a:schemeClr val="tx1"/>
              </a:solidFill>
              <a:miter lim="800000"/>
              <a:headEnd/>
              <a:tailEnd/>
            </a:ln>
          </p:spPr>
          <p:txBody>
            <a:bodyPr wrap="none" anchor="ctr"/>
            <a:lstStyle/>
            <a:p>
              <a:endParaRPr lang="zh-CN" altLang="en-US">
                <a:latin typeface="+mn-ea"/>
                <a:ea typeface="+mn-ea"/>
              </a:endParaRPr>
            </a:p>
          </p:txBody>
        </p:sp>
        <p:sp>
          <p:nvSpPr>
            <p:cNvPr id="58384" name="AutoShape 22"/>
            <p:cNvSpPr>
              <a:spLocks noChangeArrowheads="1"/>
            </p:cNvSpPr>
            <p:nvPr/>
          </p:nvSpPr>
          <p:spPr bwMode="auto">
            <a:xfrm>
              <a:off x="1127" y="2593"/>
              <a:ext cx="227" cy="397"/>
            </a:xfrm>
            <a:prstGeom prst="downArrow">
              <a:avLst>
                <a:gd name="adj1" fmla="val 50000"/>
                <a:gd name="adj2" fmla="val 43722"/>
              </a:avLst>
            </a:prstGeom>
            <a:solidFill>
              <a:schemeClr val="accent1"/>
            </a:solidFill>
            <a:ln w="9525">
              <a:solidFill>
                <a:schemeClr val="tx1"/>
              </a:solidFill>
              <a:miter lim="800000"/>
              <a:headEnd/>
              <a:tailEnd/>
            </a:ln>
          </p:spPr>
          <p:txBody>
            <a:bodyPr wrap="none" anchor="ctr"/>
            <a:lstStyle/>
            <a:p>
              <a:endParaRPr lang="zh-CN" altLang="en-US">
                <a:latin typeface="+mn-ea"/>
                <a:ea typeface="+mn-ea"/>
              </a:endParaRPr>
            </a:p>
          </p:txBody>
        </p:sp>
        <p:sp>
          <p:nvSpPr>
            <p:cNvPr id="58385" name="AutoShape 23"/>
            <p:cNvSpPr>
              <a:spLocks noChangeArrowheads="1"/>
            </p:cNvSpPr>
            <p:nvPr/>
          </p:nvSpPr>
          <p:spPr bwMode="auto">
            <a:xfrm>
              <a:off x="1127" y="3294"/>
              <a:ext cx="227" cy="397"/>
            </a:xfrm>
            <a:prstGeom prst="downArrow">
              <a:avLst>
                <a:gd name="adj1" fmla="val 50000"/>
                <a:gd name="adj2" fmla="val 43722"/>
              </a:avLst>
            </a:prstGeom>
            <a:solidFill>
              <a:schemeClr val="accent1"/>
            </a:solidFill>
            <a:ln w="9525">
              <a:solidFill>
                <a:schemeClr val="tx1"/>
              </a:solidFill>
              <a:miter lim="800000"/>
              <a:headEnd/>
              <a:tailEnd/>
            </a:ln>
          </p:spPr>
          <p:txBody>
            <a:bodyPr wrap="none" anchor="ctr"/>
            <a:lstStyle/>
            <a:p>
              <a:endParaRPr lang="zh-CN" altLang="en-US">
                <a:latin typeface="+mn-ea"/>
                <a:ea typeface="+mn-ea"/>
              </a:endParaRPr>
            </a:p>
          </p:txBody>
        </p:sp>
        <p:sp>
          <p:nvSpPr>
            <p:cNvPr id="58386" name="Rectangle 24"/>
            <p:cNvSpPr>
              <a:spLocks noChangeArrowheads="1"/>
            </p:cNvSpPr>
            <p:nvPr/>
          </p:nvSpPr>
          <p:spPr bwMode="auto">
            <a:xfrm>
              <a:off x="537" y="3701"/>
              <a:ext cx="1466" cy="294"/>
            </a:xfrm>
            <a:prstGeom prst="rect">
              <a:avLst/>
            </a:prstGeom>
            <a:solidFill>
              <a:schemeClr val="accent1"/>
            </a:solidFill>
            <a:ln w="9525">
              <a:solidFill>
                <a:schemeClr val="tx1"/>
              </a:solidFill>
              <a:miter lim="800000"/>
              <a:headEnd/>
              <a:tailEnd/>
            </a:ln>
          </p:spPr>
          <p:txBody>
            <a:bodyPr wrap="none" anchor="ctr">
              <a:spAutoFit/>
            </a:bodyPr>
            <a:lstStyle/>
            <a:p>
              <a:pPr algn="ctr"/>
              <a:r>
                <a:rPr lang="zh-CN" altLang="en-US">
                  <a:latin typeface="+mn-ea"/>
                  <a:ea typeface="+mn-ea"/>
                </a:rPr>
                <a:t>良好的模式设计</a:t>
              </a: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eaLnBrk="1" hangingPunct="1">
              <a:defRPr/>
            </a:pPr>
            <a:r>
              <a:rPr lang="zh-CN" altLang="en-US" dirty="0" smtClean="0"/>
              <a:t>小宝与双双：大功告成</a:t>
            </a:r>
            <a:endParaRPr lang="en-US" altLang="zh-CN" dirty="0" smtClean="0"/>
          </a:p>
        </p:txBody>
      </p:sp>
      <p:graphicFrame>
        <p:nvGraphicFramePr>
          <p:cNvPr id="177275" name="Group 123"/>
          <p:cNvGraphicFramePr>
            <a:graphicFrameLocks noGrp="1"/>
          </p:cNvGraphicFramePr>
          <p:nvPr>
            <p:extLst>
              <p:ext uri="{D42A27DB-BD31-4B8C-83A1-F6EECF244321}">
                <p14:modId xmlns:p14="http://schemas.microsoft.com/office/powerpoint/2010/main" val="4066650985"/>
              </p:ext>
            </p:extLst>
          </p:nvPr>
        </p:nvGraphicFramePr>
        <p:xfrm>
          <a:off x="755576" y="1268760"/>
          <a:ext cx="3384550" cy="2743200"/>
        </p:xfrm>
        <a:graphic>
          <a:graphicData uri="http://schemas.openxmlformats.org/drawingml/2006/table">
            <a:tbl>
              <a:tblPr/>
              <a:tblGrid>
                <a:gridCol w="1128712">
                  <a:extLst>
                    <a:ext uri="{9D8B030D-6E8A-4147-A177-3AD203B41FA5}">
                      <a16:colId xmlns:a16="http://schemas.microsoft.com/office/drawing/2014/main" val="20000"/>
                    </a:ext>
                  </a:extLst>
                </a:gridCol>
                <a:gridCol w="1127125">
                  <a:extLst>
                    <a:ext uri="{9D8B030D-6E8A-4147-A177-3AD203B41FA5}">
                      <a16:colId xmlns:a16="http://schemas.microsoft.com/office/drawing/2014/main" val="20001"/>
                    </a:ext>
                  </a:extLst>
                </a:gridCol>
                <a:gridCol w="1128713">
                  <a:extLst>
                    <a:ext uri="{9D8B030D-6E8A-4147-A177-3AD203B41FA5}">
                      <a16:colId xmlns:a16="http://schemas.microsoft.com/office/drawing/2014/main" val="20002"/>
                    </a:ext>
                  </a:extLst>
                </a:gridCol>
              </a:tblGrid>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sno</a:t>
                      </a:r>
                      <a:endPar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sname</a:t>
                      </a:r>
                      <a:endPar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dno</a:t>
                      </a:r>
                      <a:endPar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杨明</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D01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李婉</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D01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S03</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刘海</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D02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S04</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安然</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D02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S05</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乐天</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D03</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77328" name="Group 176"/>
          <p:cNvGraphicFramePr>
            <a:graphicFrameLocks noGrp="1"/>
          </p:cNvGraphicFramePr>
          <p:nvPr>
            <p:extLst>
              <p:ext uri="{D42A27DB-BD31-4B8C-83A1-F6EECF244321}">
                <p14:modId xmlns:p14="http://schemas.microsoft.com/office/powerpoint/2010/main" val="2412318389"/>
              </p:ext>
            </p:extLst>
          </p:nvPr>
        </p:nvGraphicFramePr>
        <p:xfrm>
          <a:off x="1331119" y="4437112"/>
          <a:ext cx="2471737" cy="1828800"/>
        </p:xfrm>
        <a:graphic>
          <a:graphicData uri="http://schemas.openxmlformats.org/drawingml/2006/table">
            <a:tbl>
              <a:tblPr/>
              <a:tblGrid>
                <a:gridCol w="1236662">
                  <a:extLst>
                    <a:ext uri="{9D8B030D-6E8A-4147-A177-3AD203B41FA5}">
                      <a16:colId xmlns:a16="http://schemas.microsoft.com/office/drawing/2014/main" val="20000"/>
                    </a:ext>
                  </a:extLst>
                </a:gridCol>
                <a:gridCol w="1235075">
                  <a:extLst>
                    <a:ext uri="{9D8B030D-6E8A-4147-A177-3AD203B41FA5}">
                      <a16:colId xmlns:a16="http://schemas.microsoft.com/office/drawing/2014/main" val="20001"/>
                    </a:ext>
                  </a:extLst>
                </a:gridCol>
              </a:tblGrid>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smtClean="0">
                          <a:ln>
                            <a:noFill/>
                          </a:ln>
                          <a:solidFill>
                            <a:schemeClr val="tx1"/>
                          </a:solidFill>
                          <a:effectLst/>
                          <a:latin typeface="华文新魏" panose="02010800040101010101" pitchFamily="2" charset="-122"/>
                          <a:ea typeface="华文新魏" panose="02010800040101010101" pitchFamily="2" charset="-122"/>
                        </a:rPr>
                        <a:t>dno</a:t>
                      </a:r>
                      <a:endPar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dean</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D01</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思齐</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D02</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述圣</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D03</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省身</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pPr eaLnBrk="1" hangingPunct="1">
              <a:defRPr/>
            </a:pPr>
            <a:r>
              <a:rPr lang="zh-CN" altLang="en-US" dirty="0" smtClean="0"/>
              <a:t>后门变命门：</a:t>
            </a:r>
            <a:r>
              <a:rPr lang="en-US" altLang="zh-CN" dirty="0" smtClean="0"/>
              <a:t>3NF</a:t>
            </a:r>
            <a:r>
              <a:rPr lang="zh-CN" altLang="en-US" dirty="0" smtClean="0"/>
              <a:t>的阿喀琉斯之踵</a:t>
            </a:r>
          </a:p>
        </p:txBody>
      </p:sp>
      <p:sp>
        <p:nvSpPr>
          <p:cNvPr id="82947" name="Line 19"/>
          <p:cNvSpPr>
            <a:spLocks noChangeShapeType="1"/>
          </p:cNvSpPr>
          <p:nvPr/>
        </p:nvSpPr>
        <p:spPr bwMode="auto">
          <a:xfrm>
            <a:off x="3852863" y="6093296"/>
            <a:ext cx="304800" cy="0"/>
          </a:xfrm>
          <a:prstGeom prst="line">
            <a:avLst/>
          </a:prstGeom>
          <a:noFill/>
          <a:ln w="28575" cap="sq">
            <a:noFill/>
            <a:miter lim="800000"/>
            <a:headEnd/>
            <a:tailEnd/>
          </a:ln>
        </p:spPr>
        <p:txBody>
          <a:bodyPr wrap="none"/>
          <a:lstStyle/>
          <a:p>
            <a:endParaRPr lang="zh-CN" altLang="en-US"/>
          </a:p>
        </p:txBody>
      </p:sp>
      <p:sp>
        <p:nvSpPr>
          <p:cNvPr id="82948" name="Line 21"/>
          <p:cNvSpPr>
            <a:spLocks noChangeShapeType="1"/>
          </p:cNvSpPr>
          <p:nvPr/>
        </p:nvSpPr>
        <p:spPr bwMode="auto">
          <a:xfrm>
            <a:off x="3852863" y="4547320"/>
            <a:ext cx="304800" cy="0"/>
          </a:xfrm>
          <a:prstGeom prst="line">
            <a:avLst/>
          </a:prstGeom>
          <a:noFill/>
          <a:ln w="28575" cap="sq">
            <a:noFill/>
            <a:miter lim="800000"/>
            <a:headEnd/>
            <a:tailEnd/>
          </a:ln>
        </p:spPr>
        <p:txBody>
          <a:bodyPr wrap="none"/>
          <a:lstStyle/>
          <a:p>
            <a:endParaRPr lang="zh-CN" altLang="en-US"/>
          </a:p>
        </p:txBody>
      </p:sp>
      <p:sp>
        <p:nvSpPr>
          <p:cNvPr id="82949" name="Line 23"/>
          <p:cNvSpPr>
            <a:spLocks noChangeShapeType="1"/>
          </p:cNvSpPr>
          <p:nvPr/>
        </p:nvSpPr>
        <p:spPr bwMode="auto">
          <a:xfrm>
            <a:off x="5291138" y="6093296"/>
            <a:ext cx="277812" cy="0"/>
          </a:xfrm>
          <a:prstGeom prst="line">
            <a:avLst/>
          </a:prstGeom>
          <a:noFill/>
          <a:ln w="28575" cap="sq">
            <a:noFill/>
            <a:miter lim="800000"/>
            <a:headEnd/>
            <a:tailEnd/>
          </a:ln>
        </p:spPr>
        <p:txBody>
          <a:bodyPr wrap="none"/>
          <a:lstStyle/>
          <a:p>
            <a:endParaRPr lang="zh-CN" altLang="en-US"/>
          </a:p>
        </p:txBody>
      </p:sp>
      <p:sp>
        <p:nvSpPr>
          <p:cNvPr id="82950" name="Line 25"/>
          <p:cNvSpPr>
            <a:spLocks noChangeShapeType="1"/>
          </p:cNvSpPr>
          <p:nvPr/>
        </p:nvSpPr>
        <p:spPr bwMode="auto">
          <a:xfrm>
            <a:off x="5291138" y="4547320"/>
            <a:ext cx="277812" cy="0"/>
          </a:xfrm>
          <a:prstGeom prst="line">
            <a:avLst/>
          </a:prstGeom>
          <a:noFill/>
          <a:ln w="28575" cap="sq">
            <a:noFill/>
            <a:miter lim="800000"/>
            <a:headEnd/>
            <a:tailEnd/>
          </a:ln>
        </p:spPr>
        <p:txBody>
          <a:bodyPr wrap="none"/>
          <a:lstStyle/>
          <a:p>
            <a:endParaRPr lang="zh-CN" altLang="en-US"/>
          </a:p>
        </p:txBody>
      </p:sp>
      <p:grpSp>
        <p:nvGrpSpPr>
          <p:cNvPr id="2" name="Group 44"/>
          <p:cNvGrpSpPr>
            <a:grpSpLocks/>
          </p:cNvGrpSpPr>
          <p:nvPr/>
        </p:nvGrpSpPr>
        <p:grpSpPr bwMode="auto">
          <a:xfrm>
            <a:off x="2411413" y="4998120"/>
            <a:ext cx="4321175" cy="519112"/>
            <a:chOff x="1519" y="3203"/>
            <a:chExt cx="2722" cy="327"/>
          </a:xfrm>
        </p:grpSpPr>
        <p:sp>
          <p:nvSpPr>
            <p:cNvPr id="263173" name="Rectangle 5"/>
            <p:cNvSpPr>
              <a:spLocks noChangeArrowheads="1"/>
            </p:cNvSpPr>
            <p:nvPr/>
          </p:nvSpPr>
          <p:spPr bwMode="auto">
            <a:xfrm>
              <a:off x="3508" y="3203"/>
              <a:ext cx="733" cy="326"/>
            </a:xfrm>
            <a:prstGeom prst="rect">
              <a:avLst/>
            </a:prstGeom>
            <a:noFill/>
            <a:ln w="9525">
              <a:noFill/>
              <a:miter lim="800000"/>
              <a:headEnd/>
              <a:tailEnd/>
            </a:ln>
            <a:effectLst/>
          </p:spPr>
          <p:txBody>
            <a:bodyPr/>
            <a:lstStyle/>
            <a:p>
              <a:pPr algn="ctr">
                <a:spcBef>
                  <a:spcPct val="20000"/>
                </a:spcBef>
                <a:buClr>
                  <a:schemeClr val="folHlink"/>
                </a:buClr>
                <a:buSzPct val="60000"/>
                <a:buFont typeface="Wingdings" pitchFamily="2" charset="2"/>
                <a:buNone/>
                <a:defRPr/>
              </a:pPr>
              <a:r>
                <a:rPr lang="en-US" altLang="zh-CN" sz="2800" dirty="0" err="1" smtClean="0">
                  <a:solidFill>
                    <a:schemeClr val="hlink"/>
                  </a:solidFill>
                  <a:effectLst>
                    <a:outerShdw blurRad="38100" dist="38100" dir="2700000" algn="tl">
                      <a:srgbClr val="C0C0C0"/>
                    </a:outerShdw>
                  </a:effectLst>
                  <a:ea typeface="隶书" pitchFamily="49" charset="-122"/>
                </a:rPr>
                <a:t>cno</a:t>
              </a:r>
              <a:endParaRPr lang="en-US" altLang="zh-CN" sz="2800" dirty="0">
                <a:solidFill>
                  <a:schemeClr val="hlink"/>
                </a:solidFill>
                <a:effectLst>
                  <a:outerShdw blurRad="38100" dist="38100" dir="2700000" algn="tl">
                    <a:srgbClr val="C0C0C0"/>
                  </a:outerShdw>
                </a:effectLst>
                <a:ea typeface="隶书" pitchFamily="49" charset="-122"/>
              </a:endParaRPr>
            </a:p>
          </p:txBody>
        </p:sp>
        <p:sp>
          <p:nvSpPr>
            <p:cNvPr id="263174" name="Rectangle 6"/>
            <p:cNvSpPr>
              <a:spLocks noChangeArrowheads="1"/>
            </p:cNvSpPr>
            <p:nvPr/>
          </p:nvSpPr>
          <p:spPr bwMode="auto">
            <a:xfrm>
              <a:off x="2619" y="3203"/>
              <a:ext cx="714" cy="326"/>
            </a:xfrm>
            <a:prstGeom prst="rect">
              <a:avLst/>
            </a:prstGeom>
            <a:noFill/>
            <a:ln w="9525">
              <a:noFill/>
              <a:miter lim="800000"/>
              <a:headEnd/>
              <a:tailEnd/>
            </a:ln>
            <a:effectLst/>
          </p:spPr>
          <p:txBody>
            <a:bodyPr/>
            <a:lstStyle/>
            <a:p>
              <a:pPr algn="ctr">
                <a:spcBef>
                  <a:spcPct val="20000"/>
                </a:spcBef>
                <a:buClr>
                  <a:schemeClr val="folHlink"/>
                </a:buClr>
                <a:buSzPct val="60000"/>
                <a:buFont typeface="Wingdings" pitchFamily="2" charset="2"/>
                <a:buNone/>
                <a:defRPr/>
              </a:pPr>
              <a:r>
                <a:rPr kumimoji="0" lang="en-US" altLang="zh-CN" sz="2800" dirty="0" err="1" smtClean="0">
                  <a:solidFill>
                    <a:schemeClr val="hlink"/>
                  </a:solidFill>
                  <a:effectLst>
                    <a:outerShdw blurRad="38100" dist="38100" dir="2700000" algn="tl">
                      <a:srgbClr val="C0C0C0"/>
                    </a:outerShdw>
                  </a:effectLst>
                  <a:ea typeface="隶书" pitchFamily="49" charset="-122"/>
                </a:rPr>
                <a:t>tno</a:t>
              </a:r>
              <a:endParaRPr lang="en-US" altLang="zh-CN" sz="2800" dirty="0">
                <a:solidFill>
                  <a:schemeClr val="hlink"/>
                </a:solidFill>
                <a:effectLst>
                  <a:outerShdw blurRad="38100" dist="38100" dir="2700000" algn="tl">
                    <a:srgbClr val="C0C0C0"/>
                  </a:outerShdw>
                </a:effectLst>
                <a:ea typeface="隶书" pitchFamily="49" charset="-122"/>
              </a:endParaRPr>
            </a:p>
          </p:txBody>
        </p:sp>
        <p:sp>
          <p:nvSpPr>
            <p:cNvPr id="263175" name="Rectangle 7"/>
            <p:cNvSpPr>
              <a:spLocks noChangeArrowheads="1"/>
            </p:cNvSpPr>
            <p:nvPr/>
          </p:nvSpPr>
          <p:spPr bwMode="auto">
            <a:xfrm>
              <a:off x="3333" y="3203"/>
              <a:ext cx="175" cy="326"/>
            </a:xfrm>
            <a:prstGeom prst="rect">
              <a:avLst/>
            </a:prstGeom>
            <a:noFill/>
            <a:ln w="9525">
              <a:noFill/>
              <a:miter lim="800000"/>
              <a:headEnd/>
              <a:tailEnd/>
            </a:ln>
            <a:effectLst/>
          </p:spPr>
          <p:txBody>
            <a:bodyPr/>
            <a:lstStyle/>
            <a:p>
              <a:pPr algn="ctr">
                <a:spcBef>
                  <a:spcPct val="20000"/>
                </a:spcBef>
                <a:buClr>
                  <a:schemeClr val="folHlink"/>
                </a:buClr>
                <a:buSzPct val="60000"/>
                <a:buFont typeface="Wingdings" pitchFamily="2" charset="2"/>
                <a:buNone/>
                <a:defRPr/>
              </a:pPr>
              <a:endParaRPr lang="en-US" altLang="zh-CN" sz="2800">
                <a:solidFill>
                  <a:schemeClr val="hlink"/>
                </a:solidFill>
                <a:effectLst>
                  <a:outerShdw blurRad="38100" dist="38100" dir="2700000" algn="tl">
                    <a:srgbClr val="C0C0C0"/>
                  </a:outerShdw>
                </a:effectLst>
                <a:ea typeface="隶书" pitchFamily="49" charset="-122"/>
              </a:endParaRPr>
            </a:p>
          </p:txBody>
        </p:sp>
        <p:sp>
          <p:nvSpPr>
            <p:cNvPr id="263176" name="Rectangle 8"/>
            <p:cNvSpPr>
              <a:spLocks noChangeArrowheads="1"/>
            </p:cNvSpPr>
            <p:nvPr/>
          </p:nvSpPr>
          <p:spPr bwMode="auto">
            <a:xfrm>
              <a:off x="2427" y="3203"/>
              <a:ext cx="192" cy="326"/>
            </a:xfrm>
            <a:prstGeom prst="rect">
              <a:avLst/>
            </a:prstGeom>
            <a:noFill/>
            <a:ln w="9525">
              <a:noFill/>
              <a:miter lim="800000"/>
              <a:headEnd/>
              <a:tailEnd/>
            </a:ln>
            <a:effectLst/>
          </p:spPr>
          <p:txBody>
            <a:bodyPr/>
            <a:lstStyle/>
            <a:p>
              <a:pPr algn="ctr">
                <a:spcBef>
                  <a:spcPct val="20000"/>
                </a:spcBef>
                <a:buClr>
                  <a:schemeClr val="folHlink"/>
                </a:buClr>
                <a:buSzPct val="60000"/>
                <a:buFont typeface="Wingdings" pitchFamily="2" charset="2"/>
                <a:buNone/>
                <a:defRPr/>
              </a:pPr>
              <a:endParaRPr lang="en-US" altLang="zh-CN" sz="2800">
                <a:solidFill>
                  <a:schemeClr val="folHlink"/>
                </a:solidFill>
                <a:effectLst>
                  <a:outerShdw blurRad="38100" dist="38100" dir="2700000" algn="tl">
                    <a:srgbClr val="C0C0C0"/>
                  </a:outerShdw>
                </a:effectLst>
                <a:ea typeface="隶书" pitchFamily="49" charset="-122"/>
              </a:endParaRPr>
            </a:p>
          </p:txBody>
        </p:sp>
        <p:sp>
          <p:nvSpPr>
            <p:cNvPr id="263177" name="Rectangle 9"/>
            <p:cNvSpPr>
              <a:spLocks noChangeArrowheads="1"/>
            </p:cNvSpPr>
            <p:nvPr/>
          </p:nvSpPr>
          <p:spPr bwMode="auto">
            <a:xfrm>
              <a:off x="1519" y="3203"/>
              <a:ext cx="908" cy="326"/>
            </a:xfrm>
            <a:prstGeom prst="rect">
              <a:avLst/>
            </a:prstGeom>
            <a:noFill/>
            <a:ln w="9525">
              <a:noFill/>
              <a:miter lim="800000"/>
              <a:headEnd/>
              <a:tailEnd/>
            </a:ln>
            <a:effectLst/>
          </p:spPr>
          <p:txBody>
            <a:bodyPr/>
            <a:lstStyle/>
            <a:p>
              <a:pPr algn="ctr">
                <a:spcBef>
                  <a:spcPct val="20000"/>
                </a:spcBef>
                <a:buClr>
                  <a:schemeClr val="folHlink"/>
                </a:buClr>
                <a:buSzPct val="60000"/>
                <a:buFont typeface="Wingdings" pitchFamily="2" charset="2"/>
                <a:buNone/>
                <a:defRPr/>
              </a:pPr>
              <a:r>
                <a:rPr lang="en-US" altLang="zh-CN" sz="2800" dirty="0" err="1" smtClean="0">
                  <a:solidFill>
                    <a:schemeClr val="hlink"/>
                  </a:solidFill>
                  <a:effectLst>
                    <a:outerShdw blurRad="38100" dist="38100" dir="2700000" algn="tl">
                      <a:srgbClr val="C0C0C0"/>
                    </a:outerShdw>
                  </a:effectLst>
                  <a:ea typeface="隶书" pitchFamily="49" charset="-122"/>
                </a:rPr>
                <a:t>sno</a:t>
              </a:r>
              <a:endParaRPr lang="en-US" altLang="zh-CN" sz="2800" dirty="0">
                <a:solidFill>
                  <a:schemeClr val="hlink"/>
                </a:solidFill>
                <a:effectLst>
                  <a:outerShdw blurRad="38100" dist="38100" dir="2700000" algn="tl">
                    <a:srgbClr val="C0C0C0"/>
                  </a:outerShdw>
                </a:effectLst>
                <a:ea typeface="隶书" pitchFamily="49" charset="-122"/>
              </a:endParaRPr>
            </a:p>
          </p:txBody>
        </p:sp>
        <p:sp>
          <p:nvSpPr>
            <p:cNvPr id="82971" name="Line 10"/>
            <p:cNvSpPr>
              <a:spLocks noChangeShapeType="1"/>
            </p:cNvSpPr>
            <p:nvPr/>
          </p:nvSpPr>
          <p:spPr bwMode="auto">
            <a:xfrm>
              <a:off x="1519" y="3203"/>
              <a:ext cx="908" cy="0"/>
            </a:xfrm>
            <a:prstGeom prst="line">
              <a:avLst/>
            </a:prstGeom>
            <a:noFill/>
            <a:ln w="28575" cap="sq">
              <a:solidFill>
                <a:schemeClr val="tx1"/>
              </a:solidFill>
              <a:miter lim="800000"/>
              <a:headEnd/>
              <a:tailEnd/>
            </a:ln>
          </p:spPr>
          <p:txBody>
            <a:bodyPr wrap="none"/>
            <a:lstStyle/>
            <a:p>
              <a:endParaRPr lang="zh-CN" altLang="en-US"/>
            </a:p>
          </p:txBody>
        </p:sp>
        <p:sp>
          <p:nvSpPr>
            <p:cNvPr id="82972" name="Line 11"/>
            <p:cNvSpPr>
              <a:spLocks noChangeShapeType="1"/>
            </p:cNvSpPr>
            <p:nvPr/>
          </p:nvSpPr>
          <p:spPr bwMode="auto">
            <a:xfrm>
              <a:off x="1519" y="3529"/>
              <a:ext cx="908" cy="0"/>
            </a:xfrm>
            <a:prstGeom prst="line">
              <a:avLst/>
            </a:prstGeom>
            <a:noFill/>
            <a:ln w="28575" cap="sq">
              <a:solidFill>
                <a:schemeClr val="tx1"/>
              </a:solidFill>
              <a:miter lim="800000"/>
              <a:headEnd/>
              <a:tailEnd/>
            </a:ln>
          </p:spPr>
          <p:txBody>
            <a:bodyPr wrap="none"/>
            <a:lstStyle/>
            <a:p>
              <a:endParaRPr lang="zh-CN" altLang="en-US"/>
            </a:p>
          </p:txBody>
        </p:sp>
        <p:sp>
          <p:nvSpPr>
            <p:cNvPr id="82973" name="Line 12"/>
            <p:cNvSpPr>
              <a:spLocks noChangeShapeType="1"/>
            </p:cNvSpPr>
            <p:nvPr/>
          </p:nvSpPr>
          <p:spPr bwMode="auto">
            <a:xfrm>
              <a:off x="1519" y="3203"/>
              <a:ext cx="0" cy="326"/>
            </a:xfrm>
            <a:prstGeom prst="line">
              <a:avLst/>
            </a:prstGeom>
            <a:noFill/>
            <a:ln w="28575" cap="sq">
              <a:solidFill>
                <a:schemeClr val="tx1"/>
              </a:solidFill>
              <a:miter lim="800000"/>
              <a:headEnd/>
              <a:tailEnd/>
            </a:ln>
          </p:spPr>
          <p:txBody>
            <a:bodyPr wrap="none"/>
            <a:lstStyle/>
            <a:p>
              <a:endParaRPr lang="zh-CN" altLang="en-US"/>
            </a:p>
          </p:txBody>
        </p:sp>
        <p:sp>
          <p:nvSpPr>
            <p:cNvPr id="82974" name="Line 13"/>
            <p:cNvSpPr>
              <a:spLocks noChangeShapeType="1"/>
            </p:cNvSpPr>
            <p:nvPr/>
          </p:nvSpPr>
          <p:spPr bwMode="auto">
            <a:xfrm>
              <a:off x="2427" y="3203"/>
              <a:ext cx="0" cy="326"/>
            </a:xfrm>
            <a:prstGeom prst="line">
              <a:avLst/>
            </a:prstGeom>
            <a:noFill/>
            <a:ln w="12700">
              <a:solidFill>
                <a:schemeClr val="tx1"/>
              </a:solidFill>
              <a:miter lim="800000"/>
              <a:headEnd/>
              <a:tailEnd/>
            </a:ln>
          </p:spPr>
          <p:txBody>
            <a:bodyPr wrap="none"/>
            <a:lstStyle/>
            <a:p>
              <a:endParaRPr lang="zh-CN" altLang="en-US"/>
            </a:p>
          </p:txBody>
        </p:sp>
        <p:sp>
          <p:nvSpPr>
            <p:cNvPr id="82975" name="Line 14"/>
            <p:cNvSpPr>
              <a:spLocks noChangeShapeType="1"/>
            </p:cNvSpPr>
            <p:nvPr/>
          </p:nvSpPr>
          <p:spPr bwMode="auto">
            <a:xfrm>
              <a:off x="3333" y="3203"/>
              <a:ext cx="0" cy="326"/>
            </a:xfrm>
            <a:prstGeom prst="line">
              <a:avLst/>
            </a:prstGeom>
            <a:noFill/>
            <a:ln w="12700">
              <a:solidFill>
                <a:schemeClr val="tx1"/>
              </a:solidFill>
              <a:miter lim="800000"/>
              <a:headEnd/>
              <a:tailEnd/>
            </a:ln>
          </p:spPr>
          <p:txBody>
            <a:bodyPr wrap="none"/>
            <a:lstStyle/>
            <a:p>
              <a:endParaRPr lang="zh-CN" altLang="en-US"/>
            </a:p>
          </p:txBody>
        </p:sp>
        <p:sp>
          <p:nvSpPr>
            <p:cNvPr id="82976" name="Line 15"/>
            <p:cNvSpPr>
              <a:spLocks noChangeShapeType="1"/>
            </p:cNvSpPr>
            <p:nvPr/>
          </p:nvSpPr>
          <p:spPr bwMode="auto">
            <a:xfrm>
              <a:off x="4241" y="3203"/>
              <a:ext cx="0" cy="326"/>
            </a:xfrm>
            <a:prstGeom prst="line">
              <a:avLst/>
            </a:prstGeom>
            <a:noFill/>
            <a:ln w="28575" cap="sq">
              <a:solidFill>
                <a:schemeClr val="tx1"/>
              </a:solidFill>
              <a:miter lim="800000"/>
              <a:headEnd/>
              <a:tailEnd/>
            </a:ln>
          </p:spPr>
          <p:txBody>
            <a:bodyPr wrap="none"/>
            <a:lstStyle/>
            <a:p>
              <a:endParaRPr lang="zh-CN" altLang="en-US"/>
            </a:p>
          </p:txBody>
        </p:sp>
        <p:sp>
          <p:nvSpPr>
            <p:cNvPr id="82977" name="Line 16"/>
            <p:cNvSpPr>
              <a:spLocks noChangeShapeType="1"/>
            </p:cNvSpPr>
            <p:nvPr/>
          </p:nvSpPr>
          <p:spPr bwMode="auto">
            <a:xfrm>
              <a:off x="2619" y="3203"/>
              <a:ext cx="0" cy="326"/>
            </a:xfrm>
            <a:prstGeom prst="line">
              <a:avLst/>
            </a:prstGeom>
            <a:noFill/>
            <a:ln w="12700">
              <a:solidFill>
                <a:schemeClr val="tx1"/>
              </a:solidFill>
              <a:miter lim="800000"/>
              <a:headEnd/>
              <a:tailEnd/>
            </a:ln>
          </p:spPr>
          <p:txBody>
            <a:bodyPr wrap="none"/>
            <a:lstStyle/>
            <a:p>
              <a:endParaRPr lang="zh-CN" altLang="en-US"/>
            </a:p>
          </p:txBody>
        </p:sp>
        <p:sp>
          <p:nvSpPr>
            <p:cNvPr id="82978" name="Line 17"/>
            <p:cNvSpPr>
              <a:spLocks noChangeShapeType="1"/>
            </p:cNvSpPr>
            <p:nvPr/>
          </p:nvSpPr>
          <p:spPr bwMode="auto">
            <a:xfrm>
              <a:off x="3508" y="3203"/>
              <a:ext cx="0" cy="326"/>
            </a:xfrm>
            <a:prstGeom prst="line">
              <a:avLst/>
            </a:prstGeom>
            <a:noFill/>
            <a:ln w="12700">
              <a:solidFill>
                <a:schemeClr val="tx1"/>
              </a:solidFill>
              <a:miter lim="800000"/>
              <a:headEnd/>
              <a:tailEnd/>
            </a:ln>
          </p:spPr>
          <p:txBody>
            <a:bodyPr wrap="none"/>
            <a:lstStyle/>
            <a:p>
              <a:endParaRPr lang="zh-CN" altLang="en-US"/>
            </a:p>
          </p:txBody>
        </p:sp>
        <p:sp>
          <p:nvSpPr>
            <p:cNvPr id="82979" name="Line 18"/>
            <p:cNvSpPr>
              <a:spLocks noChangeShapeType="1"/>
            </p:cNvSpPr>
            <p:nvPr/>
          </p:nvSpPr>
          <p:spPr bwMode="auto">
            <a:xfrm>
              <a:off x="2619" y="3203"/>
              <a:ext cx="714" cy="0"/>
            </a:xfrm>
            <a:prstGeom prst="line">
              <a:avLst/>
            </a:prstGeom>
            <a:noFill/>
            <a:ln w="28575" cap="sq">
              <a:solidFill>
                <a:schemeClr val="tx1"/>
              </a:solidFill>
              <a:miter lim="800000"/>
              <a:headEnd/>
              <a:tailEnd/>
            </a:ln>
          </p:spPr>
          <p:txBody>
            <a:bodyPr wrap="none"/>
            <a:lstStyle/>
            <a:p>
              <a:endParaRPr lang="zh-CN" altLang="en-US"/>
            </a:p>
          </p:txBody>
        </p:sp>
        <p:sp>
          <p:nvSpPr>
            <p:cNvPr id="82980" name="Line 20"/>
            <p:cNvSpPr>
              <a:spLocks noChangeShapeType="1"/>
            </p:cNvSpPr>
            <p:nvPr/>
          </p:nvSpPr>
          <p:spPr bwMode="auto">
            <a:xfrm>
              <a:off x="2619" y="3529"/>
              <a:ext cx="714" cy="0"/>
            </a:xfrm>
            <a:prstGeom prst="line">
              <a:avLst/>
            </a:prstGeom>
            <a:noFill/>
            <a:ln w="28575" cap="sq">
              <a:solidFill>
                <a:schemeClr val="tx1"/>
              </a:solidFill>
              <a:miter lim="800000"/>
              <a:headEnd/>
              <a:tailEnd/>
            </a:ln>
          </p:spPr>
          <p:txBody>
            <a:bodyPr wrap="none"/>
            <a:lstStyle/>
            <a:p>
              <a:endParaRPr lang="zh-CN" altLang="en-US"/>
            </a:p>
          </p:txBody>
        </p:sp>
        <p:sp>
          <p:nvSpPr>
            <p:cNvPr id="82981" name="Line 22"/>
            <p:cNvSpPr>
              <a:spLocks noChangeShapeType="1"/>
            </p:cNvSpPr>
            <p:nvPr/>
          </p:nvSpPr>
          <p:spPr bwMode="auto">
            <a:xfrm>
              <a:off x="3508" y="3203"/>
              <a:ext cx="733" cy="0"/>
            </a:xfrm>
            <a:prstGeom prst="line">
              <a:avLst/>
            </a:prstGeom>
            <a:noFill/>
            <a:ln w="28575" cap="sq">
              <a:solidFill>
                <a:schemeClr val="tx1"/>
              </a:solidFill>
              <a:miter lim="800000"/>
              <a:headEnd/>
              <a:tailEnd/>
            </a:ln>
          </p:spPr>
          <p:txBody>
            <a:bodyPr wrap="none"/>
            <a:lstStyle/>
            <a:p>
              <a:endParaRPr lang="zh-CN" altLang="en-US"/>
            </a:p>
          </p:txBody>
        </p:sp>
        <p:sp>
          <p:nvSpPr>
            <p:cNvPr id="82982" name="Line 24"/>
            <p:cNvSpPr>
              <a:spLocks noChangeShapeType="1"/>
            </p:cNvSpPr>
            <p:nvPr/>
          </p:nvSpPr>
          <p:spPr bwMode="auto">
            <a:xfrm>
              <a:off x="3508" y="3529"/>
              <a:ext cx="733" cy="0"/>
            </a:xfrm>
            <a:prstGeom prst="line">
              <a:avLst/>
            </a:prstGeom>
            <a:noFill/>
            <a:ln w="28575" cap="sq">
              <a:solidFill>
                <a:schemeClr val="tx1"/>
              </a:solidFill>
              <a:miter lim="800000"/>
              <a:headEnd/>
              <a:tailEnd/>
            </a:ln>
          </p:spPr>
          <p:txBody>
            <a:bodyPr wrap="none"/>
            <a:lstStyle/>
            <a:p>
              <a:endParaRPr lang="zh-CN" altLang="en-US"/>
            </a:p>
          </p:txBody>
        </p:sp>
        <p:cxnSp>
          <p:nvCxnSpPr>
            <p:cNvPr id="82983" name="AutoShape 26"/>
            <p:cNvCxnSpPr>
              <a:cxnSpLocks noChangeShapeType="1"/>
              <a:stCxn id="263174" idx="0"/>
              <a:endCxn id="263173" idx="0"/>
            </p:cNvCxnSpPr>
            <p:nvPr/>
          </p:nvCxnSpPr>
          <p:spPr bwMode="auto">
            <a:xfrm rot="5400000" flipV="1">
              <a:off x="3425" y="2754"/>
              <a:ext cx="1" cy="899"/>
            </a:xfrm>
            <a:prstGeom prst="bentConnector3">
              <a:avLst>
                <a:gd name="adj1" fmla="val -14400005"/>
              </a:avLst>
            </a:prstGeom>
            <a:noFill/>
            <a:ln w="9525">
              <a:solidFill>
                <a:schemeClr val="tx1"/>
              </a:solidFill>
              <a:miter lim="800000"/>
              <a:headEnd/>
              <a:tailEnd type="triangle" w="med" len="med"/>
            </a:ln>
          </p:spPr>
        </p:cxnSp>
        <p:cxnSp>
          <p:nvCxnSpPr>
            <p:cNvPr id="82984" name="AutoShape 27"/>
            <p:cNvCxnSpPr>
              <a:cxnSpLocks noChangeShapeType="1"/>
              <a:stCxn id="263177" idx="2"/>
              <a:endCxn id="263174" idx="2"/>
            </p:cNvCxnSpPr>
            <p:nvPr/>
          </p:nvCxnSpPr>
          <p:spPr bwMode="auto">
            <a:xfrm rot="16200000" flipH="1">
              <a:off x="2474" y="3028"/>
              <a:ext cx="1" cy="1003"/>
            </a:xfrm>
            <a:prstGeom prst="bentConnector3">
              <a:avLst>
                <a:gd name="adj1" fmla="val 14400005"/>
              </a:avLst>
            </a:prstGeom>
            <a:noFill/>
            <a:ln w="9525">
              <a:solidFill>
                <a:schemeClr val="tx1"/>
              </a:solidFill>
              <a:miter lim="800000"/>
              <a:headEnd/>
              <a:tailEnd type="triangle" w="med" len="med"/>
            </a:ln>
          </p:spPr>
        </p:cxnSp>
        <p:cxnSp>
          <p:nvCxnSpPr>
            <p:cNvPr id="82985" name="AutoShape 28"/>
            <p:cNvCxnSpPr>
              <a:cxnSpLocks noChangeShapeType="1"/>
              <a:stCxn id="263173" idx="2"/>
              <a:endCxn id="263174" idx="2"/>
            </p:cNvCxnSpPr>
            <p:nvPr/>
          </p:nvCxnSpPr>
          <p:spPr bwMode="auto">
            <a:xfrm rot="5400000">
              <a:off x="3425" y="3080"/>
              <a:ext cx="1" cy="899"/>
            </a:xfrm>
            <a:prstGeom prst="bentConnector3">
              <a:avLst>
                <a:gd name="adj1" fmla="val 14400005"/>
              </a:avLst>
            </a:prstGeom>
            <a:noFill/>
            <a:ln w="9525">
              <a:solidFill>
                <a:schemeClr val="tx1"/>
              </a:solidFill>
              <a:miter lim="800000"/>
              <a:headEnd/>
              <a:tailEnd type="triangle" w="med" len="med"/>
            </a:ln>
          </p:spPr>
        </p:cxnSp>
      </p:grpSp>
      <p:sp>
        <p:nvSpPr>
          <p:cNvPr id="263197" name="Rectangle 29"/>
          <p:cNvSpPr>
            <a:spLocks noChangeArrowheads="1"/>
          </p:cNvSpPr>
          <p:nvPr/>
        </p:nvSpPr>
        <p:spPr bwMode="auto">
          <a:xfrm>
            <a:off x="3063875" y="1328738"/>
            <a:ext cx="2646878" cy="461665"/>
          </a:xfrm>
          <a:prstGeom prst="rect">
            <a:avLst/>
          </a:prstGeom>
          <a:noFill/>
          <a:ln w="9525">
            <a:noFill/>
            <a:miter lim="800000"/>
            <a:headEnd/>
            <a:tailEnd/>
          </a:ln>
          <a:effectLst/>
        </p:spPr>
        <p:txBody>
          <a:bodyPr wrap="none">
            <a:spAutoFit/>
          </a:bodyPr>
          <a:lstStyle/>
          <a:p>
            <a:pPr>
              <a:defRPr/>
            </a:pPr>
            <a:r>
              <a:rPr lang="en-US" altLang="zh-CN" dirty="0" smtClean="0">
                <a:solidFill>
                  <a:schemeClr val="folHlink"/>
                </a:solidFill>
                <a:effectLst>
                  <a:outerShdw blurRad="38100" dist="38100" dir="2700000" algn="tl">
                    <a:srgbClr val="C0C0C0"/>
                  </a:outerShdw>
                </a:effectLst>
                <a:latin typeface="隶书" pitchFamily="49" charset="-122"/>
                <a:ea typeface="隶书" pitchFamily="49" charset="-122"/>
                <a:sym typeface="Wingdings" pitchFamily="2" charset="2"/>
              </a:rPr>
              <a:t>STC(</a:t>
            </a:r>
            <a:r>
              <a:rPr lang="en-US" altLang="zh-CN" dirty="0" err="1" smtClean="0">
                <a:solidFill>
                  <a:schemeClr val="folHlink"/>
                </a:solidFill>
                <a:effectLst>
                  <a:outerShdw blurRad="38100" dist="38100" dir="2700000" algn="tl">
                    <a:srgbClr val="C0C0C0"/>
                  </a:outerShdw>
                </a:effectLst>
                <a:latin typeface="隶书" pitchFamily="49" charset="-122"/>
                <a:ea typeface="隶书" pitchFamily="49" charset="-122"/>
                <a:sym typeface="Wingdings" pitchFamily="2" charset="2"/>
              </a:rPr>
              <a:t>sno,tno,cno</a:t>
            </a:r>
            <a:r>
              <a:rPr lang="en-US" altLang="zh-CN" dirty="0" smtClean="0">
                <a:solidFill>
                  <a:schemeClr val="folHlink"/>
                </a:solidFill>
                <a:effectLst>
                  <a:outerShdw blurRad="38100" dist="38100" dir="2700000" algn="tl">
                    <a:srgbClr val="C0C0C0"/>
                  </a:outerShdw>
                </a:effectLst>
                <a:latin typeface="隶书" pitchFamily="49" charset="-122"/>
                <a:ea typeface="隶书" pitchFamily="49" charset="-122"/>
                <a:sym typeface="Wingdings" pitchFamily="2" charset="2"/>
              </a:rPr>
              <a:t>)</a:t>
            </a:r>
            <a:endParaRPr lang="zh-CN" altLang="en-US" dirty="0">
              <a:solidFill>
                <a:schemeClr val="folHlink"/>
              </a:solidFill>
              <a:effectLst>
                <a:outerShdw blurRad="38100" dist="38100" dir="2700000" algn="tl">
                  <a:srgbClr val="C0C0C0"/>
                </a:outerShdw>
              </a:effectLst>
              <a:latin typeface="隶书" pitchFamily="49" charset="-122"/>
              <a:ea typeface="隶书" pitchFamily="49" charset="-122"/>
              <a:sym typeface="Wingdings" pitchFamily="2" charset="2"/>
            </a:endParaRPr>
          </a:p>
        </p:txBody>
      </p:sp>
      <p:sp>
        <p:nvSpPr>
          <p:cNvPr id="263198" name="Rectangle 30"/>
          <p:cNvSpPr>
            <a:spLocks noChangeArrowheads="1"/>
          </p:cNvSpPr>
          <p:nvPr/>
        </p:nvSpPr>
        <p:spPr bwMode="auto">
          <a:xfrm>
            <a:off x="1692275" y="2205038"/>
            <a:ext cx="3232150" cy="457200"/>
          </a:xfrm>
          <a:prstGeom prst="rect">
            <a:avLst/>
          </a:prstGeom>
          <a:noFill/>
          <a:ln w="9525">
            <a:noFill/>
            <a:miter lim="800000"/>
            <a:headEnd/>
            <a:tailEnd/>
          </a:ln>
          <a:effectLst/>
        </p:spPr>
        <p:txBody>
          <a:bodyPr wrap="none">
            <a:spAutoFit/>
          </a:bodyPr>
          <a:lstStyle/>
          <a:p>
            <a:pPr>
              <a:defRPr/>
            </a:pPr>
            <a:r>
              <a:rPr lang="zh-CN" altLang="en-US">
                <a:solidFill>
                  <a:schemeClr val="folHlink"/>
                </a:solidFill>
                <a:effectLst>
                  <a:outerShdw blurRad="38100" dist="38100" dir="2700000" algn="tl">
                    <a:srgbClr val="C0C0C0"/>
                  </a:outerShdw>
                </a:effectLst>
                <a:latin typeface="隶书" pitchFamily="49" charset="-122"/>
                <a:ea typeface="隶书" pitchFamily="49" charset="-122"/>
                <a:sym typeface="Wingdings" pitchFamily="2" charset="2"/>
              </a:rPr>
              <a:t>每位老师只教授一门课</a:t>
            </a:r>
          </a:p>
        </p:txBody>
      </p:sp>
      <p:sp>
        <p:nvSpPr>
          <p:cNvPr id="263200" name="Rectangle 32"/>
          <p:cNvSpPr>
            <a:spLocks noChangeArrowheads="1"/>
          </p:cNvSpPr>
          <p:nvPr/>
        </p:nvSpPr>
        <p:spPr bwMode="auto">
          <a:xfrm>
            <a:off x="179388" y="3141663"/>
            <a:ext cx="5060950" cy="457200"/>
          </a:xfrm>
          <a:prstGeom prst="rect">
            <a:avLst/>
          </a:prstGeom>
          <a:noFill/>
          <a:ln w="9525">
            <a:noFill/>
            <a:miter lim="800000"/>
            <a:headEnd/>
            <a:tailEnd/>
          </a:ln>
          <a:effectLst/>
        </p:spPr>
        <p:txBody>
          <a:bodyPr wrap="none">
            <a:spAutoFit/>
          </a:bodyPr>
          <a:lstStyle/>
          <a:p>
            <a:pPr>
              <a:defRPr/>
            </a:pPr>
            <a:r>
              <a:rPr lang="zh-CN" altLang="en-US">
                <a:solidFill>
                  <a:schemeClr val="folHlink"/>
                </a:solidFill>
                <a:effectLst>
                  <a:outerShdw blurRad="38100" dist="38100" dir="2700000" algn="tl">
                    <a:srgbClr val="C0C0C0"/>
                  </a:outerShdw>
                </a:effectLst>
                <a:latin typeface="隶书" pitchFamily="49" charset="-122"/>
                <a:ea typeface="隶书" pitchFamily="49" charset="-122"/>
                <a:sym typeface="Wingdings" pitchFamily="2" charset="2"/>
              </a:rPr>
              <a:t>某学生选定一门课，就对应一位老师</a:t>
            </a:r>
          </a:p>
        </p:txBody>
      </p:sp>
      <p:sp>
        <p:nvSpPr>
          <p:cNvPr id="263203" name="Rectangle 35"/>
          <p:cNvSpPr>
            <a:spLocks noChangeArrowheads="1"/>
          </p:cNvSpPr>
          <p:nvPr/>
        </p:nvSpPr>
        <p:spPr bwMode="auto">
          <a:xfrm>
            <a:off x="3317875" y="6165304"/>
            <a:ext cx="2508250" cy="530225"/>
          </a:xfrm>
          <a:prstGeom prst="rect">
            <a:avLst/>
          </a:prstGeom>
          <a:solidFill>
            <a:srgbClr val="00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FF00"/>
            </a:extrusionClr>
          </a:sp3d>
        </p:spPr>
        <p:txBody>
          <a:bodyPr wrap="none">
            <a:spAutoFit/>
            <a:flatTx/>
          </a:bodyPr>
          <a:lstStyle/>
          <a:p>
            <a:pPr lvl="1">
              <a:lnSpc>
                <a:spcPct val="120000"/>
              </a:lnSpc>
              <a:spcBef>
                <a:spcPct val="30000"/>
              </a:spcBef>
              <a:buClr>
                <a:schemeClr val="hlink"/>
              </a:buClr>
              <a:buSzPct val="55000"/>
              <a:buFont typeface="Wingdings" pitchFamily="2" charset="2"/>
              <a:buNone/>
            </a:pPr>
            <a:r>
              <a:rPr lang="en-US" altLang="zh-CN"/>
              <a:t>STC </a:t>
            </a:r>
            <a:r>
              <a:rPr lang="en-US" altLang="zh-CN">
                <a:sym typeface="Symbol" pitchFamily="18" charset="2"/>
              </a:rPr>
              <a:t> </a:t>
            </a:r>
            <a:r>
              <a:rPr lang="en-US" altLang="zh-CN"/>
              <a:t>3NF ？</a:t>
            </a:r>
            <a:endParaRPr lang="zh-CN" altLang="en-US"/>
          </a:p>
        </p:txBody>
      </p:sp>
      <p:grpSp>
        <p:nvGrpSpPr>
          <p:cNvPr id="3" name="Group 41"/>
          <p:cNvGrpSpPr>
            <a:grpSpLocks/>
          </p:cNvGrpSpPr>
          <p:nvPr/>
        </p:nvGrpSpPr>
        <p:grpSpPr bwMode="auto">
          <a:xfrm>
            <a:off x="5003802" y="2225677"/>
            <a:ext cx="2655889" cy="461963"/>
            <a:chOff x="3152" y="1402"/>
            <a:chExt cx="1673" cy="291"/>
          </a:xfrm>
        </p:grpSpPr>
        <p:sp>
          <p:nvSpPr>
            <p:cNvPr id="263199" name="Rectangle 31"/>
            <p:cNvSpPr>
              <a:spLocks noChangeArrowheads="1"/>
            </p:cNvSpPr>
            <p:nvPr/>
          </p:nvSpPr>
          <p:spPr bwMode="auto">
            <a:xfrm>
              <a:off x="3742" y="1402"/>
              <a:ext cx="1083" cy="291"/>
            </a:xfrm>
            <a:prstGeom prst="rect">
              <a:avLst/>
            </a:prstGeom>
            <a:noFill/>
            <a:ln w="9525">
              <a:noFill/>
              <a:miter lim="800000"/>
              <a:headEnd/>
              <a:tailEnd/>
            </a:ln>
            <a:effectLst/>
          </p:spPr>
          <p:txBody>
            <a:bodyPr wrap="none">
              <a:spAutoFit/>
            </a:bodyPr>
            <a:lstStyle/>
            <a:p>
              <a:pPr>
                <a:defRPr/>
              </a:pPr>
              <a:r>
                <a:rPr lang="en-US" altLang="zh-CN" dirty="0" err="1" smtClean="0">
                  <a:solidFill>
                    <a:schemeClr val="folHlink"/>
                  </a:solidFill>
                  <a:effectLst>
                    <a:outerShdw blurRad="38100" dist="38100" dir="2700000" algn="tl">
                      <a:srgbClr val="C0C0C0"/>
                    </a:outerShdw>
                  </a:effectLst>
                  <a:latin typeface="隶书" pitchFamily="49" charset="-122"/>
                  <a:ea typeface="隶书" pitchFamily="49" charset="-122"/>
                  <a:sym typeface="Wingdings" pitchFamily="2" charset="2"/>
                </a:rPr>
                <a:t>tno</a:t>
              </a:r>
              <a:r>
                <a:rPr lang="en-US" altLang="zh-CN" dirty="0" smtClean="0">
                  <a:solidFill>
                    <a:schemeClr val="folHlink"/>
                  </a:solidFill>
                  <a:effectLst>
                    <a:outerShdw blurRad="38100" dist="38100" dir="2700000" algn="tl">
                      <a:srgbClr val="C0C0C0"/>
                    </a:outerShdw>
                  </a:effectLst>
                  <a:latin typeface="隶书" pitchFamily="49" charset="-122"/>
                  <a:ea typeface="隶书" pitchFamily="49" charset="-122"/>
                  <a:sym typeface="Wingdings" pitchFamily="2" charset="2"/>
                </a:rPr>
                <a:t> </a:t>
              </a:r>
              <a:r>
                <a:rPr lang="en-US" altLang="zh-CN" dirty="0">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a:t>
              </a:r>
              <a:r>
                <a:rPr lang="en-US" altLang="zh-CN" dirty="0">
                  <a:solidFill>
                    <a:schemeClr val="folHlink"/>
                  </a:solidFill>
                  <a:effectLst>
                    <a:outerShdw blurRad="38100" dist="38100" dir="2700000" algn="tl">
                      <a:srgbClr val="C0C0C0"/>
                    </a:outerShdw>
                  </a:effectLst>
                  <a:latin typeface="隶书" pitchFamily="49" charset="-122"/>
                  <a:ea typeface="隶书" pitchFamily="49" charset="-122"/>
                  <a:sym typeface="Wingdings" pitchFamily="2" charset="2"/>
                </a:rPr>
                <a:t> </a:t>
              </a:r>
              <a:r>
                <a:rPr lang="en-US" altLang="zh-CN" dirty="0" err="1" smtClean="0">
                  <a:solidFill>
                    <a:schemeClr val="folHlink"/>
                  </a:solidFill>
                  <a:effectLst>
                    <a:outerShdw blurRad="38100" dist="38100" dir="2700000" algn="tl">
                      <a:srgbClr val="C0C0C0"/>
                    </a:outerShdw>
                  </a:effectLst>
                  <a:latin typeface="隶书" pitchFamily="49" charset="-122"/>
                  <a:ea typeface="隶书" pitchFamily="49" charset="-122"/>
                  <a:sym typeface="Wingdings" pitchFamily="2" charset="2"/>
                </a:rPr>
                <a:t>cno</a:t>
              </a:r>
              <a:endParaRPr lang="zh-CN" altLang="en-US" dirty="0">
                <a:solidFill>
                  <a:schemeClr val="folHlink"/>
                </a:solidFill>
                <a:effectLst>
                  <a:outerShdw blurRad="38100" dist="38100" dir="2700000" algn="tl">
                    <a:srgbClr val="C0C0C0"/>
                  </a:outerShdw>
                </a:effectLst>
                <a:latin typeface="隶书" pitchFamily="49" charset="-122"/>
                <a:ea typeface="隶书" pitchFamily="49" charset="-122"/>
                <a:sym typeface="Wingdings" pitchFamily="2" charset="2"/>
              </a:endParaRPr>
            </a:p>
          </p:txBody>
        </p:sp>
        <p:sp>
          <p:nvSpPr>
            <p:cNvPr id="82965" name="AutoShape 37"/>
            <p:cNvSpPr>
              <a:spLocks noChangeArrowheads="1"/>
            </p:cNvSpPr>
            <p:nvPr/>
          </p:nvSpPr>
          <p:spPr bwMode="auto">
            <a:xfrm>
              <a:off x="3152" y="1480"/>
              <a:ext cx="544" cy="181"/>
            </a:xfrm>
            <a:prstGeom prst="rightArrow">
              <a:avLst>
                <a:gd name="adj1" fmla="val 50000"/>
                <a:gd name="adj2" fmla="val 75138"/>
              </a:avLst>
            </a:prstGeom>
            <a:gradFill rotWithShape="1">
              <a:gsLst>
                <a:gs pos="0">
                  <a:srgbClr val="FF8200"/>
                </a:gs>
                <a:gs pos="10001">
                  <a:srgbClr val="FF0000"/>
                </a:gs>
                <a:gs pos="35001">
                  <a:srgbClr val="BA0066"/>
                </a:gs>
                <a:gs pos="70000">
                  <a:srgbClr val="66008F"/>
                </a:gs>
                <a:gs pos="100000">
                  <a:srgbClr val="000082"/>
                </a:gs>
              </a:gsLst>
              <a:lin ang="18900000" scaled="1"/>
            </a:gradFill>
            <a:ln w="9525">
              <a:noFill/>
              <a:miter lim="800000"/>
              <a:headEnd/>
              <a:tailEnd/>
            </a:ln>
          </p:spPr>
          <p:txBody>
            <a:bodyPr wrap="none" anchor="ctr"/>
            <a:lstStyle/>
            <a:p>
              <a:endParaRPr lang="zh-CN" altLang="en-US"/>
            </a:p>
          </p:txBody>
        </p:sp>
      </p:grpSp>
      <p:grpSp>
        <p:nvGrpSpPr>
          <p:cNvPr id="4" name="Group 42"/>
          <p:cNvGrpSpPr>
            <a:grpSpLocks/>
          </p:cNvGrpSpPr>
          <p:nvPr/>
        </p:nvGrpSpPr>
        <p:grpSpPr bwMode="auto">
          <a:xfrm>
            <a:off x="5292728" y="3187703"/>
            <a:ext cx="3492502" cy="461963"/>
            <a:chOff x="3334" y="2008"/>
            <a:chExt cx="2200" cy="291"/>
          </a:xfrm>
        </p:grpSpPr>
        <p:sp>
          <p:nvSpPr>
            <p:cNvPr id="263201" name="Rectangle 33"/>
            <p:cNvSpPr>
              <a:spLocks noChangeArrowheads="1"/>
            </p:cNvSpPr>
            <p:nvPr/>
          </p:nvSpPr>
          <p:spPr bwMode="auto">
            <a:xfrm>
              <a:off x="3870" y="2008"/>
              <a:ext cx="1664" cy="291"/>
            </a:xfrm>
            <a:prstGeom prst="rect">
              <a:avLst/>
            </a:prstGeom>
            <a:noFill/>
            <a:ln w="9525">
              <a:noFill/>
              <a:miter lim="800000"/>
              <a:headEnd/>
              <a:tailEnd/>
            </a:ln>
            <a:effectLst/>
          </p:spPr>
          <p:txBody>
            <a:bodyPr wrap="none">
              <a:spAutoFit/>
            </a:bodyPr>
            <a:lstStyle/>
            <a:p>
              <a:pPr>
                <a:defRPr/>
              </a:pPr>
              <a:r>
                <a:rPr lang="en-US" altLang="zh-CN" dirty="0" smtClean="0">
                  <a:solidFill>
                    <a:schemeClr val="folHlink"/>
                  </a:solidFill>
                  <a:effectLst>
                    <a:outerShdw blurRad="38100" dist="38100" dir="2700000" algn="tl">
                      <a:srgbClr val="C0C0C0"/>
                    </a:outerShdw>
                  </a:effectLst>
                  <a:latin typeface="隶书" pitchFamily="49" charset="-122"/>
                  <a:ea typeface="隶书" pitchFamily="49" charset="-122"/>
                  <a:sym typeface="Wingdings" pitchFamily="2" charset="2"/>
                </a:rPr>
                <a:t>(</a:t>
              </a:r>
              <a:r>
                <a:rPr lang="en-US" altLang="zh-CN" dirty="0" err="1" smtClean="0">
                  <a:solidFill>
                    <a:schemeClr val="folHlink"/>
                  </a:solidFill>
                  <a:effectLst>
                    <a:outerShdw blurRad="38100" dist="38100" dir="2700000" algn="tl">
                      <a:srgbClr val="C0C0C0"/>
                    </a:outerShdw>
                  </a:effectLst>
                  <a:latin typeface="隶书" pitchFamily="49" charset="-122"/>
                  <a:ea typeface="隶书" pitchFamily="49" charset="-122"/>
                  <a:sym typeface="Wingdings" pitchFamily="2" charset="2"/>
                </a:rPr>
                <a:t>sno,cno</a:t>
              </a:r>
              <a:r>
                <a:rPr lang="en-US" altLang="zh-CN" dirty="0" smtClean="0">
                  <a:solidFill>
                    <a:schemeClr val="folHlink"/>
                  </a:solidFill>
                  <a:effectLst>
                    <a:outerShdw blurRad="38100" dist="38100" dir="2700000" algn="tl">
                      <a:srgbClr val="C0C0C0"/>
                    </a:outerShdw>
                  </a:effectLst>
                  <a:latin typeface="隶书" pitchFamily="49" charset="-122"/>
                  <a:ea typeface="隶书" pitchFamily="49" charset="-122"/>
                  <a:sym typeface="Wingdings" pitchFamily="2" charset="2"/>
                </a:rPr>
                <a:t>) </a:t>
              </a:r>
              <a:r>
                <a:rPr lang="en-US" altLang="zh-CN" dirty="0">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 </a:t>
              </a:r>
              <a:r>
                <a:rPr lang="en-US" altLang="zh-CN" dirty="0" err="1" smtClean="0">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tno</a:t>
              </a:r>
              <a:endParaRPr lang="zh-CN" altLang="en-US" dirty="0">
                <a:solidFill>
                  <a:schemeClr val="folHlink"/>
                </a:solidFill>
                <a:effectLst>
                  <a:outerShdw blurRad="38100" dist="38100" dir="2700000" algn="tl">
                    <a:srgbClr val="C0C0C0"/>
                  </a:outerShdw>
                </a:effectLst>
                <a:latin typeface="隶书" pitchFamily="49" charset="-122"/>
                <a:ea typeface="隶书" pitchFamily="49" charset="-122"/>
                <a:sym typeface="Wingdings" pitchFamily="2" charset="2"/>
              </a:endParaRPr>
            </a:p>
          </p:txBody>
        </p:sp>
        <p:sp>
          <p:nvSpPr>
            <p:cNvPr id="82963" name="AutoShape 38"/>
            <p:cNvSpPr>
              <a:spLocks noChangeArrowheads="1"/>
            </p:cNvSpPr>
            <p:nvPr/>
          </p:nvSpPr>
          <p:spPr bwMode="auto">
            <a:xfrm>
              <a:off x="3334" y="2070"/>
              <a:ext cx="544" cy="181"/>
            </a:xfrm>
            <a:prstGeom prst="rightArrow">
              <a:avLst>
                <a:gd name="adj1" fmla="val 50000"/>
                <a:gd name="adj2" fmla="val 75138"/>
              </a:avLst>
            </a:prstGeom>
            <a:gradFill rotWithShape="1">
              <a:gsLst>
                <a:gs pos="0">
                  <a:srgbClr val="FF8200"/>
                </a:gs>
                <a:gs pos="10001">
                  <a:srgbClr val="FF0000"/>
                </a:gs>
                <a:gs pos="35001">
                  <a:srgbClr val="BA0066"/>
                </a:gs>
                <a:gs pos="70000">
                  <a:srgbClr val="66008F"/>
                </a:gs>
                <a:gs pos="100000">
                  <a:srgbClr val="000082"/>
                </a:gs>
              </a:gsLst>
              <a:lin ang="18900000" scaled="1"/>
            </a:gradFill>
            <a:ln w="9525">
              <a:noFill/>
              <a:miter lim="800000"/>
              <a:headEnd/>
              <a:tailEnd/>
            </a:ln>
          </p:spPr>
          <p:txBody>
            <a:bodyPr wrap="none" anchor="ctr"/>
            <a:lstStyle/>
            <a:p>
              <a:endParaRPr lang="zh-CN" altLang="en-US"/>
            </a:p>
          </p:txBody>
        </p:sp>
      </p:grpSp>
      <p:sp>
        <p:nvSpPr>
          <p:cNvPr id="263207" name="Rectangle 39"/>
          <p:cNvSpPr>
            <a:spLocks noChangeArrowheads="1"/>
          </p:cNvSpPr>
          <p:nvPr/>
        </p:nvSpPr>
        <p:spPr bwMode="auto">
          <a:xfrm>
            <a:off x="2249488" y="4077072"/>
            <a:ext cx="1098550" cy="457200"/>
          </a:xfrm>
          <a:prstGeom prst="rect">
            <a:avLst/>
          </a:prstGeom>
          <a:noFill/>
          <a:ln w="9525">
            <a:noFill/>
            <a:miter lim="800000"/>
            <a:headEnd/>
            <a:tailEnd/>
          </a:ln>
          <a:effectLst/>
        </p:spPr>
        <p:txBody>
          <a:bodyPr wrap="none">
            <a:spAutoFit/>
          </a:bodyPr>
          <a:lstStyle/>
          <a:p>
            <a:pPr>
              <a:defRPr/>
            </a:pPr>
            <a:r>
              <a:rPr lang="zh-CN" altLang="en-US" dirty="0">
                <a:solidFill>
                  <a:schemeClr val="folHlink"/>
                </a:solidFill>
                <a:effectLst>
                  <a:outerShdw blurRad="38100" dist="38100" dir="2700000" algn="tl">
                    <a:srgbClr val="C0C0C0"/>
                  </a:outerShdw>
                </a:effectLst>
                <a:latin typeface="隶书" pitchFamily="49" charset="-122"/>
                <a:ea typeface="隶书" pitchFamily="49" charset="-122"/>
              </a:rPr>
              <a:t>候选码</a:t>
            </a:r>
          </a:p>
        </p:txBody>
      </p:sp>
      <p:grpSp>
        <p:nvGrpSpPr>
          <p:cNvPr id="5" name="Group 43"/>
          <p:cNvGrpSpPr>
            <a:grpSpLocks/>
          </p:cNvGrpSpPr>
          <p:nvPr/>
        </p:nvGrpSpPr>
        <p:grpSpPr bwMode="auto">
          <a:xfrm>
            <a:off x="3635375" y="4077076"/>
            <a:ext cx="4425953" cy="461963"/>
            <a:chOff x="2290" y="2544"/>
            <a:chExt cx="2788" cy="291"/>
          </a:xfrm>
        </p:grpSpPr>
        <p:sp>
          <p:nvSpPr>
            <p:cNvPr id="263202" name="Rectangle 34"/>
            <p:cNvSpPr>
              <a:spLocks noChangeArrowheads="1"/>
            </p:cNvSpPr>
            <p:nvPr/>
          </p:nvSpPr>
          <p:spPr bwMode="auto">
            <a:xfrm>
              <a:off x="3023" y="2544"/>
              <a:ext cx="2055" cy="291"/>
            </a:xfrm>
            <a:prstGeom prst="rect">
              <a:avLst/>
            </a:prstGeom>
            <a:noFill/>
            <a:ln w="9525">
              <a:noFill/>
              <a:miter lim="800000"/>
              <a:headEnd/>
              <a:tailEnd/>
            </a:ln>
            <a:effectLst/>
          </p:spPr>
          <p:txBody>
            <a:bodyPr wrap="none">
              <a:spAutoFit/>
            </a:bodyPr>
            <a:lstStyle/>
            <a:p>
              <a:pPr>
                <a:defRPr/>
              </a:pPr>
              <a:r>
                <a:rPr lang="en-US" altLang="zh-CN" dirty="0" smtClean="0">
                  <a:solidFill>
                    <a:schemeClr val="folHlink"/>
                  </a:solidFill>
                  <a:effectLst>
                    <a:outerShdw blurRad="38100" dist="38100" dir="2700000" algn="tl">
                      <a:srgbClr val="C0C0C0"/>
                    </a:outerShdw>
                  </a:effectLst>
                  <a:latin typeface="隶书" pitchFamily="49" charset="-122"/>
                  <a:ea typeface="隶书" pitchFamily="49" charset="-122"/>
                </a:rPr>
                <a:t>(</a:t>
              </a:r>
              <a:r>
                <a:rPr lang="en-US" altLang="zh-CN" dirty="0" err="1" smtClean="0">
                  <a:solidFill>
                    <a:schemeClr val="folHlink"/>
                  </a:solidFill>
                  <a:effectLst>
                    <a:outerShdw blurRad="38100" dist="38100" dir="2700000" algn="tl">
                      <a:srgbClr val="C0C0C0"/>
                    </a:outerShdw>
                  </a:effectLst>
                  <a:latin typeface="隶书" pitchFamily="49" charset="-122"/>
                  <a:ea typeface="隶书" pitchFamily="49" charset="-122"/>
                </a:rPr>
                <a:t>sno,tno</a:t>
              </a:r>
              <a:r>
                <a:rPr lang="en-US" altLang="zh-CN" dirty="0" smtClean="0">
                  <a:solidFill>
                    <a:schemeClr val="folHlink"/>
                  </a:solidFill>
                  <a:effectLst>
                    <a:outerShdw blurRad="38100" dist="38100" dir="2700000" algn="tl">
                      <a:srgbClr val="C0C0C0"/>
                    </a:outerShdw>
                  </a:effectLst>
                  <a:latin typeface="隶书" pitchFamily="49" charset="-122"/>
                  <a:ea typeface="隶书" pitchFamily="49" charset="-122"/>
                </a:rPr>
                <a:t>)，(</a:t>
              </a:r>
              <a:r>
                <a:rPr lang="en-US" altLang="zh-CN" dirty="0" err="1" smtClean="0">
                  <a:solidFill>
                    <a:schemeClr val="folHlink"/>
                  </a:solidFill>
                  <a:effectLst>
                    <a:outerShdw blurRad="38100" dist="38100" dir="2700000" algn="tl">
                      <a:srgbClr val="C0C0C0"/>
                    </a:outerShdw>
                  </a:effectLst>
                  <a:latin typeface="隶书" pitchFamily="49" charset="-122"/>
                  <a:ea typeface="隶书" pitchFamily="49" charset="-122"/>
                </a:rPr>
                <a:t>sno,cno</a:t>
              </a:r>
              <a:r>
                <a:rPr lang="en-US" altLang="zh-CN" dirty="0" smtClean="0">
                  <a:solidFill>
                    <a:schemeClr val="folHlink"/>
                  </a:solidFill>
                  <a:effectLst>
                    <a:outerShdw blurRad="38100" dist="38100" dir="2700000" algn="tl">
                      <a:srgbClr val="C0C0C0"/>
                    </a:outerShdw>
                  </a:effectLst>
                  <a:latin typeface="隶书" pitchFamily="49" charset="-122"/>
                  <a:ea typeface="隶书" pitchFamily="49" charset="-122"/>
                </a:rPr>
                <a:t>)</a:t>
              </a:r>
              <a:endParaRPr lang="zh-CN" altLang="en-US" dirty="0">
                <a:solidFill>
                  <a:schemeClr val="folHlink"/>
                </a:solidFill>
                <a:effectLst>
                  <a:outerShdw blurRad="38100" dist="38100" dir="2700000" algn="tl">
                    <a:srgbClr val="C0C0C0"/>
                  </a:outerShdw>
                </a:effectLst>
                <a:latin typeface="隶书" pitchFamily="49" charset="-122"/>
                <a:ea typeface="隶书" pitchFamily="49" charset="-122"/>
              </a:endParaRPr>
            </a:p>
          </p:txBody>
        </p:sp>
        <p:sp>
          <p:nvSpPr>
            <p:cNvPr id="82961" name="AutoShape 40"/>
            <p:cNvSpPr>
              <a:spLocks noChangeArrowheads="1"/>
            </p:cNvSpPr>
            <p:nvPr/>
          </p:nvSpPr>
          <p:spPr bwMode="auto">
            <a:xfrm>
              <a:off x="2290" y="2614"/>
              <a:ext cx="544" cy="181"/>
            </a:xfrm>
            <a:prstGeom prst="rightArrow">
              <a:avLst>
                <a:gd name="adj1" fmla="val 50000"/>
                <a:gd name="adj2" fmla="val 75138"/>
              </a:avLst>
            </a:prstGeom>
            <a:gradFill rotWithShape="1">
              <a:gsLst>
                <a:gs pos="0">
                  <a:srgbClr val="FF8200"/>
                </a:gs>
                <a:gs pos="10001">
                  <a:srgbClr val="FF0000"/>
                </a:gs>
                <a:gs pos="35001">
                  <a:srgbClr val="BA0066"/>
                </a:gs>
                <a:gs pos="70000">
                  <a:srgbClr val="66008F"/>
                </a:gs>
                <a:gs pos="100000">
                  <a:srgbClr val="000082"/>
                </a:gs>
              </a:gsLst>
              <a:lin ang="18900000" scaled="1"/>
            </a:gradFill>
            <a:ln w="9525">
              <a:noFill/>
              <a:miter lim="800000"/>
              <a:headEnd/>
              <a:tailEnd/>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3198"/>
                                        </p:tgtEl>
                                        <p:attrNameLst>
                                          <p:attrName>style.visibility</p:attrName>
                                        </p:attrNameLst>
                                      </p:cBhvr>
                                      <p:to>
                                        <p:strVal val="visible"/>
                                      </p:to>
                                    </p:set>
                                    <p:anim calcmode="lin" valueType="num">
                                      <p:cBhvr additive="base">
                                        <p:cTn id="7" dur="500" fill="hold"/>
                                        <p:tgtEl>
                                          <p:spTgt spid="263198"/>
                                        </p:tgtEl>
                                        <p:attrNameLst>
                                          <p:attrName>ppt_x</p:attrName>
                                        </p:attrNameLst>
                                      </p:cBhvr>
                                      <p:tavLst>
                                        <p:tav tm="0">
                                          <p:val>
                                            <p:strVal val="#ppt_x"/>
                                          </p:val>
                                        </p:tav>
                                        <p:tav tm="100000">
                                          <p:val>
                                            <p:strVal val="#ppt_x"/>
                                          </p:val>
                                        </p:tav>
                                      </p:tavLst>
                                    </p:anim>
                                    <p:anim calcmode="lin" valueType="num">
                                      <p:cBhvr additive="base">
                                        <p:cTn id="8" dur="500" fill="hold"/>
                                        <p:tgtEl>
                                          <p:spTgt spid="2631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iterate type="lt">
                                    <p:tmPct val="5000"/>
                                  </p:iterate>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5" presetClass="entr" presetSubtype="0" fill="hold" grpId="0" nodeType="clickEffect">
                                  <p:stCondLst>
                                    <p:cond delay="0"/>
                                  </p:stCondLst>
                                  <p:childTnLst>
                                    <p:set>
                                      <p:cBhvr>
                                        <p:cTn id="20" dur="1" fill="hold">
                                          <p:stCondLst>
                                            <p:cond delay="0"/>
                                          </p:stCondLst>
                                        </p:cTn>
                                        <p:tgtEl>
                                          <p:spTgt spid="263200"/>
                                        </p:tgtEl>
                                        <p:attrNameLst>
                                          <p:attrName>style.visibility</p:attrName>
                                        </p:attrNameLst>
                                      </p:cBhvr>
                                      <p:to>
                                        <p:strVal val="visible"/>
                                      </p:to>
                                    </p:set>
                                    <p:anim calcmode="lin" valueType="num">
                                      <p:cBhvr>
                                        <p:cTn id="21" dur="500" decel="50000" fill="hold">
                                          <p:stCondLst>
                                            <p:cond delay="0"/>
                                          </p:stCondLst>
                                        </p:cTn>
                                        <p:tgtEl>
                                          <p:spTgt spid="263200"/>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263200"/>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263200"/>
                                        </p:tgtEl>
                                        <p:attrNameLst>
                                          <p:attrName>ppt_w</p:attrName>
                                        </p:attrNameLst>
                                      </p:cBhvr>
                                      <p:tavLst>
                                        <p:tav tm="0">
                                          <p:val>
                                            <p:strVal val="#ppt_w*.05"/>
                                          </p:val>
                                        </p:tav>
                                        <p:tav tm="100000">
                                          <p:val>
                                            <p:strVal val="#ppt_w"/>
                                          </p:val>
                                        </p:tav>
                                      </p:tavLst>
                                    </p:anim>
                                    <p:anim calcmode="lin" valueType="num">
                                      <p:cBhvr>
                                        <p:cTn id="24" dur="1000" fill="hold"/>
                                        <p:tgtEl>
                                          <p:spTgt spid="263200"/>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263200"/>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263200"/>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263200"/>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263200"/>
                                        </p:tgtEl>
                                      </p:cBhvr>
                                    </p:animEffect>
                                  </p:childTnLst>
                                </p:cTn>
                              </p:par>
                            </p:childTnLst>
                          </p:cTn>
                        </p:par>
                      </p:childTnLst>
                    </p:cTn>
                  </p:par>
                  <p:par>
                    <p:cTn id="29" fill="hold">
                      <p:stCondLst>
                        <p:cond delay="indefinite"/>
                      </p:stCondLst>
                      <p:childTnLst>
                        <p:par>
                          <p:cTn id="30" fill="hold">
                            <p:stCondLst>
                              <p:cond delay="0"/>
                            </p:stCondLst>
                            <p:childTnLst>
                              <p:par>
                                <p:cTn id="31" presetID="25"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34"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5"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 calcmode="lin" valueType="num">
                                      <p:cBhvr>
                                        <p:cTn id="37"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38"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39"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40" dur="1000" decel="50000">
                                          <p:stCondLst>
                                            <p:cond delay="0"/>
                                          </p:stCondLst>
                                        </p:cTn>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5" presetClass="entr" presetSubtype="0" fill="hold" grpId="0" nodeType="clickEffect">
                                  <p:stCondLst>
                                    <p:cond delay="0"/>
                                  </p:stCondLst>
                                  <p:childTnLst>
                                    <p:set>
                                      <p:cBhvr>
                                        <p:cTn id="44" dur="1" fill="hold">
                                          <p:stCondLst>
                                            <p:cond delay="0"/>
                                          </p:stCondLst>
                                        </p:cTn>
                                        <p:tgtEl>
                                          <p:spTgt spid="263207"/>
                                        </p:tgtEl>
                                        <p:attrNameLst>
                                          <p:attrName>style.visibility</p:attrName>
                                        </p:attrNameLst>
                                      </p:cBhvr>
                                      <p:to>
                                        <p:strVal val="visible"/>
                                      </p:to>
                                    </p:set>
                                    <p:anim calcmode="lin" valueType="num">
                                      <p:cBhvr>
                                        <p:cTn id="45" dur="1000" fill="hold"/>
                                        <p:tgtEl>
                                          <p:spTgt spid="263207"/>
                                        </p:tgtEl>
                                        <p:attrNameLst>
                                          <p:attrName>ppt_w</p:attrName>
                                        </p:attrNameLst>
                                      </p:cBhvr>
                                      <p:tavLst>
                                        <p:tav tm="0">
                                          <p:val>
                                            <p:fltVal val="0"/>
                                          </p:val>
                                        </p:tav>
                                        <p:tav tm="100000">
                                          <p:val>
                                            <p:strVal val="#ppt_w"/>
                                          </p:val>
                                        </p:tav>
                                      </p:tavLst>
                                    </p:anim>
                                    <p:anim calcmode="lin" valueType="num">
                                      <p:cBhvr>
                                        <p:cTn id="46" dur="1000" fill="hold"/>
                                        <p:tgtEl>
                                          <p:spTgt spid="263207"/>
                                        </p:tgtEl>
                                        <p:attrNameLst>
                                          <p:attrName>ppt_h</p:attrName>
                                        </p:attrNameLst>
                                      </p:cBhvr>
                                      <p:tavLst>
                                        <p:tav tm="0">
                                          <p:val>
                                            <p:fltVal val="0"/>
                                          </p:val>
                                        </p:tav>
                                        <p:tav tm="100000">
                                          <p:val>
                                            <p:strVal val="#ppt_h"/>
                                          </p:val>
                                        </p:tav>
                                      </p:tavLst>
                                    </p:anim>
                                    <p:anim calcmode="lin" valueType="num">
                                      <p:cBhvr>
                                        <p:cTn id="47" dur="1000" fill="hold"/>
                                        <p:tgtEl>
                                          <p:spTgt spid="263207"/>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26320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9" fill="hold">
                      <p:stCondLst>
                        <p:cond delay="indefinite"/>
                      </p:stCondLst>
                      <p:childTnLst>
                        <p:par>
                          <p:cTn id="50" fill="hold">
                            <p:stCondLst>
                              <p:cond delay="0"/>
                            </p:stCondLst>
                            <p:childTnLst>
                              <p:par>
                                <p:cTn id="51" presetID="35"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2000"/>
                                        <p:tgtEl>
                                          <p:spTgt spid="5"/>
                                        </p:tgtEl>
                                      </p:cBhvr>
                                    </p:animEffect>
                                    <p:anim calcmode="lin" valueType="num">
                                      <p:cBhvr>
                                        <p:cTn id="54" dur="2000" fill="hold"/>
                                        <p:tgtEl>
                                          <p:spTgt spid="5"/>
                                        </p:tgtEl>
                                        <p:attrNameLst>
                                          <p:attrName>style.rotation</p:attrName>
                                        </p:attrNameLst>
                                      </p:cBhvr>
                                      <p:tavLst>
                                        <p:tav tm="0">
                                          <p:val>
                                            <p:fltVal val="720"/>
                                          </p:val>
                                        </p:tav>
                                        <p:tav tm="100000">
                                          <p:val>
                                            <p:fltVal val="0"/>
                                          </p:val>
                                        </p:tav>
                                      </p:tavLst>
                                    </p:anim>
                                    <p:anim calcmode="lin" valueType="num">
                                      <p:cBhvr>
                                        <p:cTn id="55" dur="2000" fill="hold"/>
                                        <p:tgtEl>
                                          <p:spTgt spid="5"/>
                                        </p:tgtEl>
                                        <p:attrNameLst>
                                          <p:attrName>ppt_h</p:attrName>
                                        </p:attrNameLst>
                                      </p:cBhvr>
                                      <p:tavLst>
                                        <p:tav tm="0">
                                          <p:val>
                                            <p:fltVal val="0"/>
                                          </p:val>
                                        </p:tav>
                                        <p:tav tm="100000">
                                          <p:val>
                                            <p:strVal val="#ppt_h"/>
                                          </p:val>
                                        </p:tav>
                                      </p:tavLst>
                                    </p:anim>
                                    <p:anim calcmode="lin" valueType="num">
                                      <p:cBhvr>
                                        <p:cTn id="56" dur="2000" fill="hold"/>
                                        <p:tgtEl>
                                          <p:spTgt spid="5"/>
                                        </p:tgtEl>
                                        <p:attrNameLst>
                                          <p:attrName>ppt_w</p:attrName>
                                        </p:attrNameLst>
                                      </p:cBhvr>
                                      <p:tavLst>
                                        <p:tav tm="0">
                                          <p:val>
                                            <p:fltVal val="0"/>
                                          </p:val>
                                        </p:tav>
                                        <p:tav tm="100000">
                                          <p:val>
                                            <p:strVal val="#ppt_w"/>
                                          </p:val>
                                        </p:tav>
                                      </p:tavLst>
                                    </p:anim>
                                  </p:childTnLst>
                                </p:cTn>
                              </p:par>
                            </p:childTnLst>
                          </p:cTn>
                        </p:par>
                      </p:childTnLst>
                    </p:cTn>
                  </p:par>
                  <p:par>
                    <p:cTn id="57" fill="hold">
                      <p:stCondLst>
                        <p:cond delay="indefinite"/>
                      </p:stCondLst>
                      <p:childTnLst>
                        <p:par>
                          <p:cTn id="58" fill="hold">
                            <p:stCondLst>
                              <p:cond delay="0"/>
                            </p:stCondLst>
                            <p:childTnLst>
                              <p:par>
                                <p:cTn id="59" presetID="4" presetClass="entr" presetSubtype="16" fill="hold" nodeType="click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box(in)">
                                      <p:cBhvr>
                                        <p:cTn id="61" dur="2000"/>
                                        <p:tgtEl>
                                          <p:spTgt spid="2"/>
                                        </p:tgtEl>
                                      </p:cBhvr>
                                    </p:animEffect>
                                  </p:childTnLst>
                                </p:cTn>
                              </p:par>
                            </p:childTnLst>
                          </p:cTn>
                        </p:par>
                      </p:childTnLst>
                    </p:cTn>
                  </p:par>
                  <p:par>
                    <p:cTn id="62" fill="hold">
                      <p:stCondLst>
                        <p:cond delay="indefinite"/>
                      </p:stCondLst>
                      <p:childTnLst>
                        <p:par>
                          <p:cTn id="63" fill="hold">
                            <p:stCondLst>
                              <p:cond delay="0"/>
                            </p:stCondLst>
                            <p:childTnLst>
                              <p:par>
                                <p:cTn id="64" presetID="26" presetClass="entr" presetSubtype="0" fill="hold" grpId="0" nodeType="clickEffect">
                                  <p:stCondLst>
                                    <p:cond delay="0"/>
                                  </p:stCondLst>
                                  <p:childTnLst>
                                    <p:set>
                                      <p:cBhvr>
                                        <p:cTn id="65" dur="1" fill="hold">
                                          <p:stCondLst>
                                            <p:cond delay="0"/>
                                          </p:stCondLst>
                                        </p:cTn>
                                        <p:tgtEl>
                                          <p:spTgt spid="263203"/>
                                        </p:tgtEl>
                                        <p:attrNameLst>
                                          <p:attrName>style.visibility</p:attrName>
                                        </p:attrNameLst>
                                      </p:cBhvr>
                                      <p:to>
                                        <p:strVal val="visible"/>
                                      </p:to>
                                    </p:set>
                                    <p:animEffect transition="in" filter="wipe(down)">
                                      <p:cBhvr>
                                        <p:cTn id="66" dur="580">
                                          <p:stCondLst>
                                            <p:cond delay="0"/>
                                          </p:stCondLst>
                                        </p:cTn>
                                        <p:tgtEl>
                                          <p:spTgt spid="263203"/>
                                        </p:tgtEl>
                                      </p:cBhvr>
                                    </p:animEffect>
                                    <p:anim calcmode="lin" valueType="num">
                                      <p:cBhvr>
                                        <p:cTn id="67" dur="1822" tmFilter="0,0; 0.14,0.36; 0.43,0.73; 0.71,0.91; 1.0,1.0">
                                          <p:stCondLst>
                                            <p:cond delay="0"/>
                                          </p:stCondLst>
                                        </p:cTn>
                                        <p:tgtEl>
                                          <p:spTgt spid="263203"/>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263203"/>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263203"/>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263203"/>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263203"/>
                                        </p:tgtEl>
                                        <p:attrNameLst>
                                          <p:attrName>ppt_y</p:attrName>
                                        </p:attrNameLst>
                                      </p:cBhvr>
                                      <p:tavLst>
                                        <p:tav tm="0" fmla="#ppt_y-sin(pi*$)/81">
                                          <p:val>
                                            <p:fltVal val="0"/>
                                          </p:val>
                                        </p:tav>
                                        <p:tav tm="100000">
                                          <p:val>
                                            <p:fltVal val="1"/>
                                          </p:val>
                                        </p:tav>
                                      </p:tavLst>
                                    </p:anim>
                                    <p:animScale>
                                      <p:cBhvr>
                                        <p:cTn id="72" dur="26">
                                          <p:stCondLst>
                                            <p:cond delay="650"/>
                                          </p:stCondLst>
                                        </p:cTn>
                                        <p:tgtEl>
                                          <p:spTgt spid="263203"/>
                                        </p:tgtEl>
                                      </p:cBhvr>
                                      <p:to x="100000" y="60000"/>
                                    </p:animScale>
                                    <p:animScale>
                                      <p:cBhvr>
                                        <p:cTn id="73" dur="166" decel="50000">
                                          <p:stCondLst>
                                            <p:cond delay="676"/>
                                          </p:stCondLst>
                                        </p:cTn>
                                        <p:tgtEl>
                                          <p:spTgt spid="263203"/>
                                        </p:tgtEl>
                                      </p:cBhvr>
                                      <p:to x="100000" y="100000"/>
                                    </p:animScale>
                                    <p:animScale>
                                      <p:cBhvr>
                                        <p:cTn id="74" dur="26">
                                          <p:stCondLst>
                                            <p:cond delay="1312"/>
                                          </p:stCondLst>
                                        </p:cTn>
                                        <p:tgtEl>
                                          <p:spTgt spid="263203"/>
                                        </p:tgtEl>
                                      </p:cBhvr>
                                      <p:to x="100000" y="80000"/>
                                    </p:animScale>
                                    <p:animScale>
                                      <p:cBhvr>
                                        <p:cTn id="75" dur="166" decel="50000">
                                          <p:stCondLst>
                                            <p:cond delay="1338"/>
                                          </p:stCondLst>
                                        </p:cTn>
                                        <p:tgtEl>
                                          <p:spTgt spid="263203"/>
                                        </p:tgtEl>
                                      </p:cBhvr>
                                      <p:to x="100000" y="100000"/>
                                    </p:animScale>
                                    <p:animScale>
                                      <p:cBhvr>
                                        <p:cTn id="76" dur="26">
                                          <p:stCondLst>
                                            <p:cond delay="1642"/>
                                          </p:stCondLst>
                                        </p:cTn>
                                        <p:tgtEl>
                                          <p:spTgt spid="263203"/>
                                        </p:tgtEl>
                                      </p:cBhvr>
                                      <p:to x="100000" y="90000"/>
                                    </p:animScale>
                                    <p:animScale>
                                      <p:cBhvr>
                                        <p:cTn id="77" dur="166" decel="50000">
                                          <p:stCondLst>
                                            <p:cond delay="1668"/>
                                          </p:stCondLst>
                                        </p:cTn>
                                        <p:tgtEl>
                                          <p:spTgt spid="263203"/>
                                        </p:tgtEl>
                                      </p:cBhvr>
                                      <p:to x="100000" y="100000"/>
                                    </p:animScale>
                                    <p:animScale>
                                      <p:cBhvr>
                                        <p:cTn id="78" dur="26">
                                          <p:stCondLst>
                                            <p:cond delay="1808"/>
                                          </p:stCondLst>
                                        </p:cTn>
                                        <p:tgtEl>
                                          <p:spTgt spid="263203"/>
                                        </p:tgtEl>
                                      </p:cBhvr>
                                      <p:to x="100000" y="95000"/>
                                    </p:animScale>
                                    <p:animScale>
                                      <p:cBhvr>
                                        <p:cTn id="79" dur="166" decel="50000">
                                          <p:stCondLst>
                                            <p:cond delay="1834"/>
                                          </p:stCondLst>
                                        </p:cTn>
                                        <p:tgtEl>
                                          <p:spTgt spid="26320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98" grpId="0"/>
      <p:bldP spid="263200" grpId="0"/>
      <p:bldP spid="263203" grpId="0" animBg="1"/>
      <p:bldP spid="26320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要</a:t>
            </a:r>
            <a:r>
              <a:rPr lang="zh-CN" altLang="en-US" dirty="0"/>
              <a:t>离刺庆忌</a:t>
            </a:r>
          </a:p>
        </p:txBody>
      </p:sp>
      <p:graphicFrame>
        <p:nvGraphicFramePr>
          <p:cNvPr id="4" name="Group 31"/>
          <p:cNvGraphicFramePr>
            <a:graphicFrameLocks noGrp="1"/>
          </p:cNvGraphicFramePr>
          <p:nvPr>
            <p:ph idx="1"/>
            <p:extLst>
              <p:ext uri="{D42A27DB-BD31-4B8C-83A1-F6EECF244321}">
                <p14:modId xmlns:p14="http://schemas.microsoft.com/office/powerpoint/2010/main" val="2742699392"/>
              </p:ext>
            </p:extLst>
          </p:nvPr>
        </p:nvGraphicFramePr>
        <p:xfrm>
          <a:off x="1763688" y="1628800"/>
          <a:ext cx="5822950" cy="2590800"/>
        </p:xfrm>
        <a:graphic>
          <a:graphicData uri="http://schemas.openxmlformats.org/drawingml/2006/table">
            <a:tbl>
              <a:tblPr/>
              <a:tblGrid>
                <a:gridCol w="1941512">
                  <a:extLst>
                    <a:ext uri="{9D8B030D-6E8A-4147-A177-3AD203B41FA5}">
                      <a16:colId xmlns:a16="http://schemas.microsoft.com/office/drawing/2014/main" val="20000"/>
                    </a:ext>
                  </a:extLst>
                </a:gridCol>
                <a:gridCol w="1939925">
                  <a:extLst>
                    <a:ext uri="{9D8B030D-6E8A-4147-A177-3AD203B41FA5}">
                      <a16:colId xmlns:a16="http://schemas.microsoft.com/office/drawing/2014/main" val="20001"/>
                    </a:ext>
                  </a:extLst>
                </a:gridCol>
                <a:gridCol w="1941513">
                  <a:extLst>
                    <a:ext uri="{9D8B030D-6E8A-4147-A177-3AD203B41FA5}">
                      <a16:colId xmlns:a16="http://schemas.microsoft.com/office/drawing/2014/main" val="20002"/>
                    </a:ext>
                  </a:extLst>
                </a:gridCol>
              </a:tblGrid>
              <a:tr h="4810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sno</a:t>
                      </a:r>
                      <a:endPar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tno</a:t>
                      </a:r>
                      <a:endPar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cno</a:t>
                      </a:r>
                      <a:endPar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26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10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26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s3</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10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s3</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4725144"/>
            <a:ext cx="3810000" cy="1885950"/>
          </a:xfrm>
          <a:prstGeom prst="rect">
            <a:avLst/>
          </a:prstGeom>
        </p:spPr>
      </p:pic>
    </p:spTree>
    <p:extLst>
      <p:ext uri="{BB962C8B-B14F-4D97-AF65-F5344CB8AC3E}">
        <p14:creationId xmlns:p14="http://schemas.microsoft.com/office/powerpoint/2010/main" val="5870804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3NF</a:t>
            </a:r>
            <a:r>
              <a:rPr lang="zh-CN" altLang="en-US" dirty="0" smtClean="0"/>
              <a:t>的不良特性</a:t>
            </a:r>
            <a:endParaRPr lang="zh-CN" altLang="en-US" dirty="0"/>
          </a:p>
        </p:txBody>
      </p:sp>
      <p:sp>
        <p:nvSpPr>
          <p:cNvPr id="3" name="内容占位符 2"/>
          <p:cNvSpPr>
            <a:spLocks noGrp="1"/>
          </p:cNvSpPr>
          <p:nvPr>
            <p:ph idx="1"/>
          </p:nvPr>
        </p:nvSpPr>
        <p:spPr/>
        <p:txBody>
          <a:bodyPr/>
          <a:lstStyle/>
          <a:p>
            <a:pPr eaLnBrk="1" hangingPunct="1">
              <a:spcBef>
                <a:spcPct val="35000"/>
              </a:spcBef>
              <a:defRPr/>
            </a:pPr>
            <a:r>
              <a:rPr lang="zh-CN" altLang="en-US" sz="3000" dirty="0"/>
              <a:t>插入异常：如果没有学生选修某位老师的任课，则该老师担任课程的信息就无法插入</a:t>
            </a:r>
          </a:p>
          <a:p>
            <a:pPr eaLnBrk="1" hangingPunct="1">
              <a:spcBef>
                <a:spcPct val="35000"/>
              </a:spcBef>
              <a:defRPr/>
            </a:pPr>
            <a:r>
              <a:rPr lang="zh-CN" altLang="en-US" sz="3000" dirty="0"/>
              <a:t>删除异常：删除学生选课信息，会删除掉老师的任课信息</a:t>
            </a:r>
          </a:p>
          <a:p>
            <a:pPr eaLnBrk="1" hangingPunct="1">
              <a:spcBef>
                <a:spcPct val="35000"/>
              </a:spcBef>
              <a:defRPr/>
            </a:pPr>
            <a:r>
              <a:rPr lang="zh-CN" altLang="en-US" sz="3000" dirty="0"/>
              <a:t>更新异常：如果老师所教授的课程有所改动，则所有选修该老师课程的学生元组都要做改动</a:t>
            </a:r>
          </a:p>
          <a:p>
            <a:pPr eaLnBrk="1" hangingPunct="1">
              <a:spcBef>
                <a:spcPct val="35000"/>
              </a:spcBef>
              <a:defRPr/>
            </a:pPr>
            <a:r>
              <a:rPr lang="zh-CN" altLang="en-US" sz="3000" dirty="0"/>
              <a:t>数据冗余：每位学生都存储了有关老师所教授的课程的信息</a:t>
            </a:r>
          </a:p>
          <a:p>
            <a:endParaRPr lang="zh-CN" altLang="en-US" dirty="0"/>
          </a:p>
        </p:txBody>
      </p:sp>
      <p:sp>
        <p:nvSpPr>
          <p:cNvPr id="5" name="矩形 4"/>
          <p:cNvSpPr/>
          <p:nvPr/>
        </p:nvSpPr>
        <p:spPr>
          <a:xfrm>
            <a:off x="899592" y="5589240"/>
            <a:ext cx="7564891" cy="646331"/>
          </a:xfrm>
          <a:prstGeom prst="rect">
            <a:avLst/>
          </a:prstGeom>
          <a:noFill/>
        </p:spPr>
        <p:txBody>
          <a:bodyPr wrap="none" lIns="91440" tIns="45720" rIns="91440" bIns="45720">
            <a:spAutoFit/>
          </a:bodyPr>
          <a:lstStyle/>
          <a:p>
            <a:pPr algn="ctr">
              <a:defRPr/>
            </a:pPr>
            <a:r>
              <a:rPr lang="en-US" altLang="zh-CN" sz="3600" dirty="0" err="1" smtClean="0">
                <a:solidFill>
                  <a:srgbClr val="7030A0"/>
                </a:solidFill>
                <a:effectLst>
                  <a:outerShdw blurRad="38100" dist="38100" dir="2700000" algn="tl">
                    <a:srgbClr val="C0C0C0"/>
                  </a:outerShdw>
                </a:effectLst>
                <a:latin typeface="隶书" pitchFamily="49" charset="-122"/>
                <a:ea typeface="隶书" pitchFamily="49" charset="-122"/>
                <a:sym typeface="Wingdings" pitchFamily="2" charset="2"/>
              </a:rPr>
              <a:t>tno</a:t>
            </a:r>
            <a:r>
              <a:rPr lang="en-US" altLang="zh-CN" sz="3600" dirty="0" smtClean="0">
                <a:solidFill>
                  <a:srgbClr val="7030A0"/>
                </a:solidFill>
                <a:effectLst>
                  <a:outerShdw blurRad="38100" dist="38100" dir="2700000" algn="tl">
                    <a:srgbClr val="C0C0C0"/>
                  </a:outerShdw>
                </a:effectLst>
                <a:latin typeface="隶书" pitchFamily="49" charset="-122"/>
                <a:ea typeface="隶书" pitchFamily="49" charset="-122"/>
                <a:sym typeface="Wingdings" pitchFamily="2" charset="2"/>
              </a:rPr>
              <a:t> </a:t>
            </a:r>
            <a:r>
              <a:rPr lang="en-US" altLang="zh-CN" sz="3600" dirty="0">
                <a:solidFill>
                  <a:srgbClr val="7030A0"/>
                </a:solidFill>
                <a:effectLst>
                  <a:outerShdw blurRad="38100" dist="38100" dir="2700000" algn="tl">
                    <a:srgbClr val="C0C0C0"/>
                  </a:outerShdw>
                </a:effectLst>
                <a:latin typeface="隶书" pitchFamily="49" charset="-122"/>
                <a:ea typeface="隶书" pitchFamily="49" charset="-122"/>
                <a:sym typeface="Symbol" pitchFamily="18" charset="2"/>
              </a:rPr>
              <a:t></a:t>
            </a:r>
            <a:r>
              <a:rPr lang="en-US" altLang="zh-CN" sz="3600" dirty="0">
                <a:solidFill>
                  <a:srgbClr val="7030A0"/>
                </a:solidFill>
                <a:effectLst>
                  <a:outerShdw blurRad="38100" dist="38100" dir="2700000" algn="tl">
                    <a:srgbClr val="C0C0C0"/>
                  </a:outerShdw>
                </a:effectLst>
                <a:latin typeface="隶书" pitchFamily="49" charset="-122"/>
                <a:ea typeface="隶书" pitchFamily="49" charset="-122"/>
                <a:sym typeface="Wingdings" pitchFamily="2" charset="2"/>
              </a:rPr>
              <a:t> </a:t>
            </a:r>
            <a:r>
              <a:rPr lang="en-US" altLang="zh-CN" sz="3600" dirty="0" err="1" smtClean="0">
                <a:solidFill>
                  <a:srgbClr val="7030A0"/>
                </a:solidFill>
                <a:effectLst>
                  <a:outerShdw blurRad="38100" dist="38100" dir="2700000" algn="tl">
                    <a:srgbClr val="C0C0C0"/>
                  </a:outerShdw>
                </a:effectLst>
                <a:latin typeface="隶书" pitchFamily="49" charset="-122"/>
                <a:ea typeface="隶书" pitchFamily="49" charset="-122"/>
                <a:sym typeface="Wingdings" pitchFamily="2" charset="2"/>
              </a:rPr>
              <a:t>cno</a:t>
            </a:r>
            <a:r>
              <a:rPr lang="zh-CN" altLang="en-US" sz="3600" dirty="0" smtClean="0">
                <a:solidFill>
                  <a:schemeClr val="folHlink"/>
                </a:solidFill>
                <a:effectLst>
                  <a:outerShdw blurRad="38100" dist="38100" dir="2700000" algn="tl">
                    <a:srgbClr val="C0C0C0"/>
                  </a:outerShdw>
                </a:effectLst>
                <a:latin typeface="隶书" pitchFamily="49" charset="-122"/>
                <a:ea typeface="隶书" pitchFamily="49" charset="-122"/>
                <a:sym typeface="Wingdings" pitchFamily="2" charset="2"/>
              </a:rPr>
              <a:t>，</a:t>
            </a:r>
            <a:r>
              <a:rPr lang="zh-CN" altLang="en-US" sz="3600" dirty="0">
                <a:solidFill>
                  <a:schemeClr val="hlink"/>
                </a:solidFill>
                <a:latin typeface="隶书" pitchFamily="49" charset="-122"/>
                <a:ea typeface="隶书" pitchFamily="49" charset="-122"/>
              </a:rPr>
              <a:t>主属性对码的不良依赖</a:t>
            </a:r>
            <a:endParaRPr lang="zh-CN" altLang="en-US" sz="3600" dirty="0">
              <a:solidFill>
                <a:schemeClr val="hlink"/>
              </a:solidFill>
              <a:effectLst>
                <a:outerShdw blurRad="38100" dist="38100" dir="2700000" algn="tl">
                  <a:srgbClr val="C0C0C0"/>
                </a:outerShdw>
              </a:effectLst>
              <a:latin typeface="隶书" pitchFamily="49" charset="-122"/>
              <a:ea typeface="隶书" pitchFamily="49" charset="-122"/>
              <a:sym typeface="Wingdings" pitchFamily="2" charset="2"/>
            </a:endParaRPr>
          </a:p>
        </p:txBody>
      </p:sp>
    </p:spTree>
    <p:extLst>
      <p:ext uri="{BB962C8B-B14F-4D97-AF65-F5344CB8AC3E}">
        <p14:creationId xmlns:p14="http://schemas.microsoft.com/office/powerpoint/2010/main" val="6793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defRPr/>
            </a:pPr>
            <a:r>
              <a:rPr lang="en-US" altLang="zh-CN" dirty="0" smtClean="0"/>
              <a:t>BCNF</a:t>
            </a:r>
            <a:r>
              <a:rPr lang="zh-CN" altLang="en-US" dirty="0" smtClean="0"/>
              <a:t>的定义</a:t>
            </a:r>
            <a:endParaRPr lang="en-US" altLang="zh-CN" dirty="0" smtClean="0"/>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p:txBody>
              <a:bodyPr/>
              <a:lstStyle/>
              <a:p>
                <a:pPr marL="0" indent="0" eaLnBrk="1" hangingPunct="1">
                  <a:lnSpc>
                    <a:spcPct val="150000"/>
                  </a:lnSpc>
                  <a:buNone/>
                  <a:defRPr/>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关系模式</m:t>
                      </m:r>
                      <m:r>
                        <a:rPr lang="en-US" altLang="zh-CN" b="0" i="1" dirty="0" smtClean="0">
                          <a:latin typeface="Cambria Math" panose="02040503050406030204" pitchFamily="18" charset="0"/>
                        </a:rPr>
                        <m:t>𝑅</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𝑈</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𝐹</m:t>
                          </m:r>
                        </m:e>
                      </m:d>
                      <m:r>
                        <a:rPr lang="zh-CN" altLang="en-US" i="1" dirty="0">
                          <a:latin typeface="Cambria Math" panose="02040503050406030204" pitchFamily="18" charset="0"/>
                        </a:rPr>
                        <m:t>中</m:t>
                      </m:r>
                      <m:r>
                        <a:rPr lang="en-US" altLang="zh-CN" b="0" i="1" dirty="0" smtClean="0">
                          <a:latin typeface="Cambria Math" panose="02040503050406030204" pitchFamily="18" charset="0"/>
                        </a:rPr>
                        <m:t>,</m:t>
                      </m:r>
                      <m:r>
                        <a:rPr lang="zh-CN" altLang="en-US" i="1" dirty="0">
                          <a:latin typeface="Cambria Math" panose="02040503050406030204" pitchFamily="18" charset="0"/>
                        </a:rPr>
                        <m:t>对于属性组</m:t>
                      </m:r>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𝑌</m:t>
                      </m:r>
                      <m:r>
                        <a:rPr lang="en-US" altLang="zh-CN" b="0" i="1" dirty="0" smtClean="0">
                          <a:latin typeface="Cambria Math" panose="02040503050406030204" pitchFamily="18" charset="0"/>
                        </a:rPr>
                        <m:t>,</m:t>
                      </m:r>
                    </m:oMath>
                  </m:oMathPara>
                </a14:m>
                <a:endParaRPr lang="en-US" altLang="zh-CN" b="0" i="1" dirty="0" smtClean="0">
                  <a:latin typeface="Cambria Math" panose="02040503050406030204" pitchFamily="18" charset="0"/>
                </a:endParaRPr>
              </a:p>
              <a:p>
                <a:pPr marL="0" indent="0" eaLnBrk="1" hangingPunct="1">
                  <a:lnSpc>
                    <a:spcPct val="150000"/>
                  </a:lnSpc>
                  <a:buNone/>
                  <a:defRPr/>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rPr>
                        <m:t>若</m:t>
                      </m:r>
                      <m:r>
                        <a:rPr lang="en-US" altLang="zh-CN" b="0" i="1" dirty="0" smtClean="0">
                          <a:latin typeface="Cambria Math" panose="02040503050406030204" pitchFamily="18" charset="0"/>
                        </a:rPr>
                        <m:t>𝑋</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rPr>
                        <m:t>𝑌</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𝑌</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rPr>
                            <m:t>𝑋</m:t>
                          </m:r>
                        </m:e>
                      </m:d>
                      <m:r>
                        <a:rPr lang="en-US" altLang="zh-CN" b="0" i="1" dirty="0" smtClean="0">
                          <a:latin typeface="Cambria Math" panose="02040503050406030204" pitchFamily="18" charset="0"/>
                        </a:rPr>
                        <m:t>,</m:t>
                      </m:r>
                      <m:r>
                        <a:rPr lang="zh-CN" altLang="en-US" i="1" dirty="0">
                          <a:latin typeface="Cambria Math" panose="02040503050406030204" pitchFamily="18" charset="0"/>
                        </a:rPr>
                        <m:t>那么</m:t>
                      </m:r>
                      <m:r>
                        <a:rPr lang="en-US" altLang="zh-CN" b="0" i="1" dirty="0" smtClean="0">
                          <a:latin typeface="Cambria Math" panose="02040503050406030204" pitchFamily="18" charset="0"/>
                        </a:rPr>
                        <m:t>𝑋</m:t>
                      </m:r>
                      <m:r>
                        <a:rPr lang="zh-CN" altLang="en-US" i="1" dirty="0">
                          <a:latin typeface="Cambria Math" panose="02040503050406030204" pitchFamily="18" charset="0"/>
                        </a:rPr>
                        <m:t>必</m:t>
                      </m:r>
                      <m:r>
                        <a:rPr lang="zh-CN" altLang="en-US" b="0" i="1" dirty="0" smtClean="0">
                          <a:latin typeface="Cambria Math" panose="02040503050406030204" pitchFamily="18" charset="0"/>
                        </a:rPr>
                        <m:t>是</m:t>
                      </m:r>
                      <m:r>
                        <a:rPr lang="zh-CN" altLang="en-US" i="1" dirty="0">
                          <a:latin typeface="Cambria Math" panose="02040503050406030204" pitchFamily="18" charset="0"/>
                        </a:rPr>
                        <m:t>码</m:t>
                      </m:r>
                      <m:r>
                        <a:rPr lang="en-US" altLang="zh-CN" b="0" i="1" dirty="0" smtClean="0">
                          <a:latin typeface="Cambria Math" panose="02040503050406030204" pitchFamily="18" charset="0"/>
                        </a:rPr>
                        <m:t>,</m:t>
                      </m:r>
                    </m:oMath>
                  </m:oMathPara>
                </a14:m>
                <a:endParaRPr lang="en-US" altLang="zh-CN" b="0" i="1" dirty="0" smtClean="0">
                  <a:latin typeface="Cambria Math" panose="02040503050406030204" pitchFamily="18" charset="0"/>
                </a:endParaRPr>
              </a:p>
              <a:p>
                <a:pPr marL="0" indent="0" eaLnBrk="1" hangingPunct="1">
                  <a:lnSpc>
                    <a:spcPct val="150000"/>
                  </a:lnSpc>
                  <a:buNone/>
                  <a:defRPr/>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	</m:t>
                      </m:r>
                      <m:r>
                        <a:rPr lang="zh-CN" altLang="en-US" i="1" dirty="0">
                          <a:latin typeface="Cambria Math" panose="02040503050406030204" pitchFamily="18" charset="0"/>
                        </a:rPr>
                        <m:t>则</m:t>
                      </m:r>
                      <m:r>
                        <a:rPr lang="en-US" altLang="zh-CN" b="0" i="1" dirty="0" smtClean="0">
                          <a:latin typeface="Cambria Math" panose="02040503050406030204" pitchFamily="18" charset="0"/>
                        </a:rPr>
                        <m:t>𝑅</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𝑈</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𝐹</m:t>
                          </m:r>
                        </m:e>
                      </m:d>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rPr>
                        <m:t>𝐵𝐶𝑁𝐹</m:t>
                      </m:r>
                    </m:oMath>
                  </m:oMathPara>
                </a14:m>
                <a:endParaRPr lang="en-US" altLang="zh-CN" b="0" i="1" dirty="0" smtClean="0">
                  <a:latin typeface="Cambria Math" panose="02040503050406030204" pitchFamily="18" charset="0"/>
                </a:endParaRPr>
              </a:p>
              <a:p>
                <a:pPr marL="0" indent="0" eaLnBrk="1" hangingPunct="1">
                  <a:buNone/>
                  <a:defRPr/>
                </a:pPr>
                <a:endParaRPr lang="en-US" altLang="zh-CN" i="1" dirty="0" smtClean="0">
                  <a:latin typeface="Cambria Math" panose="02040503050406030204" pitchFamily="18" charset="0"/>
                </a:endParaRPr>
              </a:p>
              <a:p>
                <a:pPr marL="0" indent="0" algn="ctr" eaLnBrk="1" hangingPunct="1">
                  <a:buNone/>
                  <a:defRPr/>
                </a:pPr>
                <a14:m>
                  <m:oMath xmlns:m="http://schemas.openxmlformats.org/officeDocument/2006/math">
                    <m:r>
                      <a:rPr lang="en-US" altLang="zh-CN" b="0" i="1" dirty="0" smtClean="0">
                        <a:latin typeface="Cambria Math" panose="02040503050406030204" pitchFamily="18" charset="0"/>
                      </a:rPr>
                      <m:t>𝑆𝑇𝐶</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rPr>
                      <m:t>𝐵𝐶𝑁𝐹</m:t>
                    </m:r>
                  </m:oMath>
                </a14:m>
                <a:r>
                  <a:rPr lang="en-US" altLang="zh-CN" i="1" dirty="0" smtClean="0">
                    <a:latin typeface="Cambria Math" panose="02040503050406030204" pitchFamily="18" charset="0"/>
                  </a:rPr>
                  <a:t>,</a:t>
                </a:r>
                <a14:m>
                  <m:oMath xmlns:m="http://schemas.openxmlformats.org/officeDocument/2006/math">
                    <m:r>
                      <a:rPr lang="en-US" altLang="zh-CN" b="0" i="1" dirty="0" smtClean="0">
                        <a:latin typeface="Cambria Math" panose="02040503050406030204" pitchFamily="18" charset="0"/>
                      </a:rPr>
                      <m:t> </m:t>
                    </m:r>
                    <m:r>
                      <a:rPr lang="zh-CN" altLang="en-US" i="1" dirty="0">
                        <a:latin typeface="Cambria Math" panose="02040503050406030204" pitchFamily="18" charset="0"/>
                      </a:rPr>
                      <m:t>因为</m:t>
                    </m:r>
                    <m:r>
                      <a:rPr lang="en-US" altLang="zh-CN" b="0" i="1" dirty="0" smtClean="0">
                        <a:latin typeface="Cambria Math" panose="02040503050406030204" pitchFamily="18" charset="0"/>
                      </a:rPr>
                      <m:t>𝑡𝑛𝑜</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rPr>
                      <m:t>𝑐𝑛𝑜</m:t>
                    </m:r>
                    <m:r>
                      <a:rPr lang="en-US" altLang="zh-CN" b="0" i="1" dirty="0" smtClean="0">
                        <a:latin typeface="Cambria Math" panose="02040503050406030204" pitchFamily="18" charset="0"/>
                      </a:rPr>
                      <m:t>,</m:t>
                    </m:r>
                    <m:r>
                      <a:rPr lang="zh-CN" altLang="en-US" b="0" i="1" dirty="0" smtClean="0">
                        <a:latin typeface="Cambria Math" panose="02040503050406030204" pitchFamily="18" charset="0"/>
                      </a:rPr>
                      <m:t>但</m:t>
                    </m:r>
                    <m:r>
                      <a:rPr lang="en-US" altLang="zh-CN" b="0" i="1" dirty="0" smtClean="0">
                        <a:latin typeface="Cambria Math" panose="02040503050406030204" pitchFamily="18" charset="0"/>
                      </a:rPr>
                      <m:t>𝑡𝑛𝑜</m:t>
                    </m:r>
                    <m:r>
                      <a:rPr lang="zh-CN" altLang="en-US" i="1" dirty="0">
                        <a:latin typeface="Cambria Math" panose="02040503050406030204" pitchFamily="18" charset="0"/>
                      </a:rPr>
                      <m:t>不</m:t>
                    </m:r>
                    <m:r>
                      <a:rPr lang="zh-CN" altLang="en-US" b="0" i="1" dirty="0" smtClean="0">
                        <a:latin typeface="Cambria Math" panose="02040503050406030204" pitchFamily="18" charset="0"/>
                      </a:rPr>
                      <m:t>是</m:t>
                    </m:r>
                    <m:r>
                      <a:rPr lang="zh-CN" altLang="en-US" i="1" dirty="0">
                        <a:latin typeface="Cambria Math" panose="02040503050406030204" pitchFamily="18" charset="0"/>
                      </a:rPr>
                      <m:t>码</m:t>
                    </m:r>
                  </m:oMath>
                </a14:m>
                <a:endParaRPr lang="zh-CN" altLang="en-US" dirty="0" smtClean="0">
                  <a:sym typeface="Symbol" pitchFamily="18" charset="2"/>
                </a:endParaRPr>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zh-CN" altLang="en-US">
                    <a:noFill/>
                  </a:rPr>
                  <a:t> </a:t>
                </a:r>
              </a:p>
            </p:txBody>
          </p:sp>
        </mc:Fallback>
      </mc:AlternateContent>
      <p:sp>
        <p:nvSpPr>
          <p:cNvPr id="2" name="矩形 1"/>
          <p:cNvSpPr/>
          <p:nvPr/>
        </p:nvSpPr>
        <p:spPr>
          <a:xfrm>
            <a:off x="1177783" y="5301208"/>
            <a:ext cx="6824945" cy="646331"/>
          </a:xfrm>
          <a:prstGeom prst="rect">
            <a:avLst/>
          </a:prstGeom>
          <a:noFill/>
        </p:spPr>
        <p:txBody>
          <a:bodyPr wrap="none" lIns="91440" tIns="45720" rIns="91440" bIns="45720">
            <a:spAutoFit/>
          </a:bodyPr>
          <a:lstStyle/>
          <a:p>
            <a:pPr algn="ctr"/>
            <a:r>
              <a:rPr lang="en-US" altLang="zh-CN" sz="3600" b="0" cap="none" spc="0" dirty="0" smtClean="0">
                <a:ln w="0"/>
                <a:solidFill>
                  <a:srgbClr val="FF0000"/>
                </a:solidFill>
                <a:effectLst>
                  <a:outerShdw blurRad="38100" dist="25400" dir="5400000" algn="ctr" rotWithShape="0">
                    <a:srgbClr val="6E747A">
                      <a:alpha val="43000"/>
                    </a:srgbClr>
                  </a:outerShdw>
                </a:effectLst>
                <a:latin typeface="+mn-ea"/>
                <a:ea typeface="+mn-ea"/>
              </a:rPr>
              <a:t>BCNF</a:t>
            </a:r>
            <a:r>
              <a:rPr lang="zh-CN" altLang="en-US" sz="3600" b="0" cap="none" spc="0" dirty="0" smtClean="0">
                <a:ln w="0"/>
                <a:solidFill>
                  <a:srgbClr val="FF0000"/>
                </a:solidFill>
                <a:effectLst>
                  <a:outerShdw blurRad="38100" dist="25400" dir="5400000" algn="ctr" rotWithShape="0">
                    <a:srgbClr val="6E747A">
                      <a:alpha val="43000"/>
                    </a:srgbClr>
                  </a:outerShdw>
                </a:effectLst>
                <a:latin typeface="+mn-ea"/>
                <a:ea typeface="+mn-ea"/>
              </a:rPr>
              <a:t>：所有属性都由码直接决定</a:t>
            </a:r>
            <a:endParaRPr lang="zh-CN" altLang="en-US" sz="3600" b="0" cap="none" spc="0" dirty="0">
              <a:ln w="0"/>
              <a:solidFill>
                <a:srgbClr val="FF0000"/>
              </a:solidFill>
              <a:effectLst>
                <a:outerShdw blurRad="38100" dist="25400" dir="5400000" algn="ctr" rotWithShape="0">
                  <a:srgbClr val="6E747A">
                    <a:alpha val="43000"/>
                  </a:srgbClr>
                </a:outerShdw>
              </a:effectLst>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如何将关系模式改造成</a:t>
            </a:r>
            <a:r>
              <a:rPr lang="en-US" altLang="zh-CN" dirty="0" smtClean="0"/>
              <a:t>BCNF</a:t>
            </a:r>
            <a:r>
              <a:rPr lang="zh-CN" altLang="en-US" dirty="0" smtClean="0"/>
              <a:t>的？</a:t>
            </a:r>
            <a:endParaRPr lang="zh-CN" altLang="en-US" dirty="0"/>
          </a:p>
        </p:txBody>
      </p:sp>
      <p:graphicFrame>
        <p:nvGraphicFramePr>
          <p:cNvPr id="4" name="Group 145"/>
          <p:cNvGraphicFramePr>
            <a:graphicFrameLocks noGrp="1"/>
          </p:cNvGraphicFramePr>
          <p:nvPr>
            <p:extLst>
              <p:ext uri="{D42A27DB-BD31-4B8C-83A1-F6EECF244321}">
                <p14:modId xmlns:p14="http://schemas.microsoft.com/office/powerpoint/2010/main" val="2917778363"/>
              </p:ext>
            </p:extLst>
          </p:nvPr>
        </p:nvGraphicFramePr>
        <p:xfrm>
          <a:off x="827088" y="3789040"/>
          <a:ext cx="3624262" cy="2286000"/>
        </p:xfrm>
        <a:graphic>
          <a:graphicData uri="http://schemas.openxmlformats.org/drawingml/2006/table">
            <a:tbl>
              <a:tblPr/>
              <a:tblGrid>
                <a:gridCol w="1812925">
                  <a:extLst>
                    <a:ext uri="{9D8B030D-6E8A-4147-A177-3AD203B41FA5}">
                      <a16:colId xmlns:a16="http://schemas.microsoft.com/office/drawing/2014/main" val="20000"/>
                    </a:ext>
                  </a:extLst>
                </a:gridCol>
                <a:gridCol w="1811337">
                  <a:extLst>
                    <a:ext uri="{9D8B030D-6E8A-4147-A177-3AD203B41FA5}">
                      <a16:colId xmlns:a16="http://schemas.microsoft.com/office/drawing/2014/main" val="20001"/>
                    </a:ext>
                  </a:extLst>
                </a:gridCol>
              </a:tblGrid>
              <a:tr h="3143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rgbClr val="FF0000"/>
                          </a:solidFill>
                          <a:effectLst>
                            <a:outerShdw blurRad="38100" dist="38100" dir="2700000" algn="tl">
                              <a:srgbClr val="C0C0C0"/>
                            </a:outerShdw>
                          </a:effectLst>
                          <a:latin typeface="Tahoma" pitchFamily="34" charset="0"/>
                          <a:ea typeface="隶书" pitchFamily="49" charset="-122"/>
                        </a:rPr>
                        <a:t>sno</a:t>
                      </a:r>
                      <a:endParaRPr kumimoji="1" lang="en-US" altLang="zh-CN" sz="24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rgbClr val="FF0000"/>
                          </a:solidFill>
                          <a:effectLst>
                            <a:outerShdw blurRad="38100" dist="38100" dir="2700000" algn="tl">
                              <a:srgbClr val="C0C0C0"/>
                            </a:outerShdw>
                          </a:effectLst>
                          <a:latin typeface="Tahoma" pitchFamily="34" charset="0"/>
                          <a:ea typeface="隶书" pitchFamily="49" charset="-122"/>
                        </a:rPr>
                        <a:t>tno</a:t>
                      </a:r>
                      <a:endParaRPr kumimoji="1" lang="en-US" altLang="zh-CN" sz="24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90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90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t2</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90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s3</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t3</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90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s3</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5" name="Group 146"/>
          <p:cNvGraphicFramePr>
            <a:graphicFrameLocks noGrp="1"/>
          </p:cNvGraphicFramePr>
          <p:nvPr>
            <p:extLst>
              <p:ext uri="{D42A27DB-BD31-4B8C-83A1-F6EECF244321}">
                <p14:modId xmlns:p14="http://schemas.microsoft.com/office/powerpoint/2010/main" val="942115020"/>
              </p:ext>
            </p:extLst>
          </p:nvPr>
        </p:nvGraphicFramePr>
        <p:xfrm>
          <a:off x="4932363" y="4012878"/>
          <a:ext cx="3768725" cy="1828800"/>
        </p:xfrm>
        <a:graphic>
          <a:graphicData uri="http://schemas.openxmlformats.org/drawingml/2006/table">
            <a:tbl>
              <a:tblPr/>
              <a:tblGrid>
                <a:gridCol w="1884362">
                  <a:extLst>
                    <a:ext uri="{9D8B030D-6E8A-4147-A177-3AD203B41FA5}">
                      <a16:colId xmlns:a16="http://schemas.microsoft.com/office/drawing/2014/main" val="20000"/>
                    </a:ext>
                  </a:extLst>
                </a:gridCol>
                <a:gridCol w="1884363">
                  <a:extLst>
                    <a:ext uri="{9D8B030D-6E8A-4147-A177-3AD203B41FA5}">
                      <a16:colId xmlns:a16="http://schemas.microsoft.com/office/drawing/2014/main" val="20001"/>
                    </a:ext>
                  </a:extLst>
                </a:gridCol>
              </a:tblGrid>
              <a:tr h="3905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rgbClr val="FF0000"/>
                          </a:solidFill>
                          <a:effectLst>
                            <a:outerShdw blurRad="38100" dist="38100" dir="2700000" algn="tl">
                              <a:srgbClr val="C0C0C0"/>
                            </a:outerShdw>
                          </a:effectLst>
                          <a:latin typeface="Tahoma" pitchFamily="34" charset="0"/>
                          <a:ea typeface="隶书" pitchFamily="49" charset="-122"/>
                        </a:rPr>
                        <a:t>tno</a:t>
                      </a:r>
                      <a:endParaRPr kumimoji="1" lang="en-US" altLang="zh-CN" sz="24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cno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3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52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52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t3</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 name="矩形 5"/>
          <p:cNvSpPr/>
          <p:nvPr/>
        </p:nvSpPr>
        <p:spPr>
          <a:xfrm>
            <a:off x="1246746" y="1583059"/>
            <a:ext cx="6637622" cy="1200329"/>
          </a:xfrm>
          <a:prstGeom prst="rect">
            <a:avLst/>
          </a:prstGeom>
          <a:noFill/>
        </p:spPr>
        <p:txBody>
          <a:bodyPr wrap="square" lIns="91440" tIns="45720" rIns="91440" bIns="45720">
            <a:spAutoFit/>
          </a:bodyPr>
          <a:lstStyle/>
          <a:p>
            <a:pPr algn="ctr"/>
            <a:r>
              <a:rPr lang="zh-CN" altLang="en-US" sz="3600" b="0" cap="none" spc="0" dirty="0" smtClean="0">
                <a:ln w="0"/>
                <a:solidFill>
                  <a:srgbClr val="FF0000"/>
                </a:solidFill>
                <a:effectLst>
                  <a:outerShdw blurRad="38100" dist="25400" dir="5400000" algn="ctr" rotWithShape="0">
                    <a:srgbClr val="6E747A">
                      <a:alpha val="43000"/>
                    </a:srgbClr>
                  </a:outerShdw>
                </a:effectLst>
                <a:latin typeface="+mn-ea"/>
                <a:ea typeface="+mn-ea"/>
              </a:rPr>
              <a:t>得其所哉：将属性划归到以决定它的属性作为码的关系模式中</a:t>
            </a:r>
            <a:endParaRPr lang="zh-CN" altLang="en-US" sz="3600" b="0" cap="none" spc="0" dirty="0">
              <a:ln w="0"/>
              <a:solidFill>
                <a:srgbClr val="FF0000"/>
              </a:solidFill>
              <a:effectLst>
                <a:outerShdw blurRad="38100" dist="25400" dir="5400000" algn="ctr" rotWithShape="0">
                  <a:srgbClr val="6E747A">
                    <a:alpha val="43000"/>
                  </a:srgbClr>
                </a:outerShdw>
              </a:effectLst>
              <a:latin typeface="+mn-ea"/>
              <a:ea typeface="+mn-ea"/>
            </a:endParaRPr>
          </a:p>
        </p:txBody>
      </p:sp>
    </p:spTree>
    <p:extLst>
      <p:ext uri="{BB962C8B-B14F-4D97-AF65-F5344CB8AC3E}">
        <p14:creationId xmlns:p14="http://schemas.microsoft.com/office/powerpoint/2010/main" val="12987453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defRPr/>
            </a:pPr>
            <a:r>
              <a:rPr lang="en-US" altLang="zh-CN" dirty="0" smtClean="0"/>
              <a:t>3NF</a:t>
            </a:r>
            <a:r>
              <a:rPr lang="zh-CN" altLang="en-US" dirty="0" smtClean="0"/>
              <a:t>与</a:t>
            </a:r>
            <a:r>
              <a:rPr lang="en-US" altLang="zh-CN" dirty="0" smtClean="0"/>
              <a:t>BCNF</a:t>
            </a:r>
            <a:r>
              <a:rPr lang="zh-CN" altLang="en-US" dirty="0" smtClean="0"/>
              <a:t>的深入比较</a:t>
            </a:r>
          </a:p>
        </p:txBody>
      </p:sp>
      <p:sp>
        <p:nvSpPr>
          <p:cNvPr id="108547" name="Rectangle 3"/>
          <p:cNvSpPr>
            <a:spLocks noGrp="1" noChangeArrowheads="1"/>
          </p:cNvSpPr>
          <p:nvPr>
            <p:ph type="body" idx="1"/>
          </p:nvPr>
        </p:nvSpPr>
        <p:spPr/>
        <p:txBody>
          <a:bodyPr/>
          <a:lstStyle/>
          <a:p>
            <a:pPr eaLnBrk="1" hangingPunct="1">
              <a:lnSpc>
                <a:spcPct val="105000"/>
              </a:lnSpc>
              <a:defRPr/>
            </a:pPr>
            <a:r>
              <a:rPr lang="zh-CN" altLang="en-US" dirty="0" smtClean="0">
                <a:sym typeface="Wingdings" pitchFamily="2" charset="2"/>
              </a:rPr>
              <a:t>比较下面两个模式各自的优缺点</a:t>
            </a:r>
          </a:p>
          <a:p>
            <a:pPr lvl="1" eaLnBrk="1" hangingPunct="1">
              <a:lnSpc>
                <a:spcPct val="105000"/>
              </a:lnSpc>
              <a:defRPr/>
            </a:pPr>
            <a:r>
              <a:rPr lang="zh-CN" altLang="en-US" dirty="0" smtClean="0">
                <a:sym typeface="Wingdings" pitchFamily="2" charset="2"/>
              </a:rPr>
              <a:t>模式一：</a:t>
            </a:r>
            <a:r>
              <a:rPr lang="en-US" altLang="zh-CN" dirty="0" smtClean="0">
                <a:sym typeface="Wingdings" pitchFamily="2" charset="2"/>
              </a:rPr>
              <a:t>STC(</a:t>
            </a:r>
            <a:r>
              <a:rPr lang="en-US" altLang="zh-CN" dirty="0" err="1" smtClean="0">
                <a:sym typeface="Wingdings" pitchFamily="2" charset="2"/>
              </a:rPr>
              <a:t>sno</a:t>
            </a:r>
            <a:r>
              <a:rPr lang="en-US" altLang="zh-CN" dirty="0" smtClean="0">
                <a:sym typeface="Wingdings" pitchFamily="2" charset="2"/>
              </a:rPr>
              <a:t>, </a:t>
            </a:r>
            <a:r>
              <a:rPr lang="en-US" altLang="zh-CN" dirty="0" err="1" smtClean="0">
                <a:sym typeface="Wingdings" pitchFamily="2" charset="2"/>
              </a:rPr>
              <a:t>tno</a:t>
            </a:r>
            <a:r>
              <a:rPr lang="en-US" altLang="zh-CN" dirty="0" smtClean="0">
                <a:sym typeface="Wingdings" pitchFamily="2" charset="2"/>
              </a:rPr>
              <a:t>, </a:t>
            </a:r>
            <a:r>
              <a:rPr lang="en-US" altLang="zh-CN" dirty="0" err="1" smtClean="0">
                <a:sym typeface="Wingdings" pitchFamily="2" charset="2"/>
              </a:rPr>
              <a:t>cno</a:t>
            </a:r>
            <a:r>
              <a:rPr lang="en-US" altLang="zh-CN" dirty="0" smtClean="0">
                <a:sym typeface="Wingdings" pitchFamily="2" charset="2"/>
              </a:rPr>
              <a:t>)</a:t>
            </a:r>
          </a:p>
          <a:p>
            <a:pPr lvl="1" eaLnBrk="1" hangingPunct="1">
              <a:lnSpc>
                <a:spcPct val="105000"/>
              </a:lnSpc>
              <a:defRPr/>
            </a:pPr>
            <a:r>
              <a:rPr lang="zh-CN" altLang="en-US" dirty="0" smtClean="0">
                <a:sym typeface="Wingdings" pitchFamily="2" charset="2"/>
              </a:rPr>
              <a:t>模式二： </a:t>
            </a:r>
            <a:r>
              <a:rPr lang="en-US" altLang="zh-CN" dirty="0" smtClean="0">
                <a:sym typeface="Wingdings" pitchFamily="2" charset="2"/>
              </a:rPr>
              <a:t>ST(</a:t>
            </a:r>
            <a:r>
              <a:rPr lang="en-US" altLang="zh-CN" dirty="0" err="1" smtClean="0">
                <a:sym typeface="Wingdings" pitchFamily="2" charset="2"/>
              </a:rPr>
              <a:t>sno</a:t>
            </a:r>
            <a:r>
              <a:rPr lang="en-US" altLang="zh-CN" dirty="0" smtClean="0">
                <a:sym typeface="Wingdings" pitchFamily="2" charset="2"/>
              </a:rPr>
              <a:t>, </a:t>
            </a:r>
            <a:r>
              <a:rPr lang="en-US" altLang="zh-CN" dirty="0" err="1" smtClean="0">
                <a:sym typeface="Wingdings" pitchFamily="2" charset="2"/>
              </a:rPr>
              <a:t>tno</a:t>
            </a:r>
            <a:r>
              <a:rPr lang="en-US" altLang="zh-CN" dirty="0" smtClean="0">
                <a:sym typeface="Wingdings" pitchFamily="2" charset="2"/>
              </a:rPr>
              <a:t>), TC(</a:t>
            </a:r>
            <a:r>
              <a:rPr lang="en-US" altLang="zh-CN" dirty="0" err="1" smtClean="0">
                <a:sym typeface="Wingdings" pitchFamily="2" charset="2"/>
              </a:rPr>
              <a:t>tno</a:t>
            </a:r>
            <a:r>
              <a:rPr lang="en-US" altLang="zh-CN" dirty="0" smtClean="0">
                <a:sym typeface="Wingdings" pitchFamily="2" charset="2"/>
              </a:rPr>
              <a:t>, </a:t>
            </a:r>
            <a:r>
              <a:rPr lang="en-US" altLang="zh-CN" dirty="0" err="1" smtClean="0">
                <a:sym typeface="Wingdings" pitchFamily="2" charset="2"/>
              </a:rPr>
              <a:t>cno</a:t>
            </a:r>
            <a:r>
              <a:rPr lang="en-US" altLang="zh-CN" dirty="0" smtClean="0">
                <a:sym typeface="Wingdings" pitchFamily="2" charset="2"/>
              </a:rPr>
              <a:t>)</a:t>
            </a:r>
            <a:endParaRPr lang="zh-CN" altLang="en-US" dirty="0" smtClean="0">
              <a:sym typeface="Symbol" pitchFamily="18" charset="2"/>
            </a:endParaRPr>
          </a:p>
          <a:p>
            <a:pPr eaLnBrk="1" hangingPunct="1">
              <a:lnSpc>
                <a:spcPct val="105000"/>
              </a:lnSpc>
              <a:defRPr/>
            </a:pPr>
            <a:r>
              <a:rPr lang="zh-CN" altLang="en-US" dirty="0" smtClean="0">
                <a:sym typeface="Symbol" pitchFamily="18" charset="2"/>
              </a:rPr>
              <a:t>思考一：为什么有时</a:t>
            </a:r>
            <a:r>
              <a:rPr lang="zh-CN" altLang="en-US" dirty="0">
                <a:sym typeface="Symbol" pitchFamily="18" charset="2"/>
              </a:rPr>
              <a:t>会</a:t>
            </a:r>
            <a:r>
              <a:rPr lang="zh-CN" altLang="en-US" dirty="0" smtClean="0">
                <a:sym typeface="Symbol" pitchFamily="18" charset="2"/>
              </a:rPr>
              <a:t>需要</a:t>
            </a:r>
            <a:r>
              <a:rPr lang="en-US" altLang="zh-CN" dirty="0" smtClean="0">
                <a:sym typeface="Symbol" pitchFamily="18" charset="2"/>
              </a:rPr>
              <a:t>3NF</a:t>
            </a:r>
            <a:r>
              <a:rPr lang="zh-CN" altLang="en-US" dirty="0" smtClean="0">
                <a:sym typeface="Symbol" pitchFamily="18" charset="2"/>
              </a:rPr>
              <a:t>而非</a:t>
            </a:r>
            <a:r>
              <a:rPr lang="en-US" altLang="zh-CN" dirty="0" smtClean="0">
                <a:sym typeface="Symbol" pitchFamily="18" charset="2"/>
              </a:rPr>
              <a:t>BCNF</a:t>
            </a:r>
            <a:r>
              <a:rPr lang="zh-CN" altLang="en-US" dirty="0" smtClean="0">
                <a:sym typeface="Symbol" pitchFamily="18" charset="2"/>
              </a:rPr>
              <a:t>的模式设计？</a:t>
            </a:r>
          </a:p>
          <a:p>
            <a:pPr eaLnBrk="1" hangingPunct="1">
              <a:lnSpc>
                <a:spcPct val="105000"/>
              </a:lnSpc>
              <a:defRPr/>
            </a:pPr>
            <a:r>
              <a:rPr lang="zh-CN" altLang="en-US" dirty="0" smtClean="0">
                <a:sym typeface="Symbol" pitchFamily="18" charset="2"/>
              </a:rPr>
              <a:t>思考二：全码属于</a:t>
            </a:r>
            <a:r>
              <a:rPr lang="en-US" altLang="zh-CN" dirty="0" smtClean="0">
                <a:sym typeface="Symbol" pitchFamily="18" charset="2"/>
              </a:rPr>
              <a:t>BCNF</a:t>
            </a:r>
            <a:r>
              <a:rPr lang="zh-CN" altLang="en-US" dirty="0" smtClean="0">
                <a:sym typeface="Symbol" pitchFamily="18" charset="2"/>
              </a:rPr>
              <a:t>吗？</a:t>
            </a:r>
          </a:p>
          <a:p>
            <a:pPr eaLnBrk="1" hangingPunct="1">
              <a:lnSpc>
                <a:spcPct val="105000"/>
              </a:lnSpc>
              <a:defRPr/>
            </a:pPr>
            <a:r>
              <a:rPr lang="zh-CN" altLang="en-US" dirty="0" smtClean="0">
                <a:sym typeface="Symbol" pitchFamily="18" charset="2"/>
              </a:rPr>
              <a:t>思考三：(</a:t>
            </a:r>
            <a:r>
              <a:rPr lang="en-US" altLang="zh-CN" dirty="0" err="1" smtClean="0">
                <a:sym typeface="Symbol" pitchFamily="18" charset="2"/>
              </a:rPr>
              <a:t>sno</a:t>
            </a:r>
            <a:r>
              <a:rPr lang="en-US" altLang="zh-CN" dirty="0" smtClean="0">
                <a:sym typeface="Symbol" pitchFamily="18" charset="2"/>
              </a:rPr>
              <a:t>, </a:t>
            </a:r>
            <a:r>
              <a:rPr lang="en-US" altLang="zh-CN" dirty="0" err="1" smtClean="0">
                <a:sym typeface="Symbol" pitchFamily="18" charset="2"/>
              </a:rPr>
              <a:t>cno</a:t>
            </a:r>
            <a:r>
              <a:rPr lang="en-US" altLang="zh-CN" dirty="0" smtClean="0">
                <a:sym typeface="Symbol" pitchFamily="18" charset="2"/>
              </a:rPr>
              <a:t>, order)，</a:t>
            </a:r>
            <a:r>
              <a:rPr lang="zh-CN" altLang="en-US" dirty="0" smtClean="0">
                <a:sym typeface="Symbol" pitchFamily="18" charset="2"/>
              </a:rPr>
              <a:t>表示学生选修课程的名次，有函数依赖(</a:t>
            </a:r>
            <a:r>
              <a:rPr lang="en-US" altLang="zh-CN" dirty="0" err="1" smtClean="0">
                <a:sym typeface="Symbol" pitchFamily="18" charset="2"/>
              </a:rPr>
              <a:t>sno</a:t>
            </a:r>
            <a:r>
              <a:rPr lang="en-US" altLang="zh-CN" dirty="0" smtClean="0">
                <a:sym typeface="Symbol" pitchFamily="18" charset="2"/>
              </a:rPr>
              <a:t>, </a:t>
            </a:r>
            <a:r>
              <a:rPr lang="en-US" altLang="zh-CN" dirty="0" err="1" smtClean="0">
                <a:sym typeface="Symbol" pitchFamily="18" charset="2"/>
              </a:rPr>
              <a:t>cno</a:t>
            </a:r>
            <a:r>
              <a:rPr lang="en-US" altLang="zh-CN" dirty="0" smtClean="0">
                <a:sym typeface="Symbol" pitchFamily="18" charset="2"/>
              </a:rPr>
              <a:t>)  order,  (</a:t>
            </a:r>
            <a:r>
              <a:rPr lang="en-US" altLang="zh-CN" dirty="0" err="1" smtClean="0">
                <a:sym typeface="Symbol" pitchFamily="18" charset="2"/>
              </a:rPr>
              <a:t>cno</a:t>
            </a:r>
            <a:r>
              <a:rPr lang="en-US" altLang="zh-CN" dirty="0" smtClean="0">
                <a:sym typeface="Symbol" pitchFamily="18" charset="2"/>
              </a:rPr>
              <a:t>, order)  </a:t>
            </a:r>
            <a:r>
              <a:rPr lang="en-US" altLang="zh-CN" dirty="0" err="1" smtClean="0">
                <a:sym typeface="Symbol" pitchFamily="18" charset="2"/>
              </a:rPr>
              <a:t>sno</a:t>
            </a:r>
            <a:r>
              <a:rPr lang="en-US" altLang="zh-CN" dirty="0" smtClean="0">
                <a:sym typeface="Symbol" pitchFamily="18" charset="2"/>
              </a:rPr>
              <a:t>, </a:t>
            </a:r>
            <a:r>
              <a:rPr lang="zh-CN" altLang="en-US" dirty="0" smtClean="0">
                <a:sym typeface="Symbol" pitchFamily="18" charset="2"/>
              </a:rPr>
              <a:t>它属于</a:t>
            </a:r>
            <a:r>
              <a:rPr lang="en-US" altLang="zh-CN" dirty="0" smtClean="0">
                <a:sym typeface="Symbol" pitchFamily="18" charset="2"/>
              </a:rPr>
              <a:t>BCNF</a:t>
            </a:r>
            <a:r>
              <a:rPr lang="zh-CN" altLang="en-US" dirty="0" smtClean="0">
                <a:sym typeface="Symbol" pitchFamily="18" charset="2"/>
              </a:rPr>
              <a:t>吗？</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pPr eaLnBrk="1" hangingPunct="1">
              <a:defRPr/>
            </a:pPr>
            <a:r>
              <a:rPr lang="en-US" altLang="zh-CN" smtClean="0"/>
              <a:t>3NF</a:t>
            </a:r>
            <a:r>
              <a:rPr lang="zh-CN" altLang="en-US" smtClean="0"/>
              <a:t>的另外一种定义</a:t>
            </a:r>
          </a:p>
        </p:txBody>
      </p:sp>
      <p:sp>
        <p:nvSpPr>
          <p:cNvPr id="299011" name="Rectangle 3"/>
          <p:cNvSpPr>
            <a:spLocks noGrp="1" noChangeArrowheads="1"/>
          </p:cNvSpPr>
          <p:nvPr>
            <p:ph type="body" idx="1"/>
          </p:nvPr>
        </p:nvSpPr>
        <p:spPr/>
        <p:txBody>
          <a:bodyPr/>
          <a:lstStyle/>
          <a:p>
            <a:pPr eaLnBrk="1" hangingPunct="1">
              <a:lnSpc>
                <a:spcPct val="150000"/>
              </a:lnSpc>
              <a:defRPr/>
            </a:pPr>
            <a:r>
              <a:rPr lang="zh-CN" altLang="en-US" dirty="0" smtClean="0"/>
              <a:t>关系模式</a:t>
            </a:r>
            <a:r>
              <a:rPr lang="en-US" altLang="zh-CN" dirty="0" smtClean="0"/>
              <a:t>R&lt; U , F &gt;</a:t>
            </a:r>
            <a:r>
              <a:rPr lang="zh-CN" altLang="en-US" dirty="0" smtClean="0"/>
              <a:t>中，对于函数依赖</a:t>
            </a:r>
            <a:r>
              <a:rPr lang="en-US" altLang="zh-CN" dirty="0" smtClean="0"/>
              <a:t>X</a:t>
            </a:r>
            <a:r>
              <a:rPr lang="en-US" altLang="zh-CN" dirty="0" smtClean="0">
                <a:sym typeface="Symbol" pitchFamily="18" charset="2"/>
              </a:rPr>
              <a:t></a:t>
            </a:r>
            <a:r>
              <a:rPr lang="en-US" altLang="zh-CN" dirty="0" smtClean="0"/>
              <a:t>Y</a:t>
            </a:r>
            <a:r>
              <a:rPr lang="zh-CN" altLang="en-US" dirty="0" smtClean="0"/>
              <a:t>，满足下述条件之一：</a:t>
            </a:r>
          </a:p>
          <a:p>
            <a:pPr lvl="1" eaLnBrk="1" hangingPunct="1">
              <a:lnSpc>
                <a:spcPct val="150000"/>
              </a:lnSpc>
              <a:defRPr/>
            </a:pPr>
            <a:r>
              <a:rPr lang="en-US" altLang="zh-CN" dirty="0" smtClean="0"/>
              <a:t>X</a:t>
            </a:r>
            <a:r>
              <a:rPr lang="en-US" altLang="zh-CN" dirty="0" smtClean="0">
                <a:sym typeface="Symbol" pitchFamily="18" charset="2"/>
              </a:rPr>
              <a:t></a:t>
            </a:r>
            <a:r>
              <a:rPr lang="en-US" altLang="zh-CN" dirty="0" smtClean="0"/>
              <a:t>Y</a:t>
            </a:r>
            <a:r>
              <a:rPr lang="zh-CN" altLang="en-US" dirty="0" smtClean="0"/>
              <a:t>是平凡的函数依赖</a:t>
            </a:r>
          </a:p>
          <a:p>
            <a:pPr lvl="1" eaLnBrk="1" hangingPunct="1">
              <a:lnSpc>
                <a:spcPct val="150000"/>
              </a:lnSpc>
              <a:defRPr/>
            </a:pPr>
            <a:r>
              <a:rPr lang="en-US" altLang="zh-CN" dirty="0" smtClean="0"/>
              <a:t>X</a:t>
            </a:r>
            <a:r>
              <a:rPr lang="zh-CN" altLang="en-US" dirty="0" smtClean="0"/>
              <a:t>是</a:t>
            </a:r>
            <a:r>
              <a:rPr lang="en-US" altLang="zh-CN" dirty="0" smtClean="0"/>
              <a:t>R</a:t>
            </a:r>
            <a:r>
              <a:rPr lang="zh-CN" altLang="en-US" dirty="0" smtClean="0"/>
              <a:t>的码</a:t>
            </a:r>
          </a:p>
          <a:p>
            <a:pPr lvl="1" eaLnBrk="1" hangingPunct="1">
              <a:lnSpc>
                <a:spcPct val="150000"/>
              </a:lnSpc>
              <a:defRPr/>
            </a:pPr>
            <a:r>
              <a:rPr lang="en-US" altLang="zh-CN" dirty="0" smtClean="0"/>
              <a:t>Y</a:t>
            </a:r>
            <a:r>
              <a:rPr lang="zh-CN" altLang="en-US" dirty="0" smtClean="0"/>
              <a:t>是主属性</a:t>
            </a:r>
            <a:endParaRPr lang="zh-CN" altLang="en-US" dirty="0" smtClean="0">
              <a:sym typeface="Symbol" pitchFamily="18" charset="2"/>
            </a:endParaRPr>
          </a:p>
        </p:txBody>
      </p:sp>
      <p:sp>
        <p:nvSpPr>
          <p:cNvPr id="4" name="矩形 3"/>
          <p:cNvSpPr/>
          <p:nvPr/>
        </p:nvSpPr>
        <p:spPr>
          <a:xfrm>
            <a:off x="539552" y="4948664"/>
            <a:ext cx="8271816" cy="707886"/>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4000" b="1" cap="none" spc="50" dirty="0" smtClean="0">
                <a:ln w="11430"/>
                <a:solidFill>
                  <a:srgbClr val="FF0000"/>
                </a:solidFill>
                <a:effectLst>
                  <a:outerShdw blurRad="76200" dist="50800" dir="5400000" algn="tl" rotWithShape="0">
                    <a:srgbClr val="000000">
                      <a:alpha val="65000"/>
                    </a:srgbClr>
                  </a:outerShdw>
                </a:effectLst>
                <a:latin typeface="+mn-ea"/>
                <a:ea typeface="+mn-ea"/>
              </a:rPr>
              <a:t>3NF</a:t>
            </a:r>
            <a:r>
              <a:rPr lang="zh-CN" altLang="en-US" sz="4000" b="1" cap="none" spc="50" dirty="0" smtClean="0">
                <a:ln w="11430"/>
                <a:solidFill>
                  <a:srgbClr val="FF0000"/>
                </a:solidFill>
                <a:effectLst>
                  <a:outerShdw blurRad="76200" dist="50800" dir="5400000" algn="tl" rotWithShape="0">
                    <a:srgbClr val="000000">
                      <a:alpha val="65000"/>
                    </a:srgbClr>
                  </a:outerShdw>
                </a:effectLst>
                <a:latin typeface="+mn-ea"/>
                <a:ea typeface="+mn-ea"/>
              </a:rPr>
              <a:t>允许存在主属性对码的不良依赖</a:t>
            </a:r>
            <a:endParaRPr lang="zh-CN" altLang="en-US" sz="4000" b="1" cap="none" spc="50" dirty="0">
              <a:ln w="11430"/>
              <a:solidFill>
                <a:srgbClr val="FF0000"/>
              </a:solidFill>
              <a:effectLst>
                <a:outerShdw blurRad="76200" dist="50800" dir="5400000" algn="tl" rotWithShape="0">
                  <a:srgbClr val="000000">
                    <a:alpha val="65000"/>
                  </a:srgbClr>
                </a:outerShdw>
              </a:effectLst>
              <a:latin typeface="+mn-ea"/>
              <a:ea typeface="+mn-ea"/>
            </a:endParaRPr>
          </a:p>
        </p:txBody>
      </p:sp>
      <p:sp>
        <p:nvSpPr>
          <p:cNvPr id="5" name="矩形 4"/>
          <p:cNvSpPr/>
          <p:nvPr/>
        </p:nvSpPr>
        <p:spPr>
          <a:xfrm>
            <a:off x="3059832" y="5889466"/>
            <a:ext cx="3310522" cy="707886"/>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4000" b="1" cap="none" spc="50" dirty="0" smtClean="0">
                <a:ln w="11430"/>
                <a:solidFill>
                  <a:srgbClr val="FF0000"/>
                </a:solidFill>
                <a:effectLst>
                  <a:outerShdw blurRad="76200" dist="50800" dir="5400000" algn="tl" rotWithShape="0">
                    <a:srgbClr val="000000">
                      <a:alpha val="65000"/>
                    </a:srgbClr>
                  </a:outerShdw>
                </a:effectLst>
                <a:latin typeface="+mn-ea"/>
                <a:ea typeface="+mn-ea"/>
              </a:rPr>
              <a:t>水至清则无鱼</a:t>
            </a:r>
            <a:endParaRPr lang="zh-CN" altLang="en-US" sz="4000" b="1" cap="none" spc="50" dirty="0">
              <a:ln w="11430"/>
              <a:solidFill>
                <a:srgbClr val="FF0000"/>
              </a:solidFill>
              <a:effectLst>
                <a:outerShdw blurRad="76200" dist="50800" dir="5400000" algn="tl" rotWithShape="0">
                  <a:srgbClr val="000000">
                    <a:alpha val="65000"/>
                  </a:srgbClr>
                </a:outerShdw>
              </a:effectLst>
              <a:latin typeface="+mn-ea"/>
              <a:ea typeface="+mn-ea"/>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defRPr/>
            </a:pPr>
            <a:r>
              <a:rPr lang="zh-CN" altLang="en-US" dirty="0" smtClean="0"/>
              <a:t>豫让斩空衣</a:t>
            </a:r>
          </a:p>
        </p:txBody>
      </p:sp>
      <p:sp>
        <p:nvSpPr>
          <p:cNvPr id="89091" name="Rectangle 4"/>
          <p:cNvSpPr>
            <a:spLocks noGrp="1" noChangeArrowheads="1"/>
          </p:cNvSpPr>
          <p:nvPr>
            <p:ph type="body" idx="1"/>
          </p:nvPr>
        </p:nvSpPr>
        <p:spPr>
          <a:xfrm>
            <a:off x="228600" y="980728"/>
            <a:ext cx="8610600" cy="1447800"/>
          </a:xfrm>
          <a:noFill/>
        </p:spPr>
        <p:txBody>
          <a:bodyPr/>
          <a:lstStyle/>
          <a:p>
            <a:pPr marL="0" indent="0" algn="l" eaLnBrk="1" hangingPunct="1">
              <a:spcBef>
                <a:spcPts val="600"/>
              </a:spcBef>
              <a:buFont typeface="Wingdings" pitchFamily="2" charset="2"/>
              <a:buNone/>
            </a:pPr>
            <a:r>
              <a:rPr lang="zh-CN" altLang="en-US" sz="2800" dirty="0" smtClean="0"/>
              <a:t>关系模式</a:t>
            </a:r>
            <a:r>
              <a:rPr lang="en-US" altLang="zh-CN" sz="2800" dirty="0" smtClean="0"/>
              <a:t>TEACH(</a:t>
            </a:r>
            <a:r>
              <a:rPr lang="en-US" altLang="zh-CN" sz="2800" dirty="0" err="1" smtClean="0"/>
              <a:t>cno</a:t>
            </a:r>
            <a:r>
              <a:rPr lang="en-US" altLang="zh-CN" sz="2800" dirty="0" smtClean="0"/>
              <a:t>, </a:t>
            </a:r>
            <a:r>
              <a:rPr lang="en-US" altLang="zh-CN" sz="2800" dirty="0" err="1" smtClean="0"/>
              <a:t>tno</a:t>
            </a:r>
            <a:r>
              <a:rPr lang="en-US" altLang="zh-CN" sz="2800" dirty="0" smtClean="0"/>
              <a:t>, </a:t>
            </a:r>
            <a:r>
              <a:rPr lang="en-US" altLang="zh-CN" sz="2800" dirty="0" err="1" smtClean="0"/>
              <a:t>bno</a:t>
            </a:r>
            <a:r>
              <a:rPr lang="en-US" altLang="zh-CN" sz="2800" dirty="0" smtClean="0"/>
              <a:t>)，</a:t>
            </a:r>
            <a:r>
              <a:rPr lang="zh-CN" altLang="en-US" sz="2800" dirty="0" smtClean="0"/>
              <a:t>一门课程由多个教员担任，一门课程使用相同的一套参考书。</a:t>
            </a:r>
            <a:endParaRPr lang="en-US" altLang="zh-CN" sz="2800" dirty="0" smtClean="0"/>
          </a:p>
          <a:p>
            <a:pPr marL="0" indent="0" algn="l" eaLnBrk="1" hangingPunct="1">
              <a:spcBef>
                <a:spcPts val="600"/>
              </a:spcBef>
              <a:buFont typeface="Wingdings" pitchFamily="2" charset="2"/>
              <a:buNone/>
            </a:pPr>
            <a:r>
              <a:rPr lang="zh-CN" altLang="en-US" sz="2800" dirty="0" smtClean="0"/>
              <a:t>它的码是</a:t>
            </a:r>
            <a:r>
              <a:rPr lang="en-US" altLang="zh-CN" sz="2800" dirty="0" smtClean="0"/>
              <a:t>(</a:t>
            </a:r>
            <a:r>
              <a:rPr lang="en-US" altLang="zh-CN" sz="2800" dirty="0" err="1" smtClean="0"/>
              <a:t>cno</a:t>
            </a:r>
            <a:r>
              <a:rPr lang="en-US" altLang="zh-CN" sz="2800" dirty="0" smtClean="0"/>
              <a:t>, </a:t>
            </a:r>
            <a:r>
              <a:rPr lang="en-US" altLang="zh-CN" sz="2800" dirty="0" err="1" smtClean="0"/>
              <a:t>tno</a:t>
            </a:r>
            <a:r>
              <a:rPr lang="en-US" altLang="zh-CN" sz="2800" dirty="0" smtClean="0"/>
              <a:t>, </a:t>
            </a:r>
            <a:r>
              <a:rPr lang="en-US" altLang="zh-CN" sz="2800" dirty="0" err="1" smtClean="0"/>
              <a:t>bno</a:t>
            </a:r>
            <a:r>
              <a:rPr lang="en-US" altLang="zh-CN" sz="2800" dirty="0" smtClean="0"/>
              <a:t>)，</a:t>
            </a:r>
            <a:r>
              <a:rPr lang="zh-CN" altLang="en-US" sz="2800" dirty="0" smtClean="0"/>
              <a:t>所以属于</a:t>
            </a:r>
            <a:r>
              <a:rPr lang="en-US" altLang="zh-CN" sz="2800" dirty="0" smtClean="0"/>
              <a:t>BCNF</a:t>
            </a:r>
          </a:p>
        </p:txBody>
      </p:sp>
      <p:graphicFrame>
        <p:nvGraphicFramePr>
          <p:cNvPr id="109633" name="Group 65"/>
          <p:cNvGraphicFramePr>
            <a:graphicFrameLocks noGrp="1"/>
          </p:cNvGraphicFramePr>
          <p:nvPr>
            <p:extLst>
              <p:ext uri="{D42A27DB-BD31-4B8C-83A1-F6EECF244321}">
                <p14:modId xmlns:p14="http://schemas.microsoft.com/office/powerpoint/2010/main" val="2325509008"/>
              </p:ext>
            </p:extLst>
          </p:nvPr>
        </p:nvGraphicFramePr>
        <p:xfrm>
          <a:off x="4953000" y="2564904"/>
          <a:ext cx="3810000" cy="4114800"/>
        </p:xfrm>
        <a:graphic>
          <a:graphicData uri="http://schemas.openxmlformats.org/drawingml/2006/table">
            <a:tbl>
              <a:tblPr/>
              <a:tblGrid>
                <a:gridCol w="1270000">
                  <a:extLst>
                    <a:ext uri="{9D8B030D-6E8A-4147-A177-3AD203B41FA5}">
                      <a16:colId xmlns:a16="http://schemas.microsoft.com/office/drawing/2014/main" val="20000"/>
                    </a:ext>
                  </a:extLst>
                </a:gridCol>
                <a:gridCol w="1270000">
                  <a:extLst>
                    <a:ext uri="{9D8B030D-6E8A-4147-A177-3AD203B41FA5}">
                      <a16:colId xmlns:a16="http://schemas.microsoft.com/office/drawing/2014/main" val="20001"/>
                    </a:ext>
                  </a:extLst>
                </a:gridCol>
                <a:gridCol w="1270000">
                  <a:extLst>
                    <a:ext uri="{9D8B030D-6E8A-4147-A177-3AD203B41FA5}">
                      <a16:colId xmlns:a16="http://schemas.microsoft.com/office/drawing/2014/main" val="20002"/>
                    </a:ext>
                  </a:extLst>
                </a:gridCol>
              </a:tblGrid>
              <a:tr h="2508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cno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tno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bno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5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4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24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24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B4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109615" name="Group 47"/>
          <p:cNvGraphicFramePr>
            <a:graphicFrameLocks noGrp="1"/>
          </p:cNvGraphicFramePr>
          <p:nvPr>
            <p:extLst>
              <p:ext uri="{D42A27DB-BD31-4B8C-83A1-F6EECF244321}">
                <p14:modId xmlns:p14="http://schemas.microsoft.com/office/powerpoint/2010/main" val="1580329050"/>
              </p:ext>
            </p:extLst>
          </p:nvPr>
        </p:nvGraphicFramePr>
        <p:xfrm>
          <a:off x="323850" y="3817441"/>
          <a:ext cx="3810000" cy="1371600"/>
        </p:xfrm>
        <a:graphic>
          <a:graphicData uri="http://schemas.openxmlformats.org/drawingml/2006/table">
            <a:tbl>
              <a:tblPr/>
              <a:tblGrid>
                <a:gridCol w="1270000">
                  <a:extLst>
                    <a:ext uri="{9D8B030D-6E8A-4147-A177-3AD203B41FA5}">
                      <a16:colId xmlns:a16="http://schemas.microsoft.com/office/drawing/2014/main" val="20000"/>
                    </a:ext>
                  </a:extLst>
                </a:gridCol>
                <a:gridCol w="12446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tblGrid>
              <a:tr h="2508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cno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tno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bno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24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t>
                      </a: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T1,T2}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t>
                      </a: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B1,B2}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t>
                      </a: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T1,T3}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a:t>
                      </a:r>
                      <a:r>
                        <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B3,B4}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89152" name="AutoShape 10"/>
          <p:cNvSpPr>
            <a:spLocks noChangeArrowheads="1"/>
          </p:cNvSpPr>
          <p:nvPr/>
        </p:nvSpPr>
        <p:spPr bwMode="auto">
          <a:xfrm>
            <a:off x="4210050" y="4487366"/>
            <a:ext cx="649288" cy="287338"/>
          </a:xfrm>
          <a:prstGeom prst="rightArrow">
            <a:avLst>
              <a:gd name="adj1" fmla="val 50000"/>
              <a:gd name="adj2" fmla="val 56492"/>
            </a:avLst>
          </a:prstGeom>
          <a:gradFill rotWithShape="1">
            <a:gsLst>
              <a:gs pos="0">
                <a:srgbClr val="FF8200"/>
              </a:gs>
              <a:gs pos="10001">
                <a:srgbClr val="FF0000"/>
              </a:gs>
              <a:gs pos="35001">
                <a:srgbClr val="BA0066"/>
              </a:gs>
              <a:gs pos="70000">
                <a:srgbClr val="66008F"/>
              </a:gs>
              <a:gs pos="100000">
                <a:srgbClr val="000082"/>
              </a:gs>
            </a:gsLst>
            <a:lin ang="18900000" scaled="1"/>
          </a:gradFill>
          <a:ln w="9525">
            <a:noFill/>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BCNF</a:t>
            </a:r>
            <a:r>
              <a:rPr lang="zh-CN" altLang="en-US" dirty="0"/>
              <a:t>的不良特性</a:t>
            </a:r>
          </a:p>
        </p:txBody>
      </p:sp>
      <p:sp>
        <p:nvSpPr>
          <p:cNvPr id="3" name="内容占位符 2"/>
          <p:cNvSpPr>
            <a:spLocks noGrp="1"/>
          </p:cNvSpPr>
          <p:nvPr>
            <p:ph idx="1"/>
          </p:nvPr>
        </p:nvSpPr>
        <p:spPr/>
        <p:txBody>
          <a:bodyPr/>
          <a:lstStyle/>
          <a:p>
            <a:pPr eaLnBrk="1" hangingPunct="1">
              <a:lnSpc>
                <a:spcPct val="105000"/>
              </a:lnSpc>
              <a:spcBef>
                <a:spcPct val="40000"/>
              </a:spcBef>
              <a:defRPr/>
            </a:pPr>
            <a:r>
              <a:rPr lang="zh-CN" altLang="en-US" sz="3000" dirty="0"/>
              <a:t>插入异常：当某门课程增加一名教员时，该门课程有多少本参考书就必须插入多少个元组；同样当某门课程需要增加一本参考书时，它有多少个教员就必须插入多少个元组</a:t>
            </a:r>
          </a:p>
          <a:p>
            <a:pPr eaLnBrk="1" hangingPunct="1">
              <a:lnSpc>
                <a:spcPct val="105000"/>
              </a:lnSpc>
              <a:spcBef>
                <a:spcPct val="40000"/>
              </a:spcBef>
              <a:defRPr/>
            </a:pPr>
            <a:r>
              <a:rPr lang="zh-CN" altLang="en-US" sz="3000" dirty="0"/>
              <a:t>删除异常：当删除一门课程的某个教员或者某本参考书时，需要删除多个元组</a:t>
            </a:r>
          </a:p>
          <a:p>
            <a:pPr eaLnBrk="1" hangingPunct="1">
              <a:lnSpc>
                <a:spcPct val="105000"/>
              </a:lnSpc>
              <a:spcBef>
                <a:spcPct val="40000"/>
              </a:spcBef>
              <a:defRPr/>
            </a:pPr>
            <a:r>
              <a:rPr lang="zh-CN" altLang="en-US" sz="3000" dirty="0"/>
              <a:t>更新异常：当一门课程的教员或参考书作出改变时，需要修改多个元组</a:t>
            </a:r>
          </a:p>
          <a:p>
            <a:pPr eaLnBrk="1" hangingPunct="1">
              <a:lnSpc>
                <a:spcPct val="105000"/>
              </a:lnSpc>
              <a:spcBef>
                <a:spcPct val="40000"/>
              </a:spcBef>
              <a:defRPr/>
            </a:pPr>
            <a:r>
              <a:rPr lang="zh-CN" altLang="en-US" sz="3000" dirty="0"/>
              <a:t>数据冗余：同一门课的教员与参考书的信息被反复存储多次</a:t>
            </a:r>
          </a:p>
          <a:p>
            <a:endParaRPr lang="zh-CN" altLang="en-US" dirty="0"/>
          </a:p>
        </p:txBody>
      </p:sp>
    </p:spTree>
    <p:extLst>
      <p:ext uri="{BB962C8B-B14F-4D97-AF65-F5344CB8AC3E}">
        <p14:creationId xmlns:p14="http://schemas.microsoft.com/office/powerpoint/2010/main" val="41478721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关系模式的设计问题</a:t>
            </a:r>
          </a:p>
        </p:txBody>
      </p:sp>
      <p:sp>
        <p:nvSpPr>
          <p:cNvPr id="4" name="Rectangle 3"/>
          <p:cNvSpPr txBox="1">
            <a:spLocks noChangeArrowheads="1"/>
          </p:cNvSpPr>
          <p:nvPr/>
        </p:nvSpPr>
        <p:spPr bwMode="auto">
          <a:xfrm>
            <a:off x="616769" y="1279077"/>
            <a:ext cx="7983487" cy="6214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98469E"/>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80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0" indent="0" algn="ctr" eaLnBrk="1" hangingPunct="1">
              <a:lnSpc>
                <a:spcPct val="90000"/>
              </a:lnSpc>
              <a:buNone/>
              <a:defRPr/>
            </a:pPr>
            <a:r>
              <a:rPr lang="zh-CN" altLang="en-US" kern="0" dirty="0" smtClean="0"/>
              <a:t>为管理职工信息而设计如下一个关系模式</a:t>
            </a:r>
          </a:p>
        </p:txBody>
      </p:sp>
      <p:graphicFrame>
        <p:nvGraphicFramePr>
          <p:cNvPr id="5" name="Group 119"/>
          <p:cNvGraphicFramePr>
            <a:graphicFrameLocks noGrp="1"/>
          </p:cNvGraphicFramePr>
          <p:nvPr>
            <p:extLst>
              <p:ext uri="{D42A27DB-BD31-4B8C-83A1-F6EECF244321}">
                <p14:modId xmlns:p14="http://schemas.microsoft.com/office/powerpoint/2010/main" val="4164928149"/>
              </p:ext>
            </p:extLst>
          </p:nvPr>
        </p:nvGraphicFramePr>
        <p:xfrm>
          <a:off x="2057400" y="2204864"/>
          <a:ext cx="5029200" cy="3108960"/>
        </p:xfrm>
        <a:graphic>
          <a:graphicData uri="http://schemas.openxmlformats.org/drawingml/2006/table">
            <a:tbl>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tblGrid>
              <a:tr h="4889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800" b="0" i="0" u="none" strike="noStrike" cap="none" normalizeH="0" baseline="0" smtClean="0">
                          <a:ln>
                            <a:noFill/>
                          </a:ln>
                          <a:solidFill>
                            <a:schemeClr val="hlink"/>
                          </a:solidFill>
                          <a:effectLst/>
                          <a:latin typeface="华文新魏" pitchFamily="2" charset="-122"/>
                          <a:ea typeface="华文新魏" pitchFamily="2" charset="-122"/>
                        </a:rPr>
                        <a:t>职工</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800" b="0" i="0" u="none" strike="noStrike" cap="none" normalizeH="0" baseline="0" smtClean="0">
                          <a:ln>
                            <a:noFill/>
                          </a:ln>
                          <a:solidFill>
                            <a:schemeClr val="tx1"/>
                          </a:solidFill>
                          <a:effectLst/>
                          <a:latin typeface="华文新魏" pitchFamily="2" charset="-122"/>
                          <a:ea typeface="华文新魏" pitchFamily="2" charset="-122"/>
                        </a:rPr>
                        <a:t>级别</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800" b="0" i="0" u="none" strike="noStrike" cap="none" normalizeH="0" baseline="0" smtClean="0">
                          <a:ln>
                            <a:noFill/>
                          </a:ln>
                          <a:solidFill>
                            <a:schemeClr val="tx1"/>
                          </a:solidFill>
                          <a:effectLst/>
                          <a:latin typeface="华文新魏" pitchFamily="2" charset="-122"/>
                          <a:ea typeface="华文新魏" pitchFamily="2" charset="-122"/>
                        </a:rPr>
                        <a:t>工资</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89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cap="none" normalizeH="0" baseline="0" smtClean="0">
                        <a:ln>
                          <a:noFill/>
                        </a:ln>
                        <a:solidFill>
                          <a:schemeClr val="tx1"/>
                        </a:solidFill>
                        <a:effectLst/>
                        <a:latin typeface="华文新魏" pitchFamily="2" charset="-122"/>
                        <a:ea typeface="华文新魏"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2800" b="0" i="0" u="none" strike="noStrike" cap="none" normalizeH="0" baseline="0" smtClean="0">
                        <a:ln>
                          <a:noFill/>
                        </a:ln>
                        <a:solidFill>
                          <a:schemeClr val="tx1"/>
                        </a:solidFill>
                        <a:effectLst/>
                        <a:latin typeface="华文新魏" pitchFamily="2" charset="-122"/>
                        <a:ea typeface="华文新魏"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2800" b="0" i="0" u="none" strike="noStrike" cap="none" normalizeH="0" baseline="0" smtClean="0">
                        <a:ln>
                          <a:noFill/>
                        </a:ln>
                        <a:solidFill>
                          <a:schemeClr val="tx1"/>
                        </a:solidFill>
                        <a:effectLst/>
                        <a:latin typeface="华文新魏" pitchFamily="2" charset="-122"/>
                        <a:ea typeface="华文新魏"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800" b="0" i="0" u="none" strike="noStrike" cap="none" normalizeH="0" baseline="0" smtClean="0">
                          <a:ln>
                            <a:noFill/>
                          </a:ln>
                          <a:solidFill>
                            <a:schemeClr val="tx1"/>
                          </a:solidFill>
                          <a:effectLst/>
                          <a:latin typeface="华文新魏" pitchFamily="2" charset="-122"/>
                          <a:ea typeface="华文新魏" pitchFamily="2" charset="-122"/>
                        </a:rPr>
                        <a:t>钱广</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华文新魏" pitchFamily="2" charset="-122"/>
                          <a:ea typeface="华文新魏" pitchFamily="2" charset="-122"/>
                        </a:rPr>
                        <a:t>5</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华文新魏" pitchFamily="2" charset="-122"/>
                          <a:ea typeface="华文新魏" pitchFamily="2" charset="-122"/>
                        </a:rPr>
                        <a:t>600</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800" b="0" i="0" u="none" strike="noStrike" cap="none" normalizeH="0" baseline="0" smtClean="0">
                          <a:ln>
                            <a:noFill/>
                          </a:ln>
                          <a:solidFill>
                            <a:schemeClr val="tx1"/>
                          </a:solidFill>
                          <a:effectLst/>
                          <a:latin typeface="华文新魏" pitchFamily="2" charset="-122"/>
                          <a:ea typeface="华文新魏" pitchFamily="2" charset="-122"/>
                        </a:rPr>
                        <a:t>孙志</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华文新魏" pitchFamily="2" charset="-122"/>
                          <a:ea typeface="华文新魏" pitchFamily="2" charset="-122"/>
                        </a:rPr>
                        <a:t>6</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华文新魏" pitchFamily="2" charset="-122"/>
                          <a:ea typeface="华文新魏" pitchFamily="2" charset="-122"/>
                        </a:rPr>
                        <a:t>700</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9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800" b="0" i="0" u="none" strike="noStrike" cap="none" normalizeH="0" baseline="0" smtClean="0">
                          <a:ln>
                            <a:noFill/>
                          </a:ln>
                          <a:solidFill>
                            <a:schemeClr val="tx1"/>
                          </a:solidFill>
                          <a:effectLst/>
                          <a:latin typeface="华文新魏" pitchFamily="2" charset="-122"/>
                          <a:ea typeface="华文新魏" pitchFamily="2" charset="-122"/>
                        </a:rPr>
                        <a:t>李开</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华文新魏" pitchFamily="2" charset="-122"/>
                          <a:ea typeface="华文新魏" pitchFamily="2" charset="-122"/>
                        </a:rPr>
                        <a:t>5</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华文新魏" pitchFamily="2" charset="-122"/>
                          <a:ea typeface="华文新魏" pitchFamily="2" charset="-122"/>
                        </a:rPr>
                        <a:t>600</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89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800" b="0" i="0" u="none" strike="noStrike" cap="none" normalizeH="0" baseline="0" smtClean="0">
                          <a:ln>
                            <a:noFill/>
                          </a:ln>
                          <a:solidFill>
                            <a:schemeClr val="tx1"/>
                          </a:solidFill>
                          <a:effectLst/>
                          <a:latin typeface="华文新魏" pitchFamily="2" charset="-122"/>
                          <a:ea typeface="华文新魏" pitchFamily="2" charset="-122"/>
                        </a:rPr>
                        <a:t>周祥</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华文新魏" pitchFamily="2" charset="-122"/>
                          <a:ea typeface="华文新魏" pitchFamily="2" charset="-122"/>
                        </a:rPr>
                        <a:t>6</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dirty="0" smtClean="0">
                          <a:ln>
                            <a:noFill/>
                          </a:ln>
                          <a:solidFill>
                            <a:schemeClr val="tx1"/>
                          </a:solidFill>
                          <a:effectLst/>
                          <a:latin typeface="华文新魏" pitchFamily="2" charset="-122"/>
                          <a:ea typeface="华文新魏" pitchFamily="2" charset="-122"/>
                        </a:rPr>
                        <a:t>700</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 name="Text Box 120"/>
          <p:cNvSpPr txBox="1">
            <a:spLocks noChangeArrowheads="1"/>
          </p:cNvSpPr>
          <p:nvPr/>
        </p:nvSpPr>
        <p:spPr bwMode="auto">
          <a:xfrm>
            <a:off x="2339975" y="2708102"/>
            <a:ext cx="1079500" cy="519112"/>
          </a:xfrm>
          <a:prstGeom prst="rect">
            <a:avLst/>
          </a:prstGeom>
          <a:noFill/>
          <a:ln w="9525">
            <a:noFill/>
            <a:miter lim="800000"/>
            <a:headEnd/>
            <a:tailEnd/>
          </a:ln>
        </p:spPr>
        <p:txBody>
          <a:bodyPr>
            <a:spAutoFit/>
          </a:bodyPr>
          <a:lstStyle/>
          <a:p>
            <a:pPr algn="ctr"/>
            <a:r>
              <a:rPr lang="zh-CN" altLang="en-US" sz="2800">
                <a:latin typeface="华文新魏" pitchFamily="2" charset="-122"/>
                <a:ea typeface="华文新魏" pitchFamily="2" charset="-122"/>
              </a:rPr>
              <a:t>赵明</a:t>
            </a:r>
            <a:endParaRPr lang="zh-CN" altLang="en-US">
              <a:latin typeface="华文新魏" pitchFamily="2" charset="-122"/>
              <a:ea typeface="华文新魏" pitchFamily="2" charset="-122"/>
            </a:endParaRPr>
          </a:p>
        </p:txBody>
      </p:sp>
      <p:sp>
        <p:nvSpPr>
          <p:cNvPr id="7" name="Text Box 121"/>
          <p:cNvSpPr txBox="1">
            <a:spLocks noChangeArrowheads="1"/>
          </p:cNvSpPr>
          <p:nvPr/>
        </p:nvSpPr>
        <p:spPr bwMode="auto">
          <a:xfrm>
            <a:off x="4068763" y="2708102"/>
            <a:ext cx="1079500" cy="519112"/>
          </a:xfrm>
          <a:prstGeom prst="rect">
            <a:avLst/>
          </a:prstGeom>
          <a:noFill/>
          <a:ln w="9525">
            <a:noFill/>
            <a:miter lim="800000"/>
            <a:headEnd/>
            <a:tailEnd/>
          </a:ln>
        </p:spPr>
        <p:txBody>
          <a:bodyPr>
            <a:spAutoFit/>
          </a:bodyPr>
          <a:lstStyle/>
          <a:p>
            <a:pPr algn="ctr"/>
            <a:r>
              <a:rPr lang="en-US" altLang="zh-CN" sz="2800">
                <a:latin typeface="Times New Roman" pitchFamily="18" charset="0"/>
                <a:ea typeface="楷体_GB2312" pitchFamily="49" charset="-122"/>
              </a:rPr>
              <a:t>4</a:t>
            </a:r>
            <a:endParaRPr lang="zh-CN" altLang="en-US" sz="2800">
              <a:latin typeface="Times New Roman" pitchFamily="18" charset="0"/>
              <a:ea typeface="楷体_GB2312" pitchFamily="49" charset="-122"/>
            </a:endParaRPr>
          </a:p>
        </p:txBody>
      </p:sp>
      <p:sp>
        <p:nvSpPr>
          <p:cNvPr id="8" name="Text Box 122"/>
          <p:cNvSpPr txBox="1">
            <a:spLocks noChangeArrowheads="1"/>
          </p:cNvSpPr>
          <p:nvPr/>
        </p:nvSpPr>
        <p:spPr bwMode="auto">
          <a:xfrm>
            <a:off x="5653088" y="2708102"/>
            <a:ext cx="1079500" cy="519112"/>
          </a:xfrm>
          <a:prstGeom prst="rect">
            <a:avLst/>
          </a:prstGeom>
          <a:noFill/>
          <a:ln w="9525">
            <a:noFill/>
            <a:miter lim="800000"/>
            <a:headEnd/>
            <a:tailEnd/>
          </a:ln>
        </p:spPr>
        <p:txBody>
          <a:bodyPr>
            <a:spAutoFit/>
          </a:bodyPr>
          <a:lstStyle/>
          <a:p>
            <a:pPr algn="ctr"/>
            <a:r>
              <a:rPr lang="en-US" altLang="zh-CN" sz="2800">
                <a:latin typeface="Times New Roman" pitchFamily="18" charset="0"/>
                <a:ea typeface="楷体_GB2312" pitchFamily="49" charset="-122"/>
              </a:rPr>
              <a:t>500</a:t>
            </a:r>
            <a:endParaRPr lang="zh-CN" altLang="en-US" sz="2800">
              <a:latin typeface="Times New Roman" pitchFamily="18" charset="0"/>
              <a:ea typeface="楷体_GB2312" pitchFamily="49" charset="-122"/>
            </a:endParaRPr>
          </a:p>
        </p:txBody>
      </p:sp>
      <p:sp>
        <p:nvSpPr>
          <p:cNvPr id="9" name="矩形 8"/>
          <p:cNvSpPr/>
          <p:nvPr/>
        </p:nvSpPr>
        <p:spPr>
          <a:xfrm>
            <a:off x="1475656" y="5589240"/>
            <a:ext cx="6696743" cy="1077218"/>
          </a:xfrm>
          <a:prstGeom prst="rect">
            <a:avLst/>
          </a:prstGeom>
          <a:noFill/>
        </p:spPr>
        <p:txBody>
          <a:bodyPr wrap="square" lIns="91440" tIns="45720" rIns="91440" bIns="45720">
            <a:spAutoFit/>
          </a:bodyPr>
          <a:lstStyle/>
          <a:p>
            <a:pPr algn="ctr"/>
            <a:r>
              <a:rPr lang="zh-CN" altLang="en-US" sz="3200" b="0" cap="none" spc="0" dirty="0" smtClean="0">
                <a:ln w="0"/>
                <a:solidFill>
                  <a:srgbClr val="FF0000"/>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rPr>
              <a:t>问题根源：在属性如何取值的问题上，</a:t>
            </a:r>
            <a:r>
              <a:rPr lang="zh-CN" altLang="en-US" sz="3200" dirty="0" smtClean="0">
                <a:ln w="0"/>
                <a:solidFill>
                  <a:srgbClr val="FF0000"/>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rPr>
              <a:t>表结构与现实出现偏离</a:t>
            </a:r>
            <a:endParaRPr lang="zh-CN" altLang="en-US" sz="3200" b="0" cap="none" spc="0" dirty="0">
              <a:ln w="0"/>
              <a:solidFill>
                <a:srgbClr val="FF0000"/>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24385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3" fill="hold" grpId="0" nodeType="clickEffect">
                                  <p:stCondLst>
                                    <p:cond delay="0"/>
                                  </p:stCondLst>
                                  <p:childTnLst>
                                    <p:anim calcmode="lin" valueType="num">
                                      <p:cBhvr additive="base">
                                        <p:cTn id="6" dur="1000"/>
                                        <p:tgtEl>
                                          <p:spTgt spid="6"/>
                                        </p:tgtEl>
                                        <p:attrNameLst>
                                          <p:attrName>ppt_x</p:attrName>
                                        </p:attrNameLst>
                                      </p:cBhvr>
                                      <p:tavLst>
                                        <p:tav tm="0">
                                          <p:val>
                                            <p:strVal val="ppt_x"/>
                                          </p:val>
                                        </p:tav>
                                        <p:tav tm="100000">
                                          <p:val>
                                            <p:strVal val="1+ppt_w/2"/>
                                          </p:val>
                                        </p:tav>
                                      </p:tavLst>
                                    </p:anim>
                                    <p:anim calcmode="lin" valueType="num">
                                      <p:cBhvr additive="base">
                                        <p:cTn id="7" dur="1000"/>
                                        <p:tgtEl>
                                          <p:spTgt spid="6"/>
                                        </p:tgtEl>
                                        <p:attrNameLst>
                                          <p:attrName>ppt_y</p:attrName>
                                        </p:attrNameLst>
                                      </p:cBhvr>
                                      <p:tavLst>
                                        <p:tav tm="0">
                                          <p:val>
                                            <p:strVal val="ppt_y"/>
                                          </p:val>
                                        </p:tav>
                                        <p:tav tm="100000">
                                          <p:val>
                                            <p:strVal val="0-ppt_h/2"/>
                                          </p:val>
                                        </p:tav>
                                      </p:tavLst>
                                    </p:anim>
                                    <p:set>
                                      <p:cBhvr>
                                        <p:cTn id="8" dur="1" fill="hold">
                                          <p:stCondLst>
                                            <p:cond delay="999"/>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3" fill="hold" grpId="0" nodeType="clickEffect">
                                  <p:stCondLst>
                                    <p:cond delay="0"/>
                                  </p:stCondLst>
                                  <p:childTnLst>
                                    <p:anim calcmode="lin" valueType="num">
                                      <p:cBhvr additive="base">
                                        <p:cTn id="12" dur="1000"/>
                                        <p:tgtEl>
                                          <p:spTgt spid="7"/>
                                        </p:tgtEl>
                                        <p:attrNameLst>
                                          <p:attrName>ppt_x</p:attrName>
                                        </p:attrNameLst>
                                      </p:cBhvr>
                                      <p:tavLst>
                                        <p:tav tm="0">
                                          <p:val>
                                            <p:strVal val="ppt_x"/>
                                          </p:val>
                                        </p:tav>
                                        <p:tav tm="100000">
                                          <p:val>
                                            <p:strVal val="1+ppt_w/2"/>
                                          </p:val>
                                        </p:tav>
                                      </p:tavLst>
                                    </p:anim>
                                    <p:anim calcmode="lin" valueType="num">
                                      <p:cBhvr additive="base">
                                        <p:cTn id="13" dur="1000"/>
                                        <p:tgtEl>
                                          <p:spTgt spid="7"/>
                                        </p:tgtEl>
                                        <p:attrNameLst>
                                          <p:attrName>ppt_y</p:attrName>
                                        </p:attrNameLst>
                                      </p:cBhvr>
                                      <p:tavLst>
                                        <p:tav tm="0">
                                          <p:val>
                                            <p:strVal val="ppt_y"/>
                                          </p:val>
                                        </p:tav>
                                        <p:tav tm="100000">
                                          <p:val>
                                            <p:strVal val="0-ppt_h/2"/>
                                          </p:val>
                                        </p:tav>
                                      </p:tavLst>
                                    </p:anim>
                                    <p:set>
                                      <p:cBhvr>
                                        <p:cTn id="14" dur="1" fill="hold">
                                          <p:stCondLst>
                                            <p:cond delay="999"/>
                                          </p:stCondLst>
                                        </p:cTn>
                                        <p:tgtEl>
                                          <p:spTgt spid="7"/>
                                        </p:tgtEl>
                                        <p:attrNameLst>
                                          <p:attrName>style.visibility</p:attrName>
                                        </p:attrNameLst>
                                      </p:cBhvr>
                                      <p:to>
                                        <p:strVal val="hidden"/>
                                      </p:to>
                                    </p:set>
                                  </p:childTnLst>
                                </p:cTn>
                              </p:par>
                            </p:childTnLst>
                          </p:cTn>
                        </p:par>
                        <p:par>
                          <p:cTn id="15" fill="hold">
                            <p:stCondLst>
                              <p:cond delay="1000"/>
                            </p:stCondLst>
                            <p:childTnLst>
                              <p:par>
                                <p:cTn id="16" presetID="2" presetClass="exit" presetSubtype="3" fill="hold" grpId="0" nodeType="afterEffect">
                                  <p:stCondLst>
                                    <p:cond delay="0"/>
                                  </p:stCondLst>
                                  <p:childTnLst>
                                    <p:anim calcmode="lin" valueType="num">
                                      <p:cBhvr additive="base">
                                        <p:cTn id="17" dur="1000"/>
                                        <p:tgtEl>
                                          <p:spTgt spid="8"/>
                                        </p:tgtEl>
                                        <p:attrNameLst>
                                          <p:attrName>ppt_x</p:attrName>
                                        </p:attrNameLst>
                                      </p:cBhvr>
                                      <p:tavLst>
                                        <p:tav tm="0">
                                          <p:val>
                                            <p:strVal val="ppt_x"/>
                                          </p:val>
                                        </p:tav>
                                        <p:tav tm="100000">
                                          <p:val>
                                            <p:strVal val="1+ppt_w/2"/>
                                          </p:val>
                                        </p:tav>
                                      </p:tavLst>
                                    </p:anim>
                                    <p:anim calcmode="lin" valueType="num">
                                      <p:cBhvr additive="base">
                                        <p:cTn id="18" dur="1000"/>
                                        <p:tgtEl>
                                          <p:spTgt spid="8"/>
                                        </p:tgtEl>
                                        <p:attrNameLst>
                                          <p:attrName>ppt_y</p:attrName>
                                        </p:attrNameLst>
                                      </p:cBhvr>
                                      <p:tavLst>
                                        <p:tav tm="0">
                                          <p:val>
                                            <p:strVal val="ppt_y"/>
                                          </p:val>
                                        </p:tav>
                                        <p:tav tm="100000">
                                          <p:val>
                                            <p:strVal val="0-ppt_h/2"/>
                                          </p:val>
                                        </p:tav>
                                      </p:tavLst>
                                    </p:anim>
                                    <p:set>
                                      <p:cBhvr>
                                        <p:cTn id="19" dur="1" fill="hold">
                                          <p:stCondLst>
                                            <p:cond delay="999"/>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冗余的根源</a:t>
            </a:r>
            <a:endParaRPr lang="zh-CN" altLang="en-US" dirty="0"/>
          </a:p>
        </p:txBody>
      </p:sp>
      <p:graphicFrame>
        <p:nvGraphicFramePr>
          <p:cNvPr id="4" name="Group 47"/>
          <p:cNvGraphicFramePr>
            <a:graphicFrameLocks noGrp="1"/>
          </p:cNvGraphicFramePr>
          <p:nvPr>
            <p:extLst>
              <p:ext uri="{D42A27DB-BD31-4B8C-83A1-F6EECF244321}">
                <p14:modId xmlns:p14="http://schemas.microsoft.com/office/powerpoint/2010/main" val="1172520067"/>
              </p:ext>
            </p:extLst>
          </p:nvPr>
        </p:nvGraphicFramePr>
        <p:xfrm>
          <a:off x="395536" y="1772816"/>
          <a:ext cx="3672408" cy="914400"/>
        </p:xfrm>
        <a:graphic>
          <a:graphicData uri="http://schemas.openxmlformats.org/drawingml/2006/table">
            <a:tbl>
              <a:tblPr/>
              <a:tblGrid>
                <a:gridCol w="778185">
                  <a:extLst>
                    <a:ext uri="{9D8B030D-6E8A-4147-A177-3AD203B41FA5}">
                      <a16:colId xmlns:a16="http://schemas.microsoft.com/office/drawing/2014/main" val="20000"/>
                    </a:ext>
                  </a:extLst>
                </a:gridCol>
                <a:gridCol w="1418169">
                  <a:extLst>
                    <a:ext uri="{9D8B030D-6E8A-4147-A177-3AD203B41FA5}">
                      <a16:colId xmlns:a16="http://schemas.microsoft.com/office/drawing/2014/main" val="20001"/>
                    </a:ext>
                  </a:extLst>
                </a:gridCol>
                <a:gridCol w="1476054">
                  <a:extLst>
                    <a:ext uri="{9D8B030D-6E8A-4147-A177-3AD203B41FA5}">
                      <a16:colId xmlns:a16="http://schemas.microsoft.com/office/drawing/2014/main" val="20002"/>
                    </a:ext>
                  </a:extLst>
                </a:gridCol>
              </a:tblGrid>
              <a:tr h="2508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cno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tno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bno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24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t>
                      </a: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T1,T2}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a:t>
                      </a:r>
                      <a:r>
                        <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B1,B2}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553924460"/>
              </p:ext>
            </p:extLst>
          </p:nvPr>
        </p:nvGraphicFramePr>
        <p:xfrm>
          <a:off x="4860032" y="1124744"/>
          <a:ext cx="3810000" cy="2082483"/>
        </p:xfrm>
        <a:graphic>
          <a:graphicData uri="http://schemas.openxmlformats.org/drawingml/2006/table">
            <a:tbl>
              <a:tblPr/>
              <a:tblGrid>
                <a:gridCol w="1270000">
                  <a:extLst>
                    <a:ext uri="{9D8B030D-6E8A-4147-A177-3AD203B41FA5}">
                      <a16:colId xmlns:a16="http://schemas.microsoft.com/office/drawing/2014/main" val="20000"/>
                    </a:ext>
                  </a:extLst>
                </a:gridCol>
                <a:gridCol w="1270000">
                  <a:extLst>
                    <a:ext uri="{9D8B030D-6E8A-4147-A177-3AD203B41FA5}">
                      <a16:colId xmlns:a16="http://schemas.microsoft.com/office/drawing/2014/main" val="20001"/>
                    </a:ext>
                  </a:extLst>
                </a:gridCol>
                <a:gridCol w="1270000">
                  <a:extLst>
                    <a:ext uri="{9D8B030D-6E8A-4147-A177-3AD203B41FA5}">
                      <a16:colId xmlns:a16="http://schemas.microsoft.com/office/drawing/2014/main" val="20002"/>
                    </a:ext>
                  </a:extLst>
                </a:gridCol>
              </a:tblGrid>
              <a:tr h="2508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cno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tno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bno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5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4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6" name="Group 47"/>
          <p:cNvGraphicFramePr>
            <a:graphicFrameLocks noGrp="1"/>
          </p:cNvGraphicFramePr>
          <p:nvPr>
            <p:extLst>
              <p:ext uri="{D42A27DB-BD31-4B8C-83A1-F6EECF244321}">
                <p14:modId xmlns:p14="http://schemas.microsoft.com/office/powerpoint/2010/main" val="4242442969"/>
              </p:ext>
            </p:extLst>
          </p:nvPr>
        </p:nvGraphicFramePr>
        <p:xfrm>
          <a:off x="395536" y="4530824"/>
          <a:ext cx="3888432" cy="914400"/>
        </p:xfrm>
        <a:graphic>
          <a:graphicData uri="http://schemas.openxmlformats.org/drawingml/2006/table">
            <a:tbl>
              <a:tblPr/>
              <a:tblGrid>
                <a:gridCol w="856408">
                  <a:extLst>
                    <a:ext uri="{9D8B030D-6E8A-4147-A177-3AD203B41FA5}">
                      <a16:colId xmlns:a16="http://schemas.microsoft.com/office/drawing/2014/main" val="20000"/>
                    </a:ext>
                  </a:extLst>
                </a:gridCol>
                <a:gridCol w="1407596">
                  <a:extLst>
                    <a:ext uri="{9D8B030D-6E8A-4147-A177-3AD203B41FA5}">
                      <a16:colId xmlns:a16="http://schemas.microsoft.com/office/drawing/2014/main" val="20001"/>
                    </a:ext>
                  </a:extLst>
                </a:gridCol>
                <a:gridCol w="1624428">
                  <a:extLst>
                    <a:ext uri="{9D8B030D-6E8A-4147-A177-3AD203B41FA5}">
                      <a16:colId xmlns:a16="http://schemas.microsoft.com/office/drawing/2014/main" val="20002"/>
                    </a:ext>
                  </a:extLst>
                </a:gridCol>
              </a:tblGrid>
              <a:tr h="2508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cno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tno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bno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24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t>
                      </a: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T1,T2}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a:t>
                      </a:r>
                      <a:r>
                        <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B1,B2,</a:t>
                      </a:r>
                      <a:r>
                        <a:rPr kumimoji="1" lang="en-US" altLang="zh-CN" sz="24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B3</a:t>
                      </a:r>
                      <a:r>
                        <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331467413"/>
              </p:ext>
            </p:extLst>
          </p:nvPr>
        </p:nvGraphicFramePr>
        <p:xfrm>
          <a:off x="4860032" y="3717032"/>
          <a:ext cx="3810000" cy="2874963"/>
        </p:xfrm>
        <a:graphic>
          <a:graphicData uri="http://schemas.openxmlformats.org/drawingml/2006/table">
            <a:tbl>
              <a:tblPr/>
              <a:tblGrid>
                <a:gridCol w="1270000">
                  <a:extLst>
                    <a:ext uri="{9D8B030D-6E8A-4147-A177-3AD203B41FA5}">
                      <a16:colId xmlns:a16="http://schemas.microsoft.com/office/drawing/2014/main" val="20000"/>
                    </a:ext>
                  </a:extLst>
                </a:gridCol>
                <a:gridCol w="1270000">
                  <a:extLst>
                    <a:ext uri="{9D8B030D-6E8A-4147-A177-3AD203B41FA5}">
                      <a16:colId xmlns:a16="http://schemas.microsoft.com/office/drawing/2014/main" val="20001"/>
                    </a:ext>
                  </a:extLst>
                </a:gridCol>
                <a:gridCol w="1270000">
                  <a:extLst>
                    <a:ext uri="{9D8B030D-6E8A-4147-A177-3AD203B41FA5}">
                      <a16:colId xmlns:a16="http://schemas.microsoft.com/office/drawing/2014/main" val="20002"/>
                    </a:ext>
                  </a:extLst>
                </a:gridCol>
              </a:tblGrid>
              <a:tr h="2508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cno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tno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bno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5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4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B3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B3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8" name="矩形 7"/>
          <p:cNvSpPr/>
          <p:nvPr/>
        </p:nvSpPr>
        <p:spPr>
          <a:xfrm>
            <a:off x="323528" y="5786100"/>
            <a:ext cx="4570482" cy="52322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2800" b="1" cap="none" spc="50" dirty="0" smtClean="0">
                <a:ln w="11430"/>
                <a:solidFill>
                  <a:srgbClr val="98469E"/>
                </a:solidFill>
                <a:latin typeface="隶书" pitchFamily="49" charset="-122"/>
                <a:ea typeface="隶书" pitchFamily="49" charset="-122"/>
              </a:rPr>
              <a:t>表，不能冗余到这个地步！</a:t>
            </a:r>
            <a:endParaRPr lang="zh-CN" altLang="en-US" sz="2800" b="1" cap="none" spc="50" dirty="0">
              <a:ln w="11430"/>
              <a:solidFill>
                <a:srgbClr val="98469E"/>
              </a:solidFill>
              <a:latin typeface="隶书" pitchFamily="49" charset="-122"/>
              <a:ea typeface="隶书" pitchFamily="49" charset="-122"/>
            </a:endParaRPr>
          </a:p>
        </p:txBody>
      </p:sp>
      <p:sp>
        <p:nvSpPr>
          <p:cNvPr id="9" name="右箭头 8"/>
          <p:cNvSpPr/>
          <p:nvPr/>
        </p:nvSpPr>
        <p:spPr bwMode="auto">
          <a:xfrm>
            <a:off x="4211960" y="1988840"/>
            <a:ext cx="432048" cy="288032"/>
          </a:xfrm>
          <a:prstGeom prst="rightArrow">
            <a:avLst/>
          </a:prstGeom>
          <a:gradFill>
            <a:gsLst>
              <a:gs pos="0">
                <a:srgbClr val="000082"/>
              </a:gs>
              <a:gs pos="30000">
                <a:srgbClr val="66008F"/>
              </a:gs>
              <a:gs pos="64999">
                <a:srgbClr val="BA0066"/>
              </a:gs>
              <a:gs pos="89999">
                <a:srgbClr val="FF0000"/>
              </a:gs>
              <a:gs pos="100000">
                <a:srgbClr val="FF8200"/>
              </a:gs>
            </a:gsLst>
            <a:lin ang="5400000" scaled="0"/>
          </a:gra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10" name="右箭头 9"/>
          <p:cNvSpPr/>
          <p:nvPr/>
        </p:nvSpPr>
        <p:spPr bwMode="auto">
          <a:xfrm>
            <a:off x="4364360" y="4869160"/>
            <a:ext cx="432048" cy="288032"/>
          </a:xfrm>
          <a:prstGeom prst="rightArrow">
            <a:avLst/>
          </a:prstGeom>
          <a:gradFill>
            <a:gsLst>
              <a:gs pos="0">
                <a:srgbClr val="000082"/>
              </a:gs>
              <a:gs pos="30000">
                <a:srgbClr val="66008F"/>
              </a:gs>
              <a:gs pos="64999">
                <a:srgbClr val="BA0066"/>
              </a:gs>
              <a:gs pos="89999">
                <a:srgbClr val="FF0000"/>
              </a:gs>
              <a:gs pos="100000">
                <a:srgbClr val="FF8200"/>
              </a:gs>
            </a:gsLst>
            <a:lin ang="5400000" scaled="0"/>
          </a:gra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Tree>
    <p:extLst>
      <p:ext uri="{BB962C8B-B14F-4D97-AF65-F5344CB8AC3E}">
        <p14:creationId xmlns:p14="http://schemas.microsoft.com/office/powerpoint/2010/main" val="10462299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一种更为精简的表示，可行否？</a:t>
            </a:r>
            <a:endParaRPr lang="zh-CN" altLang="en-US" dirty="0"/>
          </a:p>
        </p:txBody>
      </p:sp>
      <p:graphicFrame>
        <p:nvGraphicFramePr>
          <p:cNvPr id="4" name="表格 3"/>
          <p:cNvGraphicFramePr>
            <a:graphicFrameLocks noGrp="1"/>
          </p:cNvGraphicFramePr>
          <p:nvPr/>
        </p:nvGraphicFramePr>
        <p:xfrm>
          <a:off x="5010472" y="1268760"/>
          <a:ext cx="3810000" cy="1290003"/>
        </p:xfrm>
        <a:graphic>
          <a:graphicData uri="http://schemas.openxmlformats.org/drawingml/2006/table">
            <a:tbl>
              <a:tblPr/>
              <a:tblGrid>
                <a:gridCol w="1270000">
                  <a:extLst>
                    <a:ext uri="{9D8B030D-6E8A-4147-A177-3AD203B41FA5}">
                      <a16:colId xmlns:a16="http://schemas.microsoft.com/office/drawing/2014/main" val="20000"/>
                    </a:ext>
                  </a:extLst>
                </a:gridCol>
                <a:gridCol w="1270000">
                  <a:extLst>
                    <a:ext uri="{9D8B030D-6E8A-4147-A177-3AD203B41FA5}">
                      <a16:colId xmlns:a16="http://schemas.microsoft.com/office/drawing/2014/main" val="20001"/>
                    </a:ext>
                  </a:extLst>
                </a:gridCol>
                <a:gridCol w="1270000">
                  <a:extLst>
                    <a:ext uri="{9D8B030D-6E8A-4147-A177-3AD203B41FA5}">
                      <a16:colId xmlns:a16="http://schemas.microsoft.com/office/drawing/2014/main" val="20002"/>
                    </a:ext>
                  </a:extLst>
                </a:gridCol>
              </a:tblGrid>
              <a:tr h="2508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cno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tno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bno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5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5" name="Group 47"/>
          <p:cNvGraphicFramePr>
            <a:graphicFrameLocks noGrp="1"/>
          </p:cNvGraphicFramePr>
          <p:nvPr/>
        </p:nvGraphicFramePr>
        <p:xfrm>
          <a:off x="395536" y="1489691"/>
          <a:ext cx="3672408" cy="914400"/>
        </p:xfrm>
        <a:graphic>
          <a:graphicData uri="http://schemas.openxmlformats.org/drawingml/2006/table">
            <a:tbl>
              <a:tblPr/>
              <a:tblGrid>
                <a:gridCol w="778185">
                  <a:extLst>
                    <a:ext uri="{9D8B030D-6E8A-4147-A177-3AD203B41FA5}">
                      <a16:colId xmlns:a16="http://schemas.microsoft.com/office/drawing/2014/main" val="20000"/>
                    </a:ext>
                  </a:extLst>
                </a:gridCol>
                <a:gridCol w="1418169">
                  <a:extLst>
                    <a:ext uri="{9D8B030D-6E8A-4147-A177-3AD203B41FA5}">
                      <a16:colId xmlns:a16="http://schemas.microsoft.com/office/drawing/2014/main" val="20001"/>
                    </a:ext>
                  </a:extLst>
                </a:gridCol>
                <a:gridCol w="1476054">
                  <a:extLst>
                    <a:ext uri="{9D8B030D-6E8A-4147-A177-3AD203B41FA5}">
                      <a16:colId xmlns:a16="http://schemas.microsoft.com/office/drawing/2014/main" val="20002"/>
                    </a:ext>
                  </a:extLst>
                </a:gridCol>
              </a:tblGrid>
              <a:tr h="2508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cno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tno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bno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24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t>
                      </a: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T1,T2}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a:t>
                      </a:r>
                      <a:r>
                        <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B1,B2}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右箭头 5"/>
          <p:cNvSpPr/>
          <p:nvPr/>
        </p:nvSpPr>
        <p:spPr bwMode="auto">
          <a:xfrm>
            <a:off x="4364360" y="1849731"/>
            <a:ext cx="432048" cy="288032"/>
          </a:xfrm>
          <a:prstGeom prst="rightArrow">
            <a:avLst/>
          </a:prstGeom>
          <a:gradFill>
            <a:gsLst>
              <a:gs pos="0">
                <a:srgbClr val="000082"/>
              </a:gs>
              <a:gs pos="30000">
                <a:srgbClr val="66008F"/>
              </a:gs>
              <a:gs pos="64999">
                <a:srgbClr val="BA0066"/>
              </a:gs>
              <a:gs pos="89999">
                <a:srgbClr val="FF0000"/>
              </a:gs>
              <a:gs pos="100000">
                <a:srgbClr val="FF8200"/>
              </a:gs>
            </a:gsLst>
            <a:lin ang="5400000" scaled="0"/>
          </a:gra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7" name="矩形 6"/>
          <p:cNvSpPr/>
          <p:nvPr/>
        </p:nvSpPr>
        <p:spPr>
          <a:xfrm>
            <a:off x="770363" y="2564904"/>
            <a:ext cx="7167347" cy="52322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2800" b="1" cap="none" spc="50" dirty="0" smtClean="0">
                <a:ln w="11430"/>
                <a:solidFill>
                  <a:srgbClr val="98469E"/>
                </a:solidFill>
                <a:latin typeface="隶书" pitchFamily="49" charset="-122"/>
                <a:ea typeface="隶书" pitchFamily="49" charset="-122"/>
              </a:rPr>
              <a:t>信息全否？</a:t>
            </a:r>
            <a:r>
              <a:rPr lang="en-US" altLang="zh-CN" sz="2800" b="1" cap="none" spc="50" dirty="0" smtClean="0">
                <a:ln w="11430"/>
                <a:solidFill>
                  <a:srgbClr val="98469E"/>
                </a:solidFill>
                <a:latin typeface="隶书" pitchFamily="49" charset="-122"/>
                <a:ea typeface="隶书" pitchFamily="49" charset="-122"/>
              </a:rPr>
              <a:t>c1</a:t>
            </a:r>
            <a:r>
              <a:rPr lang="zh-CN" altLang="en-US" sz="2800" b="1" cap="none" spc="50" dirty="0" smtClean="0">
                <a:ln w="11430"/>
                <a:solidFill>
                  <a:srgbClr val="98469E"/>
                </a:solidFill>
                <a:latin typeface="隶书" pitchFamily="49" charset="-122"/>
                <a:ea typeface="隶书" pitchFamily="49" charset="-122"/>
              </a:rPr>
              <a:t>的任课老师和参考书都在吗？</a:t>
            </a:r>
            <a:endParaRPr lang="zh-CN" altLang="en-US" sz="2800" b="1" cap="none" spc="50" dirty="0">
              <a:ln w="11430"/>
              <a:solidFill>
                <a:srgbClr val="98469E"/>
              </a:solidFill>
              <a:latin typeface="隶书" pitchFamily="49" charset="-122"/>
              <a:ea typeface="隶书" pitchFamily="49" charset="-122"/>
            </a:endParaRPr>
          </a:p>
        </p:txBody>
      </p:sp>
      <p:sp>
        <p:nvSpPr>
          <p:cNvPr id="8" name="矩形 7"/>
          <p:cNvSpPr/>
          <p:nvPr/>
        </p:nvSpPr>
        <p:spPr>
          <a:xfrm>
            <a:off x="684482" y="3140968"/>
            <a:ext cx="7346884" cy="1384995"/>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2800" b="1" cap="none" spc="50" dirty="0" smtClean="0">
                <a:ln w="11430"/>
                <a:solidFill>
                  <a:srgbClr val="98469E"/>
                </a:solidFill>
                <a:latin typeface="隶书" pitchFamily="49" charset="-122"/>
                <a:ea typeface="隶书" pitchFamily="49" charset="-122"/>
              </a:rPr>
              <a:t>有何问题？删除</a:t>
            </a:r>
            <a:r>
              <a:rPr lang="en-US" altLang="zh-CN" sz="2800" b="1" spc="50" dirty="0" smtClean="0">
                <a:ln w="11430"/>
                <a:solidFill>
                  <a:srgbClr val="98469E"/>
                </a:solidFill>
                <a:latin typeface="隶书" pitchFamily="49" charset="-122"/>
                <a:ea typeface="隶书" pitchFamily="49" charset="-122"/>
              </a:rPr>
              <a:t>T1</a:t>
            </a:r>
            <a:r>
              <a:rPr lang="zh-CN" altLang="en-US" sz="2800" b="1" spc="50" dirty="0" smtClean="0">
                <a:ln w="11430"/>
                <a:solidFill>
                  <a:srgbClr val="98469E"/>
                </a:solidFill>
                <a:latin typeface="隶书" pitchFamily="49" charset="-122"/>
                <a:ea typeface="隶书" pitchFamily="49" charset="-122"/>
              </a:rPr>
              <a:t>会把</a:t>
            </a:r>
            <a:r>
              <a:rPr lang="en-US" altLang="zh-CN" sz="2800" b="1" spc="50" dirty="0" smtClean="0">
                <a:ln w="11430"/>
                <a:solidFill>
                  <a:srgbClr val="98469E"/>
                </a:solidFill>
                <a:latin typeface="隶书" pitchFamily="49" charset="-122"/>
                <a:ea typeface="隶书" pitchFamily="49" charset="-122"/>
              </a:rPr>
              <a:t>B1</a:t>
            </a:r>
            <a:r>
              <a:rPr lang="zh-CN" altLang="en-US" sz="2800" b="1" spc="50" dirty="0" smtClean="0">
                <a:ln w="11430"/>
                <a:solidFill>
                  <a:srgbClr val="98469E"/>
                </a:solidFill>
                <a:latin typeface="隶书" pitchFamily="49" charset="-122"/>
                <a:ea typeface="隶书" pitchFamily="49" charset="-122"/>
              </a:rPr>
              <a:t>也删除掉</a:t>
            </a:r>
            <a:endParaRPr lang="en-US" altLang="zh-CN" sz="2800" b="1" spc="50" dirty="0" smtClean="0">
              <a:ln w="11430"/>
              <a:solidFill>
                <a:srgbClr val="98469E"/>
              </a:solidFill>
              <a:latin typeface="隶书" pitchFamily="49" charset="-122"/>
              <a:ea typeface="隶书" pitchFamily="49" charset="-122"/>
            </a:endParaRPr>
          </a:p>
          <a:p>
            <a:pPr algn="ctr"/>
            <a:r>
              <a:rPr lang="zh-CN" altLang="en-US" sz="2800" b="1" cap="none" spc="50" dirty="0" smtClean="0">
                <a:ln w="11430"/>
                <a:solidFill>
                  <a:srgbClr val="98469E"/>
                </a:solidFill>
                <a:latin typeface="隶书" pitchFamily="49" charset="-122"/>
                <a:ea typeface="隶书" pitchFamily="49" charset="-122"/>
              </a:rPr>
              <a:t>现在</a:t>
            </a:r>
            <a:r>
              <a:rPr lang="en-US" altLang="zh-CN" sz="2800" b="1" cap="none" spc="50" dirty="0" err="1" smtClean="0">
                <a:ln w="11430"/>
                <a:solidFill>
                  <a:srgbClr val="98469E"/>
                </a:solidFill>
                <a:latin typeface="隶书" pitchFamily="49" charset="-122"/>
                <a:ea typeface="隶书" pitchFamily="49" charset="-122"/>
              </a:rPr>
              <a:t>tno</a:t>
            </a:r>
            <a:r>
              <a:rPr lang="zh-CN" altLang="en-US" sz="2800" b="1" cap="none" spc="50" dirty="0" smtClean="0">
                <a:ln w="11430"/>
                <a:solidFill>
                  <a:srgbClr val="98469E"/>
                </a:solidFill>
                <a:latin typeface="隶书" pitchFamily="49" charset="-122"/>
                <a:ea typeface="隶书" pitchFamily="49" charset="-122"/>
              </a:rPr>
              <a:t>和</a:t>
            </a:r>
            <a:r>
              <a:rPr lang="en-US" altLang="zh-CN" sz="2800" b="1" cap="none" spc="50" dirty="0" err="1" smtClean="0">
                <a:ln w="11430"/>
                <a:solidFill>
                  <a:srgbClr val="98469E"/>
                </a:solidFill>
                <a:latin typeface="隶书" pitchFamily="49" charset="-122"/>
                <a:ea typeface="隶书" pitchFamily="49" charset="-122"/>
              </a:rPr>
              <a:t>bno</a:t>
            </a:r>
            <a:r>
              <a:rPr lang="zh-CN" altLang="en-US" sz="2800" b="1" cap="none" spc="50" dirty="0" smtClean="0">
                <a:ln w="11430"/>
                <a:solidFill>
                  <a:srgbClr val="98469E"/>
                </a:solidFill>
                <a:latin typeface="隶书" pitchFamily="49" charset="-122"/>
                <a:ea typeface="隶书" pitchFamily="49" charset="-122"/>
              </a:rPr>
              <a:t>是彼此取值相关的</a:t>
            </a:r>
            <a:endParaRPr lang="en-US" altLang="zh-CN" sz="2800" b="1" cap="none" spc="50" dirty="0" smtClean="0">
              <a:ln w="11430"/>
              <a:solidFill>
                <a:srgbClr val="98469E"/>
              </a:solidFill>
              <a:latin typeface="隶书" pitchFamily="49" charset="-122"/>
              <a:ea typeface="隶书" pitchFamily="49" charset="-122"/>
            </a:endParaRPr>
          </a:p>
          <a:p>
            <a:pPr algn="ctr"/>
            <a:r>
              <a:rPr lang="zh-CN" altLang="en-US" sz="2800" b="1" cap="none" spc="50" dirty="0" smtClean="0">
                <a:ln w="11430"/>
                <a:solidFill>
                  <a:srgbClr val="98469E"/>
                </a:solidFill>
                <a:latin typeface="隶书" pitchFamily="49" charset="-122"/>
                <a:ea typeface="隶书" pitchFamily="49" charset="-122"/>
              </a:rPr>
              <a:t>看上去不同的任课老师指定了不同的参考书</a:t>
            </a:r>
            <a:endParaRPr lang="zh-CN" altLang="en-US" sz="2800" b="1" cap="none" spc="50" dirty="0">
              <a:ln w="11430"/>
              <a:solidFill>
                <a:srgbClr val="98469E"/>
              </a:solidFill>
              <a:latin typeface="隶书" pitchFamily="49" charset="-122"/>
              <a:ea typeface="隶书" pitchFamily="49" charset="-122"/>
            </a:endParaRPr>
          </a:p>
        </p:txBody>
      </p:sp>
      <p:graphicFrame>
        <p:nvGraphicFramePr>
          <p:cNvPr id="9" name="表格 8"/>
          <p:cNvGraphicFramePr>
            <a:graphicFrameLocks noGrp="1"/>
          </p:cNvGraphicFramePr>
          <p:nvPr/>
        </p:nvGraphicFramePr>
        <p:xfrm>
          <a:off x="5226496" y="4653136"/>
          <a:ext cx="3810000" cy="2082483"/>
        </p:xfrm>
        <a:graphic>
          <a:graphicData uri="http://schemas.openxmlformats.org/drawingml/2006/table">
            <a:tbl>
              <a:tblPr/>
              <a:tblGrid>
                <a:gridCol w="1270000">
                  <a:extLst>
                    <a:ext uri="{9D8B030D-6E8A-4147-A177-3AD203B41FA5}">
                      <a16:colId xmlns:a16="http://schemas.microsoft.com/office/drawing/2014/main" val="20000"/>
                    </a:ext>
                  </a:extLst>
                </a:gridCol>
                <a:gridCol w="1270000">
                  <a:extLst>
                    <a:ext uri="{9D8B030D-6E8A-4147-A177-3AD203B41FA5}">
                      <a16:colId xmlns:a16="http://schemas.microsoft.com/office/drawing/2014/main" val="20001"/>
                    </a:ext>
                  </a:extLst>
                </a:gridCol>
                <a:gridCol w="1270000">
                  <a:extLst>
                    <a:ext uri="{9D8B030D-6E8A-4147-A177-3AD203B41FA5}">
                      <a16:colId xmlns:a16="http://schemas.microsoft.com/office/drawing/2014/main" val="20002"/>
                    </a:ext>
                  </a:extLst>
                </a:gridCol>
              </a:tblGrid>
              <a:tr h="2508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cno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tno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bno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5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4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rgbClr val="FF0000"/>
                          </a:solidFill>
                          <a:effectLst>
                            <a:outerShdw blurRad="38100" dist="38100" dir="2700000" algn="tl">
                              <a:srgbClr val="C0C0C0"/>
                            </a:outerShdw>
                          </a:effectLst>
                          <a:latin typeface="Tahoma" pitchFamily="34" charset="0"/>
                          <a:ea typeface="隶书" pitchFamily="49" charset="-122"/>
                        </a:rPr>
                        <a:t>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B2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 name="矩形 9"/>
          <p:cNvSpPr/>
          <p:nvPr/>
        </p:nvSpPr>
        <p:spPr>
          <a:xfrm>
            <a:off x="35496" y="5085184"/>
            <a:ext cx="5112568" cy="1384995"/>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2800" b="1" cap="none" spc="50" dirty="0" smtClean="0">
                <a:ln w="11430"/>
                <a:solidFill>
                  <a:srgbClr val="98469E"/>
                </a:solidFill>
                <a:latin typeface="隶书" pitchFamily="49" charset="-122"/>
                <a:ea typeface="隶书" pitchFamily="49" charset="-122"/>
              </a:rPr>
              <a:t>标红的额外两行并不能提供更多信息，它们的存在纯粹是为了保证</a:t>
            </a:r>
            <a:r>
              <a:rPr lang="en-US" altLang="zh-CN" sz="2800" b="1" cap="none" spc="50" dirty="0" err="1" smtClean="0">
                <a:ln w="11430"/>
                <a:solidFill>
                  <a:srgbClr val="98469E"/>
                </a:solidFill>
                <a:latin typeface="隶书" pitchFamily="49" charset="-122"/>
                <a:ea typeface="隶书" pitchFamily="49" charset="-122"/>
              </a:rPr>
              <a:t>tno</a:t>
            </a:r>
            <a:r>
              <a:rPr lang="zh-CN" altLang="en-US" sz="2800" b="1" cap="none" spc="50" dirty="0" smtClean="0">
                <a:ln w="11430"/>
                <a:solidFill>
                  <a:srgbClr val="98469E"/>
                </a:solidFill>
                <a:latin typeface="隶书" pitchFamily="49" charset="-122"/>
                <a:ea typeface="隶书" pitchFamily="49" charset="-122"/>
              </a:rPr>
              <a:t>和</a:t>
            </a:r>
            <a:r>
              <a:rPr lang="en-US" altLang="zh-CN" sz="2800" b="1" cap="none" spc="50" dirty="0" err="1" smtClean="0">
                <a:ln w="11430"/>
                <a:solidFill>
                  <a:srgbClr val="98469E"/>
                </a:solidFill>
                <a:latin typeface="隶书" pitchFamily="49" charset="-122"/>
                <a:ea typeface="隶书" pitchFamily="49" charset="-122"/>
              </a:rPr>
              <a:t>bno</a:t>
            </a:r>
            <a:r>
              <a:rPr lang="zh-CN" altLang="en-US" sz="2800" b="1" spc="50" dirty="0" smtClean="0">
                <a:ln w="11430"/>
                <a:solidFill>
                  <a:srgbClr val="98469E"/>
                </a:solidFill>
                <a:latin typeface="隶书" pitchFamily="49" charset="-122"/>
                <a:ea typeface="隶书" pitchFamily="49" charset="-122"/>
              </a:rPr>
              <a:t>彼此取值无关</a:t>
            </a:r>
            <a:endParaRPr lang="zh-CN" altLang="en-US" sz="2800" b="1" cap="none" spc="50" dirty="0">
              <a:ln w="11430"/>
              <a:solidFill>
                <a:srgbClr val="98469E"/>
              </a:solidFill>
              <a:latin typeface="隶书" pitchFamily="49" charset="-122"/>
              <a:ea typeface="隶书"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plus(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plus(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5"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20" dur="1000" fill="hold"/>
                                        <p:tgtEl>
                                          <p:spTgt spid="9"/>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3" presetClass="entr" presetSubtype="16"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plus(in)">
                                      <p:cBhvr>
                                        <p:cTn id="2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defRPr/>
            </a:pPr>
            <a:r>
              <a:rPr lang="zh-CN" altLang="en-US" dirty="0" smtClean="0"/>
              <a:t>多值依赖的描述型定义</a:t>
            </a:r>
          </a:p>
        </p:txBody>
      </p:sp>
      <p:sp>
        <p:nvSpPr>
          <p:cNvPr id="31747" name="Rectangle 3"/>
          <p:cNvSpPr>
            <a:spLocks noGrp="1" noChangeArrowheads="1"/>
          </p:cNvSpPr>
          <p:nvPr>
            <p:ph type="body" idx="1"/>
          </p:nvPr>
        </p:nvSpPr>
        <p:spPr>
          <a:xfrm>
            <a:off x="228600" y="941406"/>
            <a:ext cx="8610600" cy="2127554"/>
          </a:xfrm>
        </p:spPr>
        <p:txBody>
          <a:bodyPr/>
          <a:lstStyle/>
          <a:p>
            <a:pPr eaLnBrk="1" hangingPunct="1">
              <a:defRPr/>
            </a:pPr>
            <a:r>
              <a:rPr lang="zh-CN" altLang="en-US" dirty="0" smtClean="0"/>
              <a:t>关系模式</a:t>
            </a:r>
            <a:r>
              <a:rPr lang="en-US" altLang="zh-CN" dirty="0" smtClean="0"/>
              <a:t>R(U), </a:t>
            </a:r>
            <a:r>
              <a:rPr lang="en-US" altLang="zh-CN" dirty="0"/>
              <a:t>X,Y,Z</a:t>
            </a:r>
            <a:r>
              <a:rPr lang="en-US" altLang="zh-CN" dirty="0">
                <a:sym typeface="Symbol" pitchFamily="18" charset="2"/>
              </a:rPr>
              <a:t></a:t>
            </a:r>
            <a:r>
              <a:rPr lang="en-US" altLang="zh-CN" dirty="0"/>
              <a:t>U, Z=U-X-Y, </a:t>
            </a:r>
            <a:r>
              <a:rPr lang="zh-CN" altLang="en-US" dirty="0" smtClean="0"/>
              <a:t>多值依赖</a:t>
            </a:r>
            <a:r>
              <a:rPr lang="en-US" altLang="zh-CN" dirty="0" smtClean="0"/>
              <a:t>X </a:t>
            </a:r>
            <a:r>
              <a:rPr lang="en-US" altLang="zh-CN" b="1" dirty="0" smtClean="0">
                <a:sym typeface="Symbol" pitchFamily="18" charset="2"/>
              </a:rPr>
              <a:t> </a:t>
            </a:r>
            <a:r>
              <a:rPr lang="en-US" altLang="zh-CN" dirty="0" smtClean="0"/>
              <a:t>Y</a:t>
            </a:r>
            <a:r>
              <a:rPr lang="zh-CN" altLang="en-US" dirty="0" smtClean="0"/>
              <a:t>成立当且仅当对</a:t>
            </a:r>
            <a:r>
              <a:rPr lang="en-US" altLang="zh-CN" dirty="0" smtClean="0"/>
              <a:t>R(U)</a:t>
            </a:r>
            <a:r>
              <a:rPr lang="zh-CN" altLang="en-US" dirty="0" smtClean="0"/>
              <a:t>的任一关系</a:t>
            </a:r>
            <a:r>
              <a:rPr lang="en-US" altLang="zh-CN" dirty="0" smtClean="0"/>
              <a:t>r, </a:t>
            </a:r>
            <a:r>
              <a:rPr lang="zh-CN" altLang="en-US" dirty="0" smtClean="0"/>
              <a:t>给定的一对</a:t>
            </a:r>
            <a:r>
              <a:rPr lang="en-US" altLang="zh-CN" dirty="0" smtClean="0"/>
              <a:t>(x, z)</a:t>
            </a:r>
            <a:r>
              <a:rPr lang="zh-CN" altLang="en-US" dirty="0" smtClean="0"/>
              <a:t>值对应有一组</a:t>
            </a:r>
            <a:r>
              <a:rPr lang="en-US" altLang="zh-CN" dirty="0" smtClean="0"/>
              <a:t>Y</a:t>
            </a:r>
            <a:r>
              <a:rPr lang="zh-CN" altLang="en-US" dirty="0" smtClean="0"/>
              <a:t>的值，这组值仅仅决定于</a:t>
            </a:r>
            <a:r>
              <a:rPr lang="en-US" altLang="zh-CN" dirty="0" smtClean="0"/>
              <a:t>x</a:t>
            </a:r>
            <a:r>
              <a:rPr lang="zh-CN" altLang="en-US" dirty="0" smtClean="0"/>
              <a:t>值而与</a:t>
            </a:r>
            <a:r>
              <a:rPr lang="en-US" altLang="zh-CN" dirty="0" smtClean="0"/>
              <a:t>z</a:t>
            </a:r>
            <a:r>
              <a:rPr lang="zh-CN" altLang="en-US" dirty="0" smtClean="0"/>
              <a:t>值无关</a:t>
            </a:r>
          </a:p>
          <a:p>
            <a:pPr lvl="1" eaLnBrk="1" hangingPunct="1">
              <a:lnSpc>
                <a:spcPct val="110000"/>
              </a:lnSpc>
              <a:spcBef>
                <a:spcPct val="40000"/>
              </a:spcBef>
              <a:buFont typeface="Wingdings" pitchFamily="2" charset="2"/>
              <a:buNone/>
              <a:defRPr/>
            </a:pPr>
            <a:r>
              <a:rPr lang="zh-CN" altLang="en-US" dirty="0" smtClean="0"/>
              <a:t>	</a:t>
            </a:r>
            <a:endParaRPr lang="en-US" altLang="zh-CN" dirty="0" smtClean="0">
              <a:sym typeface="Symbol" pitchFamily="18" charset="2"/>
            </a:endParaRPr>
          </a:p>
        </p:txBody>
      </p:sp>
      <p:sp>
        <p:nvSpPr>
          <p:cNvPr id="5" name="矩形 4"/>
          <p:cNvSpPr/>
          <p:nvPr/>
        </p:nvSpPr>
        <p:spPr>
          <a:xfrm>
            <a:off x="3131840" y="5733256"/>
            <a:ext cx="3385414" cy="707886"/>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4000" b="1" cap="none" spc="50" dirty="0">
                <a:ln w="11430"/>
                <a:gradFill>
                  <a:gsLst>
                    <a:gs pos="0">
                      <a:srgbClr val="000082"/>
                    </a:gs>
                    <a:gs pos="30000">
                      <a:srgbClr val="66008F"/>
                    </a:gs>
                    <a:gs pos="64999">
                      <a:srgbClr val="BA0066"/>
                    </a:gs>
                    <a:gs pos="89999">
                      <a:srgbClr val="FF0000"/>
                    </a:gs>
                    <a:gs pos="100000">
                      <a:srgbClr val="FF8200"/>
                    </a:gs>
                  </a:gsLst>
                  <a:lin ang="5400000" scaled="0"/>
                </a:gradFill>
                <a:effectLst>
                  <a:outerShdw blurRad="76200" dist="50800" dir="5400000" algn="tl" rotWithShape="0">
                    <a:srgbClr val="000000">
                      <a:alpha val="65000"/>
                    </a:srgbClr>
                  </a:outerShdw>
                </a:effectLst>
                <a:latin typeface="Book Antiqua" pitchFamily="18" charset="0"/>
                <a:sym typeface="Symbol" pitchFamily="18" charset="2"/>
              </a:rPr>
              <a:t></a:t>
            </a:r>
            <a:r>
              <a:rPr lang="en-US" altLang="zh-CN" sz="4000" b="1" cap="none" spc="50" dirty="0" err="1">
                <a:ln w="11430"/>
                <a:gradFill>
                  <a:gsLst>
                    <a:gs pos="0">
                      <a:srgbClr val="000082"/>
                    </a:gs>
                    <a:gs pos="30000">
                      <a:srgbClr val="66008F"/>
                    </a:gs>
                    <a:gs pos="64999">
                      <a:srgbClr val="BA0066"/>
                    </a:gs>
                    <a:gs pos="89999">
                      <a:srgbClr val="FF0000"/>
                    </a:gs>
                    <a:gs pos="100000">
                      <a:srgbClr val="FF8200"/>
                    </a:gs>
                  </a:gsLst>
                  <a:lin ang="5400000" scaled="0"/>
                </a:gradFill>
                <a:effectLst>
                  <a:outerShdw blurRad="76200" dist="50800" dir="5400000" algn="tl" rotWithShape="0">
                    <a:srgbClr val="000000">
                      <a:alpha val="65000"/>
                    </a:srgbClr>
                  </a:outerShdw>
                </a:effectLst>
                <a:latin typeface="Book Antiqua" pitchFamily="18" charset="0"/>
              </a:rPr>
              <a:t>xz</a:t>
            </a:r>
            <a:r>
              <a:rPr lang="en-US" altLang="zh-CN" sz="4000" b="1" cap="none" spc="50" dirty="0">
                <a:ln w="11430"/>
                <a:gradFill>
                  <a:gsLst>
                    <a:gs pos="0">
                      <a:srgbClr val="000082"/>
                    </a:gs>
                    <a:gs pos="30000">
                      <a:srgbClr val="66008F"/>
                    </a:gs>
                    <a:gs pos="64999">
                      <a:srgbClr val="BA0066"/>
                    </a:gs>
                    <a:gs pos="89999">
                      <a:srgbClr val="FF0000"/>
                    </a:gs>
                    <a:gs pos="100000">
                      <a:srgbClr val="FF8200"/>
                    </a:gs>
                  </a:gsLst>
                  <a:lin ang="5400000" scaled="0"/>
                </a:gradFill>
                <a:effectLst>
                  <a:outerShdw blurRad="76200" dist="50800" dir="5400000" algn="tl" rotWithShape="0">
                    <a:srgbClr val="000000">
                      <a:alpha val="65000"/>
                    </a:srgbClr>
                  </a:outerShdw>
                </a:effectLst>
                <a:latin typeface="Book Antiqua" pitchFamily="18" charset="0"/>
              </a:rPr>
              <a:t>,  </a:t>
            </a:r>
            <a:r>
              <a:rPr lang="en-US" altLang="zh-CN" sz="4000" b="1" cap="none" spc="50" dirty="0" err="1">
                <a:ln w="11430"/>
                <a:gradFill>
                  <a:gsLst>
                    <a:gs pos="0">
                      <a:srgbClr val="000082"/>
                    </a:gs>
                    <a:gs pos="30000">
                      <a:srgbClr val="66008F"/>
                    </a:gs>
                    <a:gs pos="64999">
                      <a:srgbClr val="BA0066"/>
                    </a:gs>
                    <a:gs pos="89999">
                      <a:srgbClr val="FF0000"/>
                    </a:gs>
                    <a:gs pos="100000">
                      <a:srgbClr val="FF8200"/>
                    </a:gs>
                  </a:gsLst>
                  <a:lin ang="5400000" scaled="0"/>
                </a:gradFill>
                <a:effectLst>
                  <a:outerShdw blurRad="76200" dist="50800" dir="5400000" algn="tl" rotWithShape="0">
                    <a:srgbClr val="000000">
                      <a:alpha val="65000"/>
                    </a:srgbClr>
                  </a:outerShdw>
                </a:effectLst>
                <a:latin typeface="Book Antiqua" pitchFamily="18" charset="0"/>
              </a:rPr>
              <a:t>Y</a:t>
            </a:r>
            <a:r>
              <a:rPr lang="en-US" altLang="zh-CN" sz="4000" b="1" cap="none" spc="50" baseline="-25000" dirty="0" err="1">
                <a:ln w="11430"/>
                <a:gradFill>
                  <a:gsLst>
                    <a:gs pos="0">
                      <a:srgbClr val="000082"/>
                    </a:gs>
                    <a:gs pos="30000">
                      <a:srgbClr val="66008F"/>
                    </a:gs>
                    <a:gs pos="64999">
                      <a:srgbClr val="BA0066"/>
                    </a:gs>
                    <a:gs pos="89999">
                      <a:srgbClr val="FF0000"/>
                    </a:gs>
                    <a:gs pos="100000">
                      <a:srgbClr val="FF8200"/>
                    </a:gs>
                  </a:gsLst>
                  <a:lin ang="5400000" scaled="0"/>
                </a:gradFill>
                <a:effectLst>
                  <a:outerShdw blurRad="76200" dist="50800" dir="5400000" algn="tl" rotWithShape="0">
                    <a:srgbClr val="000000">
                      <a:alpha val="65000"/>
                    </a:srgbClr>
                  </a:outerShdw>
                </a:effectLst>
                <a:latin typeface="Book Antiqua" pitchFamily="18" charset="0"/>
              </a:rPr>
              <a:t>xz</a:t>
            </a:r>
            <a:r>
              <a:rPr lang="en-US" altLang="zh-CN" sz="4000" b="1" cap="none" spc="50" baseline="-25000" dirty="0">
                <a:ln w="11430"/>
                <a:gradFill>
                  <a:gsLst>
                    <a:gs pos="0">
                      <a:srgbClr val="000082"/>
                    </a:gs>
                    <a:gs pos="30000">
                      <a:srgbClr val="66008F"/>
                    </a:gs>
                    <a:gs pos="64999">
                      <a:srgbClr val="BA0066"/>
                    </a:gs>
                    <a:gs pos="89999">
                      <a:srgbClr val="FF0000"/>
                    </a:gs>
                    <a:gs pos="100000">
                      <a:srgbClr val="FF8200"/>
                    </a:gs>
                  </a:gsLst>
                  <a:lin ang="5400000" scaled="0"/>
                </a:gradFill>
                <a:effectLst>
                  <a:outerShdw blurRad="76200" dist="50800" dir="5400000" algn="tl" rotWithShape="0">
                    <a:srgbClr val="000000">
                      <a:alpha val="65000"/>
                    </a:srgbClr>
                  </a:outerShdw>
                </a:effectLst>
                <a:latin typeface="Book Antiqua" pitchFamily="18" charset="0"/>
              </a:rPr>
              <a:t> </a:t>
            </a:r>
            <a:r>
              <a:rPr lang="en-US" altLang="zh-CN" sz="4000" b="1" cap="none" spc="50" dirty="0">
                <a:ln w="11430"/>
                <a:gradFill>
                  <a:gsLst>
                    <a:gs pos="0">
                      <a:srgbClr val="000082"/>
                    </a:gs>
                    <a:gs pos="30000">
                      <a:srgbClr val="66008F"/>
                    </a:gs>
                    <a:gs pos="64999">
                      <a:srgbClr val="BA0066"/>
                    </a:gs>
                    <a:gs pos="89999">
                      <a:srgbClr val="FF0000"/>
                    </a:gs>
                    <a:gs pos="100000">
                      <a:srgbClr val="FF8200"/>
                    </a:gs>
                  </a:gsLst>
                  <a:lin ang="5400000" scaled="0"/>
                </a:gradFill>
                <a:effectLst>
                  <a:outerShdw blurRad="76200" dist="50800" dir="5400000" algn="tl" rotWithShape="0">
                    <a:srgbClr val="000000">
                      <a:alpha val="65000"/>
                    </a:srgbClr>
                  </a:outerShdw>
                </a:effectLst>
                <a:latin typeface="Book Antiqua" pitchFamily="18" charset="0"/>
              </a:rPr>
              <a:t>= </a:t>
            </a:r>
            <a:r>
              <a:rPr lang="en-US" altLang="zh-CN" sz="4000" b="1" cap="none" spc="50" dirty="0" err="1">
                <a:ln w="11430"/>
                <a:gradFill>
                  <a:gsLst>
                    <a:gs pos="0">
                      <a:srgbClr val="000082"/>
                    </a:gs>
                    <a:gs pos="30000">
                      <a:srgbClr val="66008F"/>
                    </a:gs>
                    <a:gs pos="64999">
                      <a:srgbClr val="BA0066"/>
                    </a:gs>
                    <a:gs pos="89999">
                      <a:srgbClr val="FF0000"/>
                    </a:gs>
                    <a:gs pos="100000">
                      <a:srgbClr val="FF8200"/>
                    </a:gs>
                  </a:gsLst>
                  <a:lin ang="5400000" scaled="0"/>
                </a:gradFill>
                <a:effectLst>
                  <a:outerShdw blurRad="76200" dist="50800" dir="5400000" algn="tl" rotWithShape="0">
                    <a:srgbClr val="000000">
                      <a:alpha val="65000"/>
                    </a:srgbClr>
                  </a:outerShdw>
                </a:effectLst>
                <a:latin typeface="Book Antiqua" pitchFamily="18" charset="0"/>
              </a:rPr>
              <a:t>Y</a:t>
            </a:r>
            <a:r>
              <a:rPr lang="en-US" altLang="zh-CN" sz="4000" b="1" cap="none" spc="50" baseline="-25000" dirty="0" err="1">
                <a:ln w="11430"/>
                <a:gradFill>
                  <a:gsLst>
                    <a:gs pos="0">
                      <a:srgbClr val="000082"/>
                    </a:gs>
                    <a:gs pos="30000">
                      <a:srgbClr val="66008F"/>
                    </a:gs>
                    <a:gs pos="64999">
                      <a:srgbClr val="BA0066"/>
                    </a:gs>
                    <a:gs pos="89999">
                      <a:srgbClr val="FF0000"/>
                    </a:gs>
                    <a:gs pos="100000">
                      <a:srgbClr val="FF8200"/>
                    </a:gs>
                  </a:gsLst>
                  <a:lin ang="5400000" scaled="0"/>
                </a:gradFill>
                <a:effectLst>
                  <a:outerShdw blurRad="76200" dist="50800" dir="5400000" algn="tl" rotWithShape="0">
                    <a:srgbClr val="000000">
                      <a:alpha val="65000"/>
                    </a:srgbClr>
                  </a:outerShdw>
                </a:effectLst>
                <a:latin typeface="Book Antiqua" pitchFamily="18" charset="0"/>
              </a:rPr>
              <a:t>x</a:t>
            </a:r>
            <a:r>
              <a:rPr lang="en-US" altLang="zh-CN" sz="4000" b="1" cap="none" spc="50" dirty="0">
                <a:ln w="11430"/>
                <a:gradFill>
                  <a:gsLst>
                    <a:gs pos="0">
                      <a:srgbClr val="000082"/>
                    </a:gs>
                    <a:gs pos="30000">
                      <a:srgbClr val="66008F"/>
                    </a:gs>
                    <a:gs pos="64999">
                      <a:srgbClr val="BA0066"/>
                    </a:gs>
                    <a:gs pos="89999">
                      <a:srgbClr val="FF0000"/>
                    </a:gs>
                    <a:gs pos="100000">
                      <a:srgbClr val="FF8200"/>
                    </a:gs>
                  </a:gsLst>
                  <a:lin ang="5400000" scaled="0"/>
                </a:gradFill>
                <a:effectLst>
                  <a:outerShdw blurRad="76200" dist="50800" dir="5400000" algn="tl" rotWithShape="0">
                    <a:srgbClr val="000000">
                      <a:alpha val="65000"/>
                    </a:srgbClr>
                  </a:outerShdw>
                </a:effectLst>
                <a:latin typeface="Book Antiqua" pitchFamily="18" charset="0"/>
              </a:rPr>
              <a:t> </a:t>
            </a:r>
            <a:endParaRPr lang="zh-CN" altLang="en-US" sz="4000" b="1" cap="none" spc="50" dirty="0">
              <a:ln w="11430"/>
              <a:gradFill>
                <a:gsLst>
                  <a:gs pos="0">
                    <a:srgbClr val="000082"/>
                  </a:gs>
                  <a:gs pos="30000">
                    <a:srgbClr val="66008F"/>
                  </a:gs>
                  <a:gs pos="64999">
                    <a:srgbClr val="BA0066"/>
                  </a:gs>
                  <a:gs pos="89999">
                    <a:srgbClr val="FF0000"/>
                  </a:gs>
                  <a:gs pos="100000">
                    <a:srgbClr val="FF8200"/>
                  </a:gs>
                </a:gsLst>
                <a:lin ang="5400000" scaled="0"/>
              </a:gradFill>
              <a:effectLst>
                <a:outerShdw blurRad="76200" dist="50800" dir="5400000" algn="tl" rotWithShape="0">
                  <a:srgbClr val="000000">
                    <a:alpha val="65000"/>
                  </a:srgbClr>
                </a:outerShdw>
              </a:effectLst>
              <a:latin typeface="Book Antiqua"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860592185"/>
              </p:ext>
            </p:extLst>
          </p:nvPr>
        </p:nvGraphicFramePr>
        <p:xfrm>
          <a:off x="3570312" y="3356992"/>
          <a:ext cx="3810000" cy="2042160"/>
        </p:xfrm>
        <a:graphic>
          <a:graphicData uri="http://schemas.openxmlformats.org/drawingml/2006/table">
            <a:tbl>
              <a:tblPr/>
              <a:tblGrid>
                <a:gridCol w="1270000">
                  <a:extLst>
                    <a:ext uri="{9D8B030D-6E8A-4147-A177-3AD203B41FA5}">
                      <a16:colId xmlns:a16="http://schemas.microsoft.com/office/drawing/2014/main" val="20000"/>
                    </a:ext>
                  </a:extLst>
                </a:gridCol>
                <a:gridCol w="1270000">
                  <a:extLst>
                    <a:ext uri="{9D8B030D-6E8A-4147-A177-3AD203B41FA5}">
                      <a16:colId xmlns:a16="http://schemas.microsoft.com/office/drawing/2014/main" val="20001"/>
                    </a:ext>
                  </a:extLst>
                </a:gridCol>
                <a:gridCol w="1270000">
                  <a:extLst>
                    <a:ext uri="{9D8B030D-6E8A-4147-A177-3AD203B41FA5}">
                      <a16:colId xmlns:a16="http://schemas.microsoft.com/office/drawing/2014/main" val="20002"/>
                    </a:ext>
                  </a:extLst>
                </a:gridCol>
              </a:tblGrid>
              <a:tr h="26028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cno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tno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bno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028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rgbClr val="00B050"/>
                          </a:solidFill>
                          <a:effectLst>
                            <a:outerShdw blurRad="38100" dist="38100" dir="2700000" algn="tl">
                              <a:srgbClr val="C0C0C0"/>
                            </a:outerShdw>
                          </a:effectLst>
                          <a:latin typeface="Tahoma" pitchFamily="34" charset="0"/>
                          <a:ea typeface="隶书" pitchFamily="49" charset="-122"/>
                        </a:rPr>
                        <a:t>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028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028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rgbClr val="00B050"/>
                          </a:solidFill>
                          <a:effectLst>
                            <a:outerShdw blurRad="38100" dist="38100" dir="2700000" algn="tl">
                              <a:srgbClr val="C0C0C0"/>
                            </a:outerShdw>
                          </a:effectLst>
                          <a:latin typeface="Tahoma" pitchFamily="34" charset="0"/>
                          <a:ea typeface="隶书" pitchFamily="49" charset="-122"/>
                        </a:rPr>
                        <a:t>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028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 name="矩形 6"/>
          <p:cNvSpPr/>
          <p:nvPr/>
        </p:nvSpPr>
        <p:spPr>
          <a:xfrm>
            <a:off x="683568" y="3970040"/>
            <a:ext cx="2656496" cy="524439"/>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1" eaLnBrk="1" hangingPunct="1">
              <a:lnSpc>
                <a:spcPct val="110000"/>
              </a:lnSpc>
              <a:spcBef>
                <a:spcPct val="40000"/>
              </a:spcBef>
              <a:buFont typeface="Wingdings" pitchFamily="2" charset="2"/>
              <a:buNone/>
              <a:defRPr/>
            </a:pPr>
            <a:r>
              <a:rPr lang="en-US" altLang="zh-CN" sz="2800" dirty="0" err="1" smtClean="0">
                <a:solidFill>
                  <a:srgbClr val="800000"/>
                </a:solidFill>
              </a:rPr>
              <a:t>cno</a:t>
            </a:r>
            <a:r>
              <a:rPr lang="en-US" altLang="zh-CN" sz="2800" dirty="0" smtClean="0">
                <a:solidFill>
                  <a:srgbClr val="800000"/>
                </a:solidFill>
              </a:rPr>
              <a:t> </a:t>
            </a:r>
            <a:r>
              <a:rPr lang="en-US" altLang="zh-CN" sz="2800" dirty="0" smtClean="0">
                <a:solidFill>
                  <a:srgbClr val="800000"/>
                </a:solidFill>
                <a:sym typeface="Symbol" pitchFamily="18" charset="2"/>
              </a:rPr>
              <a:t> </a:t>
            </a:r>
            <a:r>
              <a:rPr lang="en-US" altLang="zh-CN" sz="2800" dirty="0" err="1" smtClean="0">
                <a:solidFill>
                  <a:srgbClr val="800000"/>
                </a:solidFill>
                <a:sym typeface="Symbol" pitchFamily="18" charset="2"/>
              </a:rPr>
              <a:t>tno</a:t>
            </a:r>
            <a:endParaRPr lang="en-US" altLang="zh-CN" sz="2800" dirty="0" smtClean="0">
              <a:solidFill>
                <a:srgbClr val="800000"/>
              </a:solidFill>
              <a:sym typeface="Symbol"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defRPr/>
            </a:pPr>
            <a:r>
              <a:rPr lang="zh-CN" altLang="en-US" dirty="0" smtClean="0"/>
              <a:t>多值依赖的形式化定义</a:t>
            </a:r>
          </a:p>
        </p:txBody>
      </p:sp>
      <p:sp>
        <p:nvSpPr>
          <p:cNvPr id="92163" name="Rectangle 3"/>
          <p:cNvSpPr>
            <a:spLocks noGrp="1" noChangeArrowheads="1"/>
          </p:cNvSpPr>
          <p:nvPr>
            <p:ph type="body" idx="1"/>
          </p:nvPr>
        </p:nvSpPr>
        <p:spPr>
          <a:xfrm>
            <a:off x="228600" y="908720"/>
            <a:ext cx="8610600" cy="3888432"/>
          </a:xfrm>
        </p:spPr>
        <p:txBody>
          <a:bodyPr/>
          <a:lstStyle/>
          <a:p>
            <a:pPr eaLnBrk="1" hangingPunct="1">
              <a:lnSpc>
                <a:spcPct val="123000"/>
              </a:lnSpc>
            </a:pPr>
            <a:r>
              <a:rPr lang="zh-CN" altLang="en-US" dirty="0" smtClean="0"/>
              <a:t>关系模式</a:t>
            </a:r>
            <a:r>
              <a:rPr lang="en-US" altLang="zh-CN" dirty="0" smtClean="0"/>
              <a:t>R(U), X,Y,Z</a:t>
            </a:r>
            <a:r>
              <a:rPr lang="en-US" altLang="zh-CN" dirty="0" smtClean="0">
                <a:sym typeface="Symbol" pitchFamily="18" charset="2"/>
              </a:rPr>
              <a:t></a:t>
            </a:r>
            <a:r>
              <a:rPr lang="en-US" altLang="zh-CN" dirty="0" smtClean="0"/>
              <a:t>U, Z=U-X-Y, </a:t>
            </a:r>
            <a:r>
              <a:rPr lang="zh-CN" altLang="en-US" dirty="0" smtClean="0"/>
              <a:t>对于</a:t>
            </a:r>
            <a:r>
              <a:rPr lang="en-US" altLang="zh-CN" dirty="0" smtClean="0"/>
              <a:t>R(U)</a:t>
            </a:r>
            <a:r>
              <a:rPr lang="zh-CN" altLang="en-US" dirty="0" smtClean="0"/>
              <a:t>的任一关系</a:t>
            </a:r>
            <a:r>
              <a:rPr lang="en-US" altLang="zh-CN" dirty="0" smtClean="0"/>
              <a:t>r, </a:t>
            </a:r>
            <a:r>
              <a:rPr lang="zh-CN" altLang="en-US" dirty="0" smtClean="0"/>
              <a:t>若存在行</a:t>
            </a:r>
            <a:r>
              <a:rPr lang="en-US" altLang="zh-CN" dirty="0" smtClean="0"/>
              <a:t>t1, t2，</a:t>
            </a:r>
            <a:r>
              <a:rPr lang="zh-CN" altLang="en-US" dirty="0" smtClean="0"/>
              <a:t>使得</a:t>
            </a:r>
            <a:r>
              <a:rPr lang="en-US" altLang="zh-CN" dirty="0" smtClean="0"/>
              <a:t>t1[X] = t2[X], </a:t>
            </a:r>
            <a:r>
              <a:rPr lang="zh-CN" altLang="en-US" dirty="0" smtClean="0"/>
              <a:t>那么就必然存在行</a:t>
            </a:r>
            <a:r>
              <a:rPr lang="en-US" altLang="zh-CN" dirty="0" smtClean="0"/>
              <a:t>t3, t4，</a:t>
            </a:r>
            <a:r>
              <a:rPr lang="zh-CN" altLang="en-US" dirty="0" smtClean="0"/>
              <a:t>使得：</a:t>
            </a:r>
            <a:endParaRPr lang="en-US" altLang="zh-CN" dirty="0" smtClean="0"/>
          </a:p>
          <a:p>
            <a:pPr marL="0" indent="0" algn="ctr" eaLnBrk="1" hangingPunct="1">
              <a:lnSpc>
                <a:spcPct val="123000"/>
              </a:lnSpc>
              <a:buNone/>
            </a:pPr>
            <a:r>
              <a:rPr lang="en-US" altLang="zh-CN" dirty="0" smtClean="0"/>
              <a:t>t3 = (t1[X], t1[Y], t2[Z])</a:t>
            </a:r>
          </a:p>
          <a:p>
            <a:pPr marL="0" indent="0" algn="ctr" eaLnBrk="1" hangingPunct="1">
              <a:lnSpc>
                <a:spcPct val="123000"/>
              </a:lnSpc>
              <a:buNone/>
            </a:pPr>
            <a:r>
              <a:rPr lang="en-US" altLang="zh-CN" dirty="0" smtClean="0"/>
              <a:t>t4 = (t2[X], t2[Y], t1[Z])</a:t>
            </a:r>
          </a:p>
          <a:p>
            <a:pPr eaLnBrk="1" hangingPunct="1">
              <a:lnSpc>
                <a:spcPct val="123000"/>
              </a:lnSpc>
              <a:buFont typeface="Wingdings" pitchFamily="2" charset="2"/>
              <a:buNone/>
            </a:pPr>
            <a:r>
              <a:rPr lang="en-US" altLang="zh-CN" dirty="0" smtClean="0"/>
              <a:t>	</a:t>
            </a:r>
            <a:r>
              <a:rPr lang="zh-CN" altLang="en-US" dirty="0" smtClean="0"/>
              <a:t>则称</a:t>
            </a:r>
            <a:r>
              <a:rPr lang="en-US" altLang="zh-CN" dirty="0" smtClean="0"/>
              <a:t>Y</a:t>
            </a:r>
            <a:r>
              <a:rPr lang="zh-CN" altLang="en-US" dirty="0" smtClean="0"/>
              <a:t>多值依赖于</a:t>
            </a:r>
            <a:r>
              <a:rPr lang="en-US" altLang="zh-CN" dirty="0" smtClean="0"/>
              <a:t>X, </a:t>
            </a:r>
            <a:r>
              <a:rPr lang="zh-CN" altLang="en-US" dirty="0" smtClean="0"/>
              <a:t>记作</a:t>
            </a:r>
            <a:r>
              <a:rPr lang="en-US" altLang="zh-CN" dirty="0" smtClean="0"/>
              <a:t>X </a:t>
            </a:r>
            <a:r>
              <a:rPr lang="en-US" altLang="zh-CN" b="1" dirty="0" smtClean="0">
                <a:sym typeface="Symbol" pitchFamily="18" charset="2"/>
              </a:rPr>
              <a:t> </a:t>
            </a:r>
            <a:r>
              <a:rPr lang="en-US" altLang="zh-CN" dirty="0" smtClean="0"/>
              <a:t>Y</a:t>
            </a:r>
          </a:p>
          <a:p>
            <a:pPr lvl="1" eaLnBrk="1" hangingPunct="1">
              <a:lnSpc>
                <a:spcPct val="123000"/>
              </a:lnSpc>
              <a:spcBef>
                <a:spcPct val="50000"/>
              </a:spcBef>
              <a:buFont typeface="Wingdings" pitchFamily="2" charset="2"/>
              <a:buNone/>
            </a:pPr>
            <a:r>
              <a:rPr lang="en-US" altLang="zh-CN" dirty="0" smtClean="0"/>
              <a:t>	</a:t>
            </a:r>
          </a:p>
        </p:txBody>
      </p:sp>
      <p:graphicFrame>
        <p:nvGraphicFramePr>
          <p:cNvPr id="32841" name="Group 73"/>
          <p:cNvGraphicFramePr>
            <a:graphicFrameLocks noGrp="1"/>
          </p:cNvGraphicFramePr>
          <p:nvPr/>
        </p:nvGraphicFramePr>
        <p:xfrm>
          <a:off x="2159768" y="4869160"/>
          <a:ext cx="4572000" cy="914400"/>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2730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6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2861" name="Group 93"/>
          <p:cNvGraphicFramePr>
            <a:graphicFrameLocks noGrp="1"/>
          </p:cNvGraphicFramePr>
          <p:nvPr/>
        </p:nvGraphicFramePr>
        <p:xfrm>
          <a:off x="2160240" y="5805785"/>
          <a:ext cx="4572000" cy="457200"/>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431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rgbClr val="800000"/>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rgbClr val="800000"/>
                          </a:solidFill>
                          <a:effectLst>
                            <a:outerShdw blurRad="38100" dist="38100" dir="2700000" algn="tl">
                              <a:srgbClr val="C0C0C0"/>
                            </a:outerShdw>
                          </a:effectLst>
                          <a:latin typeface="Tahoma" pitchFamily="34" charset="0"/>
                          <a:ea typeface="隶书" pitchFamily="49" charset="-122"/>
                        </a:rPr>
                        <a:t>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rgbClr val="800000"/>
                          </a:solidFill>
                          <a:effectLst>
                            <a:outerShdw blurRad="38100" dist="38100" dir="2700000" algn="tl">
                              <a:srgbClr val="C0C0C0"/>
                            </a:outerShdw>
                          </a:effectLst>
                          <a:latin typeface="Tahoma" pitchFamily="34" charset="0"/>
                          <a:ea typeface="隶书" pitchFamily="49" charset="-122"/>
                        </a:rPr>
                        <a:t>b2</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2859" name="Group 91"/>
          <p:cNvGraphicFramePr>
            <a:graphicFrameLocks noGrp="1"/>
          </p:cNvGraphicFramePr>
          <p:nvPr/>
        </p:nvGraphicFramePr>
        <p:xfrm>
          <a:off x="2160240" y="6250285"/>
          <a:ext cx="4572000" cy="457200"/>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2746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rgbClr val="800000"/>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rgbClr val="800000"/>
                          </a:solidFill>
                          <a:effectLst>
                            <a:outerShdw blurRad="38100" dist="38100" dir="2700000" algn="tl">
                              <a:srgbClr val="C0C0C0"/>
                            </a:outerShdw>
                          </a:effectLst>
                          <a:latin typeface="Tahoma" pitchFamily="34" charset="0"/>
                          <a:ea typeface="隶书" pitchFamily="49" charset="-122"/>
                        </a:rPr>
                        <a:t>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rgbClr val="800000"/>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32861"/>
                                        </p:tgtEl>
                                        <p:attrNameLst>
                                          <p:attrName>style.visibility</p:attrName>
                                        </p:attrNameLst>
                                      </p:cBhvr>
                                      <p:to>
                                        <p:strVal val="visible"/>
                                      </p:to>
                                    </p:set>
                                    <p:anim calcmode="lin" valueType="num">
                                      <p:cBhvr>
                                        <p:cTn id="7" dur="500" fill="hold"/>
                                        <p:tgtEl>
                                          <p:spTgt spid="32861"/>
                                        </p:tgtEl>
                                        <p:attrNameLst>
                                          <p:attrName>ppt_w</p:attrName>
                                        </p:attrNameLst>
                                      </p:cBhvr>
                                      <p:tavLst>
                                        <p:tav tm="0">
                                          <p:val>
                                            <p:fltVal val="0"/>
                                          </p:val>
                                        </p:tav>
                                        <p:tav tm="100000">
                                          <p:val>
                                            <p:strVal val="#ppt_w"/>
                                          </p:val>
                                        </p:tav>
                                      </p:tavLst>
                                    </p:anim>
                                    <p:anim calcmode="lin" valueType="num">
                                      <p:cBhvr>
                                        <p:cTn id="8" dur="500" fill="hold"/>
                                        <p:tgtEl>
                                          <p:spTgt spid="32861"/>
                                        </p:tgtEl>
                                        <p:attrNameLst>
                                          <p:attrName>ppt_h</p:attrName>
                                        </p:attrNameLst>
                                      </p:cBhvr>
                                      <p:tavLst>
                                        <p:tav tm="0">
                                          <p:val>
                                            <p:fltVal val="0"/>
                                          </p:val>
                                        </p:tav>
                                        <p:tav tm="100000">
                                          <p:val>
                                            <p:strVal val="#ppt_h"/>
                                          </p:val>
                                        </p:tav>
                                      </p:tavLst>
                                    </p:anim>
                                    <p:animEffect transition="in" filter="fade">
                                      <p:cBhvr>
                                        <p:cTn id="9" dur="500"/>
                                        <p:tgtEl>
                                          <p:spTgt spid="3286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32859"/>
                                        </p:tgtEl>
                                        <p:attrNameLst>
                                          <p:attrName>style.visibility</p:attrName>
                                        </p:attrNameLst>
                                      </p:cBhvr>
                                      <p:to>
                                        <p:strVal val="visible"/>
                                      </p:to>
                                    </p:set>
                                    <p:anim calcmode="lin" valueType="num">
                                      <p:cBhvr>
                                        <p:cTn id="14" dur="500" fill="hold"/>
                                        <p:tgtEl>
                                          <p:spTgt spid="32859"/>
                                        </p:tgtEl>
                                        <p:attrNameLst>
                                          <p:attrName>ppt_w</p:attrName>
                                        </p:attrNameLst>
                                      </p:cBhvr>
                                      <p:tavLst>
                                        <p:tav tm="0">
                                          <p:val>
                                            <p:fltVal val="0"/>
                                          </p:val>
                                        </p:tav>
                                        <p:tav tm="100000">
                                          <p:val>
                                            <p:strVal val="#ppt_w"/>
                                          </p:val>
                                        </p:tav>
                                      </p:tavLst>
                                    </p:anim>
                                    <p:anim calcmode="lin" valueType="num">
                                      <p:cBhvr>
                                        <p:cTn id="15" dur="500" fill="hold"/>
                                        <p:tgtEl>
                                          <p:spTgt spid="32859"/>
                                        </p:tgtEl>
                                        <p:attrNameLst>
                                          <p:attrName>ppt_h</p:attrName>
                                        </p:attrNameLst>
                                      </p:cBhvr>
                                      <p:tavLst>
                                        <p:tav tm="0">
                                          <p:val>
                                            <p:fltVal val="0"/>
                                          </p:val>
                                        </p:tav>
                                        <p:tav tm="100000">
                                          <p:val>
                                            <p:strVal val="#ppt_h"/>
                                          </p:val>
                                        </p:tav>
                                      </p:tavLst>
                                    </p:anim>
                                    <p:animEffect transition="in" filter="fade">
                                      <p:cBhvr>
                                        <p:cTn id="16" dur="500"/>
                                        <p:tgtEl>
                                          <p:spTgt spid="32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defRPr/>
            </a:pPr>
            <a:r>
              <a:rPr lang="zh-CN" altLang="en-US" dirty="0" smtClean="0"/>
              <a:t> 聂政</a:t>
            </a:r>
            <a:r>
              <a:rPr lang="zh-CN" altLang="en-US" dirty="0"/>
              <a:t>刺侠累</a:t>
            </a:r>
            <a:endParaRPr lang="zh-CN" altLang="en-US" dirty="0" smtClean="0"/>
          </a:p>
        </p:txBody>
      </p:sp>
      <p:graphicFrame>
        <p:nvGraphicFramePr>
          <p:cNvPr id="33796" name="Group 4"/>
          <p:cNvGraphicFramePr>
            <a:graphicFrameLocks noGrp="1"/>
          </p:cNvGraphicFramePr>
          <p:nvPr>
            <p:extLst>
              <p:ext uri="{D42A27DB-BD31-4B8C-83A1-F6EECF244321}">
                <p14:modId xmlns:p14="http://schemas.microsoft.com/office/powerpoint/2010/main" val="2508051212"/>
              </p:ext>
            </p:extLst>
          </p:nvPr>
        </p:nvGraphicFramePr>
        <p:xfrm>
          <a:off x="1259632" y="1361750"/>
          <a:ext cx="3886200" cy="1981200"/>
        </p:xfrm>
        <a:graphic>
          <a:graphicData uri="http://schemas.openxmlformats.org/drawingml/2006/table">
            <a:tbl>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c3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3214" name="Rectangle 30"/>
          <p:cNvSpPr>
            <a:spLocks noChangeArrowheads="1"/>
          </p:cNvSpPr>
          <p:nvPr/>
        </p:nvSpPr>
        <p:spPr bwMode="auto">
          <a:xfrm>
            <a:off x="2231343" y="3604256"/>
            <a:ext cx="2376264" cy="609600"/>
          </a:xfrm>
          <a:prstGeom prst="rect">
            <a:avLst/>
          </a:prstGeom>
          <a:noFill/>
          <a:ln w="9525">
            <a:noFill/>
            <a:miter lim="800000"/>
            <a:headEnd/>
            <a:tailEnd/>
          </a:ln>
        </p:spPr>
        <p:txBody>
          <a:bodyPr/>
          <a:lstStyle/>
          <a:p>
            <a:pPr algn="ctr">
              <a:spcBef>
                <a:spcPct val="20000"/>
              </a:spcBef>
              <a:buClr>
                <a:schemeClr val="bg2"/>
              </a:buClr>
            </a:pPr>
            <a:r>
              <a:rPr lang="en-US" altLang="zh-CN" sz="3200" dirty="0">
                <a:solidFill>
                  <a:schemeClr val="folHlink"/>
                </a:solidFill>
                <a:latin typeface="隶书" pitchFamily="49" charset="-122"/>
                <a:ea typeface="隶书" pitchFamily="49" charset="-122"/>
              </a:rPr>
              <a:t>C</a:t>
            </a:r>
            <a:r>
              <a:rPr lang="en-US" altLang="zh-CN" sz="3200" dirty="0">
                <a:solidFill>
                  <a:schemeClr val="folHlink"/>
                </a:solidFill>
                <a:latin typeface="隶书" pitchFamily="49" charset="-122"/>
                <a:ea typeface="隶书" pitchFamily="49" charset="-122"/>
                <a:sym typeface="Symbol" pitchFamily="18" charset="2"/>
              </a:rPr>
              <a:t>B</a:t>
            </a:r>
            <a:r>
              <a:rPr lang="en-US" altLang="zh-CN" sz="3200" dirty="0" smtClean="0">
                <a:solidFill>
                  <a:schemeClr val="folHlink"/>
                </a:solidFill>
                <a:latin typeface="隶书" pitchFamily="49" charset="-122"/>
                <a:ea typeface="隶书" pitchFamily="49" charset="-122"/>
                <a:sym typeface="Symbol" pitchFamily="18" charset="2"/>
              </a:rPr>
              <a:t>？</a:t>
            </a:r>
            <a:endParaRPr lang="zh-CN" altLang="en-US" sz="3200" dirty="0">
              <a:solidFill>
                <a:schemeClr val="folHlink"/>
              </a:solidFill>
              <a:latin typeface="隶书" pitchFamily="49" charset="-122"/>
              <a:ea typeface="隶书" pitchFamily="49" charset="-122"/>
              <a:sym typeface="Symbol" pitchFamily="18" charset="2"/>
            </a:endParaRPr>
          </a:p>
        </p:txBody>
      </p:sp>
      <p:graphicFrame>
        <p:nvGraphicFramePr>
          <p:cNvPr id="33842" name="Group 50"/>
          <p:cNvGraphicFramePr>
            <a:graphicFrameLocks noGrp="1"/>
          </p:cNvGraphicFramePr>
          <p:nvPr>
            <p:extLst>
              <p:ext uri="{D42A27DB-BD31-4B8C-83A1-F6EECF244321}">
                <p14:modId xmlns:p14="http://schemas.microsoft.com/office/powerpoint/2010/main" val="1429263662"/>
              </p:ext>
            </p:extLst>
          </p:nvPr>
        </p:nvGraphicFramePr>
        <p:xfrm>
          <a:off x="2483768" y="5215415"/>
          <a:ext cx="2209800" cy="1249680"/>
        </p:xfrm>
        <a:graphic>
          <a:graphicData uri="http://schemas.openxmlformats.org/drawingml/2006/table">
            <a:tbl>
              <a:tblPr/>
              <a:tblGrid>
                <a:gridCol w="73660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9" name="Rectangle 30"/>
          <p:cNvSpPr>
            <a:spLocks noChangeArrowheads="1"/>
          </p:cNvSpPr>
          <p:nvPr/>
        </p:nvSpPr>
        <p:spPr bwMode="auto">
          <a:xfrm>
            <a:off x="878632" y="4344509"/>
            <a:ext cx="6717704" cy="609600"/>
          </a:xfrm>
          <a:prstGeom prst="rect">
            <a:avLst/>
          </a:prstGeom>
          <a:noFill/>
          <a:ln w="9525">
            <a:noFill/>
            <a:miter lim="800000"/>
            <a:headEnd/>
            <a:tailEnd/>
          </a:ln>
        </p:spPr>
        <p:txBody>
          <a:bodyPr/>
          <a:lstStyle/>
          <a:p>
            <a:pPr algn="just">
              <a:spcBef>
                <a:spcPct val="20000"/>
              </a:spcBef>
              <a:buClr>
                <a:schemeClr val="bg2"/>
              </a:buClr>
            </a:pPr>
            <a:r>
              <a:rPr lang="zh-CN" altLang="en-US" sz="3200" dirty="0" smtClean="0">
                <a:solidFill>
                  <a:schemeClr val="folHlink"/>
                </a:solidFill>
                <a:latin typeface="隶书" pitchFamily="49" charset="-122"/>
                <a:ea typeface="隶书" pitchFamily="49" charset="-122"/>
                <a:sym typeface="Symbol" pitchFamily="18" charset="2"/>
              </a:rPr>
              <a:t>若使</a:t>
            </a:r>
            <a:r>
              <a:rPr lang="en-US" altLang="zh-CN" sz="3200" dirty="0">
                <a:solidFill>
                  <a:schemeClr val="folHlink"/>
                </a:solidFill>
                <a:latin typeface="隶书" pitchFamily="49" charset="-122"/>
                <a:ea typeface="隶书" pitchFamily="49" charset="-122"/>
                <a:sym typeface="Symbol" pitchFamily="18" charset="2"/>
              </a:rPr>
              <a:t>BC</a:t>
            </a:r>
            <a:r>
              <a:rPr lang="zh-CN" altLang="en-US" sz="3200" dirty="0">
                <a:solidFill>
                  <a:schemeClr val="folHlink"/>
                </a:solidFill>
                <a:latin typeface="隶书" pitchFamily="49" charset="-122"/>
                <a:ea typeface="隶书" pitchFamily="49" charset="-122"/>
                <a:sym typeface="Symbol" pitchFamily="18" charset="2"/>
              </a:rPr>
              <a:t>成立，需加入</a:t>
            </a:r>
            <a:r>
              <a:rPr lang="zh-CN" altLang="en-US" sz="3200" dirty="0" smtClean="0">
                <a:solidFill>
                  <a:schemeClr val="folHlink"/>
                </a:solidFill>
                <a:latin typeface="隶书" pitchFamily="49" charset="-122"/>
                <a:ea typeface="隶书" pitchFamily="49" charset="-122"/>
                <a:sym typeface="Symbol" pitchFamily="18" charset="2"/>
              </a:rPr>
              <a:t>哪些行？</a:t>
            </a:r>
            <a:endParaRPr lang="zh-CN" altLang="en-US" sz="3200" dirty="0">
              <a:solidFill>
                <a:schemeClr val="folHlink"/>
              </a:solidFill>
              <a:latin typeface="隶书" pitchFamily="49" charset="-122"/>
              <a:ea typeface="隶书" pitchFamily="49" charset="-122"/>
              <a:sym typeface="Symbol"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3214"/>
                                        </p:tgtEl>
                                        <p:attrNameLst>
                                          <p:attrName>style.visibility</p:attrName>
                                        </p:attrNameLst>
                                      </p:cBhvr>
                                      <p:to>
                                        <p:strVal val="visible"/>
                                      </p:to>
                                    </p:set>
                                    <p:anim calcmode="lin" valueType="num">
                                      <p:cBhvr additive="base">
                                        <p:cTn id="7" dur="500" fill="hold"/>
                                        <p:tgtEl>
                                          <p:spTgt spid="93214"/>
                                        </p:tgtEl>
                                        <p:attrNameLst>
                                          <p:attrName>ppt_x</p:attrName>
                                        </p:attrNameLst>
                                      </p:cBhvr>
                                      <p:tavLst>
                                        <p:tav tm="0">
                                          <p:val>
                                            <p:strVal val="#ppt_x"/>
                                          </p:val>
                                        </p:tav>
                                        <p:tav tm="100000">
                                          <p:val>
                                            <p:strVal val="#ppt_x"/>
                                          </p:val>
                                        </p:tav>
                                      </p:tavLst>
                                    </p:anim>
                                    <p:anim calcmode="lin" valueType="num">
                                      <p:cBhvr additive="base">
                                        <p:cTn id="8" dur="500" fill="hold"/>
                                        <p:tgtEl>
                                          <p:spTgt spid="932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3842"/>
                                        </p:tgtEl>
                                        <p:attrNameLst>
                                          <p:attrName>style.visibility</p:attrName>
                                        </p:attrNameLst>
                                      </p:cBhvr>
                                      <p:to>
                                        <p:strVal val="visible"/>
                                      </p:to>
                                    </p:set>
                                    <p:anim calcmode="lin" valueType="num">
                                      <p:cBhvr additive="base">
                                        <p:cTn id="20" dur="500" fill="hold"/>
                                        <p:tgtEl>
                                          <p:spTgt spid="33842"/>
                                        </p:tgtEl>
                                        <p:attrNameLst>
                                          <p:attrName>ppt_x</p:attrName>
                                        </p:attrNameLst>
                                      </p:cBhvr>
                                      <p:tavLst>
                                        <p:tav tm="0">
                                          <p:val>
                                            <p:strVal val="#ppt_x"/>
                                          </p:val>
                                        </p:tav>
                                        <p:tav tm="100000">
                                          <p:val>
                                            <p:strVal val="#ppt_x"/>
                                          </p:val>
                                        </p:tav>
                                      </p:tavLst>
                                    </p:anim>
                                    <p:anim calcmode="lin" valueType="num">
                                      <p:cBhvr additive="base">
                                        <p:cTn id="21" dur="500" fill="hold"/>
                                        <p:tgtEl>
                                          <p:spTgt spid="338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14"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defRPr/>
            </a:pPr>
            <a:r>
              <a:rPr lang="zh-CN" altLang="en-US" dirty="0" smtClean="0"/>
              <a:t>多值依赖的基本性质</a:t>
            </a:r>
          </a:p>
        </p:txBody>
      </p:sp>
      <p:sp>
        <p:nvSpPr>
          <p:cNvPr id="34819" name="Rectangle 3"/>
          <p:cNvSpPr>
            <a:spLocks noGrp="1" noChangeArrowheads="1"/>
          </p:cNvSpPr>
          <p:nvPr>
            <p:ph type="body" idx="1"/>
          </p:nvPr>
        </p:nvSpPr>
        <p:spPr>
          <a:xfrm>
            <a:off x="188913" y="1052736"/>
            <a:ext cx="8802687" cy="5576664"/>
          </a:xfrm>
        </p:spPr>
        <p:txBody>
          <a:bodyPr/>
          <a:lstStyle/>
          <a:p>
            <a:pPr eaLnBrk="1" hangingPunct="1">
              <a:lnSpc>
                <a:spcPct val="150000"/>
              </a:lnSpc>
              <a:defRPr/>
            </a:pPr>
            <a:r>
              <a:rPr lang="zh-CN" altLang="en-US" dirty="0" smtClean="0"/>
              <a:t>多值依赖具有</a:t>
            </a:r>
            <a:r>
              <a:rPr lang="zh-CN" altLang="en-US" dirty="0" smtClean="0">
                <a:solidFill>
                  <a:srgbClr val="FF0000"/>
                </a:solidFill>
              </a:rPr>
              <a:t>对称性</a:t>
            </a:r>
            <a:r>
              <a:rPr lang="zh-CN" altLang="en-US" dirty="0" smtClean="0"/>
              <a:t>，即</a:t>
            </a:r>
          </a:p>
          <a:p>
            <a:pPr eaLnBrk="1" hangingPunct="1">
              <a:lnSpc>
                <a:spcPct val="150000"/>
              </a:lnSpc>
              <a:buFont typeface="Wingdings" pitchFamily="2" charset="2"/>
              <a:buNone/>
              <a:defRPr/>
            </a:pPr>
            <a:r>
              <a:rPr lang="zh-CN" altLang="en-US" dirty="0" smtClean="0"/>
              <a:t>	若</a:t>
            </a:r>
            <a:r>
              <a:rPr lang="en-US" altLang="zh-CN" dirty="0" smtClean="0"/>
              <a:t>X</a:t>
            </a:r>
            <a:r>
              <a:rPr lang="en-US" altLang="zh-CN" b="1" dirty="0" smtClean="0">
                <a:sym typeface="Symbol" pitchFamily="18" charset="2"/>
              </a:rPr>
              <a:t></a:t>
            </a:r>
            <a:r>
              <a:rPr lang="en-US" altLang="zh-CN" dirty="0" smtClean="0"/>
              <a:t>Y，</a:t>
            </a:r>
            <a:r>
              <a:rPr lang="zh-CN" altLang="en-US" dirty="0" smtClean="0"/>
              <a:t>则</a:t>
            </a:r>
            <a:r>
              <a:rPr lang="en-US" altLang="zh-CN" dirty="0" smtClean="0"/>
              <a:t>X</a:t>
            </a:r>
            <a:r>
              <a:rPr lang="en-US" altLang="zh-CN" b="1" dirty="0" smtClean="0">
                <a:sym typeface="Symbol" pitchFamily="18" charset="2"/>
              </a:rPr>
              <a:t></a:t>
            </a:r>
            <a:r>
              <a:rPr lang="en-US" altLang="zh-CN" dirty="0" smtClean="0">
                <a:sym typeface="Symbol" pitchFamily="18" charset="2"/>
              </a:rPr>
              <a:t>Z，</a:t>
            </a:r>
            <a:r>
              <a:rPr lang="zh-CN" altLang="en-US" dirty="0" smtClean="0">
                <a:sym typeface="Symbol" pitchFamily="18" charset="2"/>
              </a:rPr>
              <a:t>其中</a:t>
            </a:r>
            <a:r>
              <a:rPr lang="en-US" altLang="zh-CN" dirty="0" smtClean="0"/>
              <a:t>Z=U-X-Y</a:t>
            </a:r>
          </a:p>
          <a:p>
            <a:pPr eaLnBrk="1" hangingPunct="1">
              <a:lnSpc>
                <a:spcPct val="150000"/>
              </a:lnSpc>
              <a:buNone/>
              <a:defRPr/>
            </a:pPr>
            <a:r>
              <a:rPr lang="en-US" altLang="zh-CN" dirty="0" smtClean="0"/>
              <a:t>	 X</a:t>
            </a:r>
            <a:r>
              <a:rPr lang="en-US" altLang="zh-CN" b="1" dirty="0" smtClean="0">
                <a:sym typeface="Symbol" pitchFamily="18" charset="2"/>
              </a:rPr>
              <a:t></a:t>
            </a:r>
            <a:r>
              <a:rPr lang="en-US" altLang="zh-CN" dirty="0" smtClean="0"/>
              <a:t>Y |</a:t>
            </a:r>
            <a:r>
              <a:rPr lang="zh-CN" altLang="en-US" dirty="0" smtClean="0"/>
              <a:t> </a:t>
            </a:r>
            <a:r>
              <a:rPr lang="en-US" altLang="zh-CN" dirty="0" smtClean="0"/>
              <a:t>Z</a:t>
            </a:r>
          </a:p>
          <a:p>
            <a:pPr eaLnBrk="1" hangingPunct="1">
              <a:lnSpc>
                <a:spcPct val="150000"/>
              </a:lnSpc>
              <a:defRPr/>
            </a:pPr>
            <a:r>
              <a:rPr lang="zh-CN" altLang="en-US" dirty="0" smtClean="0"/>
              <a:t>函数依赖是多值依赖的特例，即</a:t>
            </a:r>
          </a:p>
          <a:p>
            <a:pPr eaLnBrk="1" hangingPunct="1">
              <a:lnSpc>
                <a:spcPct val="150000"/>
              </a:lnSpc>
              <a:buFont typeface="Wingdings" pitchFamily="2" charset="2"/>
              <a:buNone/>
              <a:defRPr/>
            </a:pPr>
            <a:r>
              <a:rPr lang="zh-CN" altLang="en-US" dirty="0" smtClean="0"/>
              <a:t>	若</a:t>
            </a:r>
            <a:r>
              <a:rPr lang="en-US" altLang="zh-CN" dirty="0" smtClean="0"/>
              <a:t>X</a:t>
            </a:r>
            <a:r>
              <a:rPr lang="en-US" altLang="zh-CN" b="1" dirty="0" smtClean="0">
                <a:sym typeface="Symbol" pitchFamily="18" charset="2"/>
              </a:rPr>
              <a:t></a:t>
            </a:r>
            <a:r>
              <a:rPr lang="en-US" altLang="zh-CN" dirty="0" smtClean="0"/>
              <a:t>Y，</a:t>
            </a:r>
            <a:r>
              <a:rPr lang="zh-CN" altLang="en-US" dirty="0" smtClean="0"/>
              <a:t>则</a:t>
            </a:r>
            <a:r>
              <a:rPr lang="en-US" altLang="zh-CN" dirty="0" smtClean="0"/>
              <a:t>X</a:t>
            </a:r>
            <a:r>
              <a:rPr lang="en-US" altLang="zh-CN" b="1" dirty="0" smtClean="0">
                <a:sym typeface="Symbol" pitchFamily="18" charset="2"/>
              </a:rPr>
              <a:t></a:t>
            </a:r>
            <a:r>
              <a:rPr lang="en-US" altLang="zh-CN" dirty="0" smtClean="0"/>
              <a:t>Y</a:t>
            </a:r>
          </a:p>
          <a:p>
            <a:pPr eaLnBrk="1" hangingPunct="1">
              <a:lnSpc>
                <a:spcPct val="150000"/>
              </a:lnSpc>
              <a:defRPr/>
            </a:pPr>
            <a:r>
              <a:rPr lang="zh-CN" altLang="en-US" dirty="0" smtClean="0"/>
              <a:t>若</a:t>
            </a:r>
            <a:r>
              <a:rPr lang="en-US" altLang="zh-CN" dirty="0" smtClean="0"/>
              <a:t>X</a:t>
            </a:r>
            <a:r>
              <a:rPr lang="en-US" altLang="zh-CN" b="1" dirty="0" smtClean="0">
                <a:sym typeface="Symbol" pitchFamily="18" charset="2"/>
              </a:rPr>
              <a:t></a:t>
            </a:r>
            <a:r>
              <a:rPr lang="en-US" altLang="zh-CN" dirty="0" smtClean="0"/>
              <a:t>Y，U-X-Y=</a:t>
            </a:r>
            <a:r>
              <a:rPr lang="en-US" altLang="zh-CN" dirty="0" smtClean="0">
                <a:sym typeface="Symbol" pitchFamily="18" charset="2"/>
              </a:rPr>
              <a:t>，</a:t>
            </a:r>
            <a:r>
              <a:rPr lang="zh-CN" altLang="en-US" dirty="0" smtClean="0"/>
              <a:t>则称</a:t>
            </a:r>
            <a:r>
              <a:rPr lang="en-US" altLang="zh-CN" dirty="0" smtClean="0"/>
              <a:t>X</a:t>
            </a:r>
            <a:r>
              <a:rPr lang="en-US" altLang="zh-CN" b="1" dirty="0" smtClean="0">
                <a:sym typeface="Symbol" pitchFamily="18" charset="2"/>
              </a:rPr>
              <a:t></a:t>
            </a:r>
            <a:r>
              <a:rPr lang="en-US" altLang="zh-CN" dirty="0" smtClean="0">
                <a:sym typeface="Symbol" pitchFamily="18" charset="2"/>
              </a:rPr>
              <a:t>Y</a:t>
            </a:r>
            <a:r>
              <a:rPr lang="zh-CN" altLang="en-US" dirty="0" smtClean="0">
                <a:sym typeface="Symbol" pitchFamily="18" charset="2"/>
              </a:rPr>
              <a:t>为</a:t>
            </a:r>
            <a:r>
              <a:rPr lang="zh-CN" altLang="en-US" dirty="0" smtClean="0"/>
              <a:t>平凡的多值依赖</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defRPr/>
            </a:pPr>
            <a:r>
              <a:rPr lang="zh-CN" altLang="en-US" dirty="0" smtClean="0"/>
              <a:t>4</a:t>
            </a:r>
            <a:r>
              <a:rPr lang="en-US" altLang="zh-CN" dirty="0" smtClean="0"/>
              <a:t>NF</a:t>
            </a:r>
            <a:r>
              <a:rPr lang="zh-CN" altLang="en-US" dirty="0" smtClean="0"/>
              <a:t>的定义</a:t>
            </a:r>
          </a:p>
        </p:txBody>
      </p:sp>
      <mc:AlternateContent xmlns:mc="http://schemas.openxmlformats.org/markup-compatibility/2006" xmlns:a14="http://schemas.microsoft.com/office/drawing/2010/main">
        <mc:Choice Requires="a14">
          <p:sp>
            <p:nvSpPr>
              <p:cNvPr id="110595" name="Rectangle 3"/>
              <p:cNvSpPr>
                <a:spLocks noGrp="1" noChangeArrowheads="1"/>
              </p:cNvSpPr>
              <p:nvPr>
                <p:ph type="body" idx="1"/>
              </p:nvPr>
            </p:nvSpPr>
            <p:spPr>
              <a:xfrm>
                <a:off x="188913" y="1052736"/>
                <a:ext cx="8802687" cy="5334000"/>
              </a:xfrm>
            </p:spPr>
            <p:txBody>
              <a:bodyPr/>
              <a:lstStyle/>
              <a:p>
                <a:pPr eaLnBrk="1" hangingPunct="1">
                  <a:lnSpc>
                    <a:spcPct val="150000"/>
                  </a:lnSpc>
                  <a:spcBef>
                    <a:spcPct val="40000"/>
                  </a:spcBef>
                  <a:defRPr/>
                </a:pPr>
                <a:r>
                  <a:rPr lang="zh-CN" altLang="en-US" dirty="0" smtClean="0"/>
                  <a:t>关系模式</a:t>
                </a:r>
                <a:r>
                  <a:rPr lang="en-US" altLang="zh-CN" dirty="0" smtClean="0"/>
                  <a:t>R&lt; U , F &gt; </a:t>
                </a:r>
                <a:r>
                  <a:rPr lang="en-US" altLang="zh-CN" dirty="0" smtClean="0">
                    <a:sym typeface="Symbol" pitchFamily="18" charset="2"/>
                  </a:rPr>
                  <a:t> 1NF, </a:t>
                </a:r>
                <a:r>
                  <a:rPr lang="zh-CN" altLang="en-US" dirty="0" smtClean="0">
                    <a:sym typeface="Symbol" pitchFamily="18" charset="2"/>
                  </a:rPr>
                  <a:t>对于非</a:t>
                </a:r>
                <a:r>
                  <a:rPr lang="zh-CN" altLang="en-US" dirty="0">
                    <a:sym typeface="Symbol" pitchFamily="18" charset="2"/>
                  </a:rPr>
                  <a:t>平凡的多值依赖</a:t>
                </a:r>
                <a:r>
                  <a:rPr lang="en-US" altLang="zh-CN" dirty="0" smtClean="0">
                    <a:sym typeface="Symbol" pitchFamily="18" charset="2"/>
                  </a:rPr>
                  <a:t>X</a:t>
                </a:r>
                <a:r>
                  <a:rPr lang="en-US" altLang="zh-CN" b="1" dirty="0" smtClean="0">
                    <a:sym typeface="Symbol" pitchFamily="18" charset="2"/>
                  </a:rPr>
                  <a:t></a:t>
                </a:r>
                <a:r>
                  <a:rPr lang="en-US" altLang="zh-CN" dirty="0" smtClean="0">
                    <a:sym typeface="Symbol" pitchFamily="18" charset="2"/>
                  </a:rPr>
                  <a:t>Y(Y</a:t>
                </a:r>
                <a14:m>
                  <m:oMath xmlns:m="http://schemas.openxmlformats.org/officeDocument/2006/math">
                    <m:r>
                      <a:rPr lang="en-US" altLang="zh-CN" i="1" smtClean="0">
                        <a:latin typeface="Cambria Math" panose="02040503050406030204" pitchFamily="18" charset="0"/>
                        <a:ea typeface="Cambria Math" panose="02040503050406030204" pitchFamily="18" charset="0"/>
                        <a:sym typeface="Symbol" pitchFamily="18" charset="2"/>
                      </a:rPr>
                      <m:t>⊈</m:t>
                    </m:r>
                  </m:oMath>
                </a14:m>
                <a:r>
                  <a:rPr lang="en-US" altLang="zh-CN" dirty="0" smtClean="0">
                    <a:sym typeface="Symbol" pitchFamily="18" charset="2"/>
                  </a:rPr>
                  <a:t>X), X</a:t>
                </a:r>
                <a:r>
                  <a:rPr lang="zh-CN" altLang="en-US" dirty="0" smtClean="0">
                    <a:sym typeface="Symbol" pitchFamily="18" charset="2"/>
                  </a:rPr>
                  <a:t>含有码，则称</a:t>
                </a:r>
                <a:r>
                  <a:rPr lang="en-US" altLang="zh-CN" dirty="0" smtClean="0">
                    <a:sym typeface="Symbol" pitchFamily="18" charset="2"/>
                  </a:rPr>
                  <a:t>R4NF</a:t>
                </a:r>
              </a:p>
              <a:p>
                <a:pPr eaLnBrk="1" hangingPunct="1">
                  <a:lnSpc>
                    <a:spcPct val="150000"/>
                  </a:lnSpc>
                  <a:spcBef>
                    <a:spcPct val="40000"/>
                  </a:spcBef>
                  <a:defRPr/>
                </a:pPr>
                <a:r>
                  <a:rPr lang="zh-CN" altLang="en-US" dirty="0" smtClean="0">
                    <a:sym typeface="Symbol" pitchFamily="18" charset="2"/>
                  </a:rPr>
                  <a:t>对于关系模式</a:t>
                </a:r>
                <a:r>
                  <a:rPr lang="en-US" altLang="zh-CN" dirty="0" smtClean="0">
                    <a:sym typeface="Symbol" pitchFamily="18" charset="2"/>
                  </a:rPr>
                  <a:t>CTB, </a:t>
                </a:r>
                <a:r>
                  <a:rPr lang="en-US" altLang="zh-CN" dirty="0" err="1" smtClean="0">
                    <a:sym typeface="Symbol" pitchFamily="18" charset="2"/>
                  </a:rPr>
                  <a:t>cno</a:t>
                </a:r>
                <a:r>
                  <a:rPr lang="en-US" altLang="zh-CN" dirty="0" smtClean="0">
                    <a:sym typeface="Symbol" pitchFamily="18" charset="2"/>
                  </a:rPr>
                  <a:t></a:t>
                </a:r>
                <a:r>
                  <a:rPr lang="en-US" altLang="zh-CN" dirty="0" err="1" smtClean="0">
                    <a:sym typeface="Symbol" pitchFamily="18" charset="2"/>
                  </a:rPr>
                  <a:t>tno</a:t>
                </a:r>
                <a:r>
                  <a:rPr lang="en-US" altLang="zh-CN" dirty="0" smtClean="0">
                    <a:sym typeface="Symbol" pitchFamily="18" charset="2"/>
                  </a:rPr>
                  <a:t>, </a:t>
                </a:r>
                <a:r>
                  <a:rPr lang="en-US" altLang="zh-CN" dirty="0" err="1" smtClean="0">
                    <a:sym typeface="Symbol" pitchFamily="18" charset="2"/>
                  </a:rPr>
                  <a:t>cno</a:t>
                </a:r>
                <a:r>
                  <a:rPr lang="en-US" altLang="zh-CN" dirty="0" smtClean="0">
                    <a:sym typeface="Symbol" pitchFamily="18" charset="2"/>
                  </a:rPr>
                  <a:t></a:t>
                </a:r>
                <a:r>
                  <a:rPr lang="en-US" altLang="zh-CN" dirty="0" err="1" smtClean="0">
                    <a:sym typeface="Symbol" pitchFamily="18" charset="2"/>
                  </a:rPr>
                  <a:t>bno</a:t>
                </a:r>
                <a:r>
                  <a:rPr lang="en-US" altLang="zh-CN" dirty="0" smtClean="0">
                    <a:sym typeface="Symbol" pitchFamily="18" charset="2"/>
                  </a:rPr>
                  <a:t>,</a:t>
                </a:r>
                <a:r>
                  <a:rPr lang="zh-CN" altLang="en-US" dirty="0" smtClean="0">
                    <a:sym typeface="Symbol" pitchFamily="18" charset="2"/>
                  </a:rPr>
                  <a:t>码为(</a:t>
                </a:r>
                <a:r>
                  <a:rPr lang="en-US" altLang="zh-CN" dirty="0" err="1" smtClean="0">
                    <a:sym typeface="Symbol" pitchFamily="18" charset="2"/>
                  </a:rPr>
                  <a:t>cno,tno,bno</a:t>
                </a:r>
                <a:r>
                  <a:rPr lang="en-US" altLang="zh-CN" dirty="0" smtClean="0">
                    <a:sym typeface="Symbol" pitchFamily="18" charset="2"/>
                  </a:rPr>
                  <a:t>)，</a:t>
                </a:r>
                <a:r>
                  <a:rPr lang="zh-CN" altLang="en-US" dirty="0" smtClean="0">
                    <a:sym typeface="Symbol" pitchFamily="18" charset="2"/>
                  </a:rPr>
                  <a:t>所以</a:t>
                </a:r>
                <a:r>
                  <a:rPr lang="en-US" altLang="zh-CN" dirty="0" smtClean="0">
                    <a:sym typeface="Symbol" pitchFamily="18" charset="2"/>
                  </a:rPr>
                  <a:t>CTB4NF</a:t>
                </a:r>
              </a:p>
              <a:p>
                <a:pPr eaLnBrk="1" hangingPunct="1">
                  <a:lnSpc>
                    <a:spcPct val="150000"/>
                  </a:lnSpc>
                  <a:spcBef>
                    <a:spcPct val="40000"/>
                  </a:spcBef>
                  <a:defRPr/>
                </a:pPr>
                <a:r>
                  <a:rPr lang="zh-CN" altLang="en-US" dirty="0" smtClean="0">
                    <a:sym typeface="Symbol" pitchFamily="18" charset="2"/>
                  </a:rPr>
                  <a:t>非</a:t>
                </a:r>
                <a:r>
                  <a:rPr lang="en-US" altLang="zh-CN" dirty="0" smtClean="0">
                    <a:sym typeface="Symbol" pitchFamily="18" charset="2"/>
                  </a:rPr>
                  <a:t>4NF</a:t>
                </a:r>
                <a:r>
                  <a:rPr lang="zh-CN" altLang="en-US" dirty="0" smtClean="0">
                    <a:sym typeface="Symbol" pitchFamily="18" charset="2"/>
                  </a:rPr>
                  <a:t>的主要弊端：如果一门课</a:t>
                </a:r>
                <a:r>
                  <a:rPr lang="en-US" altLang="zh-CN" dirty="0" err="1" smtClean="0">
                    <a:sym typeface="Symbol" pitchFamily="18" charset="2"/>
                  </a:rPr>
                  <a:t>Ci</a:t>
                </a:r>
                <a:r>
                  <a:rPr lang="zh-CN" altLang="en-US" dirty="0" smtClean="0">
                    <a:sym typeface="Symbol" pitchFamily="18" charset="2"/>
                  </a:rPr>
                  <a:t>有</a:t>
                </a:r>
                <a:r>
                  <a:rPr lang="en-US" altLang="zh-CN" dirty="0" smtClean="0">
                    <a:sym typeface="Symbol" pitchFamily="18" charset="2"/>
                  </a:rPr>
                  <a:t>m</a:t>
                </a:r>
                <a:r>
                  <a:rPr lang="zh-CN" altLang="en-US" dirty="0" smtClean="0">
                    <a:sym typeface="Symbol" pitchFamily="18" charset="2"/>
                  </a:rPr>
                  <a:t>个教员，</a:t>
                </a:r>
                <a:r>
                  <a:rPr lang="en-US" altLang="zh-CN" dirty="0" smtClean="0">
                    <a:sym typeface="Symbol" pitchFamily="18" charset="2"/>
                  </a:rPr>
                  <a:t>n</a:t>
                </a:r>
                <a:r>
                  <a:rPr lang="zh-CN" altLang="en-US" dirty="0" smtClean="0">
                    <a:sym typeface="Symbol" pitchFamily="18" charset="2"/>
                  </a:rPr>
                  <a:t>本参考书，则</a:t>
                </a:r>
                <a:r>
                  <a:rPr lang="en-US" altLang="zh-CN" dirty="0" smtClean="0">
                    <a:sym typeface="Symbol" pitchFamily="18" charset="2"/>
                  </a:rPr>
                  <a:t>Ci</a:t>
                </a:r>
                <a:r>
                  <a:rPr lang="zh-CN" altLang="en-US" dirty="0" smtClean="0">
                    <a:sym typeface="Symbol" pitchFamily="18" charset="2"/>
                  </a:rPr>
                  <a:t>在关系</a:t>
                </a:r>
                <a:r>
                  <a:rPr lang="zh-CN" altLang="en-US" dirty="0">
                    <a:sym typeface="Symbol" pitchFamily="18" charset="2"/>
                  </a:rPr>
                  <a:t>中共有</a:t>
                </a:r>
                <a:r>
                  <a:rPr lang="en-US" altLang="zh-CN" dirty="0" err="1" smtClean="0">
                    <a:sym typeface="Symbol" pitchFamily="18" charset="2"/>
                  </a:rPr>
                  <a:t>m×n</a:t>
                </a:r>
                <a:r>
                  <a:rPr lang="zh-CN" altLang="en-US" dirty="0" smtClean="0">
                    <a:sym typeface="Symbol" pitchFamily="18" charset="2"/>
                  </a:rPr>
                  <a:t>行，数据冗余非常大</a:t>
                </a:r>
              </a:p>
            </p:txBody>
          </p:sp>
        </mc:Choice>
        <mc:Fallback xmlns="">
          <p:sp>
            <p:nvSpPr>
              <p:cNvPr id="110595" name="Rectangle 3"/>
              <p:cNvSpPr>
                <a:spLocks noGrp="1" noRot="1" noChangeAspect="1" noMove="1" noResize="1" noEditPoints="1" noAdjustHandles="1" noChangeArrowheads="1" noChangeShapeType="1" noTextEdit="1"/>
              </p:cNvSpPr>
              <p:nvPr>
                <p:ph type="body" idx="1"/>
              </p:nvPr>
            </p:nvSpPr>
            <p:spPr>
              <a:xfrm>
                <a:off x="188913" y="1052736"/>
                <a:ext cx="8802687" cy="5334000"/>
              </a:xfrm>
              <a:blipFill>
                <a:blip r:embed="rId3"/>
                <a:stretch>
                  <a:fillRect l="-623" r="-6856" b="-7314"/>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如何将关系模式改造为</a:t>
            </a:r>
            <a:r>
              <a:rPr lang="en-US" altLang="zh-CN" dirty="0" smtClean="0"/>
              <a:t>4NF</a:t>
            </a:r>
            <a:r>
              <a:rPr lang="zh-CN" altLang="en-US" dirty="0" smtClean="0"/>
              <a:t>的？</a:t>
            </a:r>
            <a:endParaRPr lang="zh-CN" altLang="en-US" dirty="0"/>
          </a:p>
        </p:txBody>
      </p:sp>
      <p:sp>
        <p:nvSpPr>
          <p:cNvPr id="3" name="内容占位符 2"/>
          <p:cNvSpPr>
            <a:spLocks noGrp="1"/>
          </p:cNvSpPr>
          <p:nvPr>
            <p:ph idx="1"/>
          </p:nvPr>
        </p:nvSpPr>
        <p:spPr>
          <a:xfrm>
            <a:off x="188913" y="1052736"/>
            <a:ext cx="8802687" cy="2304256"/>
          </a:xfrm>
        </p:spPr>
        <p:txBody>
          <a:bodyPr/>
          <a:lstStyle/>
          <a:p>
            <a:pPr>
              <a:lnSpc>
                <a:spcPct val="150000"/>
              </a:lnSpc>
            </a:pPr>
            <a:r>
              <a:rPr lang="zh-CN" altLang="en-US" dirty="0" smtClean="0"/>
              <a:t>多值属性单独放在独立的关系模式中</a:t>
            </a:r>
            <a:endParaRPr lang="en-US" altLang="zh-CN" dirty="0" smtClean="0"/>
          </a:p>
          <a:p>
            <a:pPr marL="342900" lvl="1" indent="-342900">
              <a:lnSpc>
                <a:spcPct val="150000"/>
              </a:lnSpc>
              <a:buClr>
                <a:schemeClr val="folHlink"/>
              </a:buClr>
              <a:buSzPct val="60000"/>
            </a:pPr>
            <a:r>
              <a:rPr lang="zh-CN" altLang="en-US" sz="3200" dirty="0">
                <a:solidFill>
                  <a:schemeClr val="folHlink"/>
                </a:solidFill>
                <a:effectLst>
                  <a:outerShdw blurRad="38100" dist="38100" dir="2700000" algn="tl">
                    <a:srgbClr val="C0C0C0"/>
                  </a:outerShdw>
                </a:effectLst>
                <a:ea typeface="+mn-ea"/>
                <a:cs typeface="+mn-cs"/>
                <a:sym typeface="Wingdings" pitchFamily="2" charset="2"/>
              </a:rPr>
              <a:t>将</a:t>
            </a:r>
            <a:r>
              <a:rPr lang="en-US" altLang="zh-CN" sz="3200" dirty="0">
                <a:solidFill>
                  <a:schemeClr val="folHlink"/>
                </a:solidFill>
                <a:effectLst>
                  <a:outerShdw blurRad="38100" dist="38100" dir="2700000" algn="tl">
                    <a:srgbClr val="C0C0C0"/>
                  </a:outerShdw>
                </a:effectLst>
                <a:ea typeface="+mn-ea"/>
                <a:cs typeface="+mn-cs"/>
                <a:sym typeface="Wingdings" pitchFamily="2" charset="2"/>
              </a:rPr>
              <a:t>CTB</a:t>
            </a:r>
            <a:r>
              <a:rPr lang="zh-CN" altLang="en-US" sz="3200" dirty="0">
                <a:solidFill>
                  <a:schemeClr val="folHlink"/>
                </a:solidFill>
                <a:effectLst>
                  <a:outerShdw blurRad="38100" dist="38100" dir="2700000" algn="tl">
                    <a:srgbClr val="C0C0C0"/>
                  </a:outerShdw>
                </a:effectLst>
                <a:ea typeface="+mn-ea"/>
                <a:cs typeface="+mn-cs"/>
                <a:sym typeface="Wingdings" pitchFamily="2" charset="2"/>
              </a:rPr>
              <a:t>分解为</a:t>
            </a:r>
            <a:r>
              <a:rPr lang="en-US" altLang="zh-CN" sz="3200" dirty="0" smtClean="0">
                <a:solidFill>
                  <a:schemeClr val="folHlink"/>
                </a:solidFill>
                <a:effectLst>
                  <a:outerShdw blurRad="38100" dist="38100" dir="2700000" algn="tl">
                    <a:srgbClr val="C0C0C0"/>
                  </a:outerShdw>
                </a:effectLst>
                <a:ea typeface="+mn-ea"/>
                <a:cs typeface="+mn-cs"/>
                <a:sym typeface="Wingdings" pitchFamily="2" charset="2"/>
              </a:rPr>
              <a:t>CT(</a:t>
            </a:r>
            <a:r>
              <a:rPr lang="en-US" altLang="zh-CN" sz="3200" dirty="0" err="1" smtClean="0">
                <a:solidFill>
                  <a:schemeClr val="folHlink"/>
                </a:solidFill>
                <a:effectLst>
                  <a:outerShdw blurRad="38100" dist="38100" dir="2700000" algn="tl">
                    <a:srgbClr val="C0C0C0"/>
                  </a:outerShdw>
                </a:effectLst>
                <a:ea typeface="+mn-ea"/>
                <a:cs typeface="+mn-cs"/>
                <a:sym typeface="Wingdings" pitchFamily="2" charset="2"/>
              </a:rPr>
              <a:t>cno</a:t>
            </a:r>
            <a:r>
              <a:rPr lang="en-US" altLang="zh-CN" sz="3200" dirty="0" smtClean="0">
                <a:solidFill>
                  <a:schemeClr val="folHlink"/>
                </a:solidFill>
                <a:effectLst>
                  <a:outerShdw blurRad="38100" dist="38100" dir="2700000" algn="tl">
                    <a:srgbClr val="C0C0C0"/>
                  </a:outerShdw>
                </a:effectLst>
                <a:ea typeface="+mn-ea"/>
                <a:cs typeface="+mn-cs"/>
                <a:sym typeface="Wingdings" pitchFamily="2" charset="2"/>
              </a:rPr>
              <a:t>, </a:t>
            </a:r>
            <a:r>
              <a:rPr lang="en-US" altLang="zh-CN" sz="3200" dirty="0" err="1" smtClean="0">
                <a:solidFill>
                  <a:schemeClr val="folHlink"/>
                </a:solidFill>
                <a:effectLst>
                  <a:outerShdw blurRad="38100" dist="38100" dir="2700000" algn="tl">
                    <a:srgbClr val="C0C0C0"/>
                  </a:outerShdw>
                </a:effectLst>
                <a:ea typeface="+mn-ea"/>
                <a:cs typeface="+mn-cs"/>
                <a:sym typeface="Wingdings" pitchFamily="2" charset="2"/>
              </a:rPr>
              <a:t>tno</a:t>
            </a:r>
            <a:r>
              <a:rPr lang="en-US" altLang="zh-CN" sz="3200" dirty="0" smtClean="0">
                <a:solidFill>
                  <a:schemeClr val="folHlink"/>
                </a:solidFill>
                <a:effectLst>
                  <a:outerShdw blurRad="38100" dist="38100" dir="2700000" algn="tl">
                    <a:srgbClr val="C0C0C0"/>
                  </a:outerShdw>
                </a:effectLst>
                <a:ea typeface="+mn-ea"/>
                <a:cs typeface="+mn-cs"/>
                <a:sym typeface="Wingdings" pitchFamily="2" charset="2"/>
              </a:rPr>
              <a:t>), CB(</a:t>
            </a:r>
            <a:r>
              <a:rPr lang="en-US" altLang="zh-CN" sz="3200" dirty="0" err="1" smtClean="0">
                <a:solidFill>
                  <a:schemeClr val="folHlink"/>
                </a:solidFill>
                <a:effectLst>
                  <a:outerShdw blurRad="38100" dist="38100" dir="2700000" algn="tl">
                    <a:srgbClr val="C0C0C0"/>
                  </a:outerShdw>
                </a:effectLst>
                <a:ea typeface="+mn-ea"/>
                <a:cs typeface="+mn-cs"/>
                <a:sym typeface="Wingdings" pitchFamily="2" charset="2"/>
              </a:rPr>
              <a:t>cno,bno</a:t>
            </a:r>
            <a:r>
              <a:rPr lang="en-US" altLang="zh-CN" sz="3200" dirty="0" smtClean="0">
                <a:solidFill>
                  <a:schemeClr val="folHlink"/>
                </a:solidFill>
                <a:effectLst>
                  <a:outerShdw blurRad="38100" dist="38100" dir="2700000" algn="tl">
                    <a:srgbClr val="C0C0C0"/>
                  </a:outerShdw>
                </a:effectLst>
                <a:ea typeface="+mn-ea"/>
                <a:cs typeface="+mn-cs"/>
                <a:sym typeface="Wingdings" pitchFamily="2" charset="2"/>
              </a:rPr>
              <a:t>),</a:t>
            </a:r>
            <a:r>
              <a:rPr lang="zh-CN" altLang="en-US" sz="3200" dirty="0" smtClean="0">
                <a:solidFill>
                  <a:schemeClr val="folHlink"/>
                </a:solidFill>
                <a:effectLst>
                  <a:outerShdw blurRad="38100" dist="38100" dir="2700000" algn="tl">
                    <a:srgbClr val="C0C0C0"/>
                  </a:outerShdw>
                </a:effectLst>
                <a:ea typeface="+mn-ea"/>
                <a:cs typeface="+mn-cs"/>
                <a:sym typeface="Wingdings" pitchFamily="2" charset="2"/>
              </a:rPr>
              <a:t>在</a:t>
            </a:r>
            <a:r>
              <a:rPr lang="zh-CN" altLang="en-US" sz="3200" dirty="0">
                <a:solidFill>
                  <a:schemeClr val="folHlink"/>
                </a:solidFill>
                <a:effectLst>
                  <a:outerShdw blurRad="38100" dist="38100" dir="2700000" algn="tl">
                    <a:srgbClr val="C0C0C0"/>
                  </a:outerShdw>
                </a:effectLst>
                <a:ea typeface="+mn-ea"/>
                <a:cs typeface="+mn-cs"/>
                <a:sym typeface="Wingdings" pitchFamily="2" charset="2"/>
              </a:rPr>
              <a:t>分解后的</a:t>
            </a:r>
            <a:r>
              <a:rPr lang="zh-CN" altLang="en-US" sz="3200" dirty="0">
                <a:solidFill>
                  <a:schemeClr val="folHlink"/>
                </a:solidFill>
                <a:effectLst>
                  <a:outerShdw blurRad="38100" dist="38100" dir="2700000" algn="tl">
                    <a:srgbClr val="C0C0C0"/>
                  </a:outerShdw>
                </a:effectLst>
                <a:ea typeface="+mn-ea"/>
                <a:cs typeface="+mn-cs"/>
                <a:sym typeface="Symbol" pitchFamily="18" charset="2"/>
              </a:rPr>
              <a:t>关系</a:t>
            </a:r>
            <a:r>
              <a:rPr lang="zh-CN" altLang="en-US" sz="3200" dirty="0" smtClean="0">
                <a:solidFill>
                  <a:schemeClr val="folHlink"/>
                </a:solidFill>
                <a:effectLst>
                  <a:outerShdw blurRad="38100" dist="38100" dir="2700000" algn="tl">
                    <a:srgbClr val="C0C0C0"/>
                  </a:outerShdw>
                </a:effectLst>
                <a:ea typeface="+mn-ea"/>
                <a:cs typeface="+mn-cs"/>
                <a:sym typeface="Symbol" pitchFamily="18" charset="2"/>
              </a:rPr>
              <a:t>中</a:t>
            </a:r>
            <a:r>
              <a:rPr lang="en-US" altLang="zh-CN" sz="3200" dirty="0" smtClean="0">
                <a:solidFill>
                  <a:schemeClr val="folHlink"/>
                </a:solidFill>
                <a:effectLst>
                  <a:outerShdw blurRad="38100" dist="38100" dir="2700000" algn="tl">
                    <a:srgbClr val="C0C0C0"/>
                  </a:outerShdw>
                </a:effectLst>
                <a:ea typeface="+mn-ea"/>
                <a:cs typeface="+mn-cs"/>
                <a:sym typeface="Symbol" pitchFamily="18" charset="2"/>
              </a:rPr>
              <a:t>Ci</a:t>
            </a:r>
            <a:r>
              <a:rPr lang="zh-CN" altLang="en-US" sz="3200" dirty="0" smtClean="0">
                <a:solidFill>
                  <a:schemeClr val="folHlink"/>
                </a:solidFill>
                <a:effectLst>
                  <a:outerShdw blurRad="38100" dist="38100" dir="2700000" algn="tl">
                    <a:srgbClr val="C0C0C0"/>
                  </a:outerShdw>
                </a:effectLst>
                <a:ea typeface="+mn-ea"/>
                <a:cs typeface="+mn-cs"/>
                <a:sym typeface="Symbol" pitchFamily="18" charset="2"/>
              </a:rPr>
              <a:t>的行共有</a:t>
            </a:r>
            <a:r>
              <a:rPr lang="en-US" altLang="zh-CN" sz="3200" dirty="0">
                <a:solidFill>
                  <a:schemeClr val="folHlink"/>
                </a:solidFill>
                <a:effectLst>
                  <a:outerShdw blurRad="38100" dist="38100" dir="2700000" algn="tl">
                    <a:srgbClr val="C0C0C0"/>
                  </a:outerShdw>
                </a:effectLst>
                <a:ea typeface="+mn-ea"/>
                <a:cs typeface="+mn-cs"/>
                <a:sym typeface="Symbol" pitchFamily="18" charset="2"/>
              </a:rPr>
              <a:t>m + n</a:t>
            </a:r>
            <a:r>
              <a:rPr lang="zh-CN" altLang="en-US" sz="3200" dirty="0">
                <a:solidFill>
                  <a:schemeClr val="folHlink"/>
                </a:solidFill>
                <a:effectLst>
                  <a:outerShdw blurRad="38100" dist="38100" dir="2700000" algn="tl">
                    <a:srgbClr val="C0C0C0"/>
                  </a:outerShdw>
                </a:effectLst>
                <a:ea typeface="+mn-ea"/>
                <a:cs typeface="+mn-cs"/>
                <a:sym typeface="Symbol" pitchFamily="18" charset="2"/>
              </a:rPr>
              <a:t>个</a:t>
            </a:r>
            <a:endParaRPr lang="zh-CN" altLang="en-US" sz="3200" dirty="0">
              <a:solidFill>
                <a:schemeClr val="folHlink"/>
              </a:solidFill>
              <a:effectLst>
                <a:outerShdw blurRad="38100" dist="38100" dir="2700000" algn="tl">
                  <a:srgbClr val="C0C0C0"/>
                </a:outerShdw>
              </a:effectLst>
              <a:ea typeface="+mn-ea"/>
              <a:cs typeface="+mn-cs"/>
            </a:endParaRPr>
          </a:p>
          <a:p>
            <a:pPr>
              <a:lnSpc>
                <a:spcPct val="150000"/>
              </a:lnSpc>
            </a:pPr>
            <a:endParaRPr lang="zh-CN" altLang="en-US" dirty="0"/>
          </a:p>
        </p:txBody>
      </p:sp>
      <p:graphicFrame>
        <p:nvGraphicFramePr>
          <p:cNvPr id="5" name="Group 95"/>
          <p:cNvGraphicFramePr>
            <a:graphicFrameLocks/>
          </p:cNvGraphicFramePr>
          <p:nvPr>
            <p:extLst>
              <p:ext uri="{D42A27DB-BD31-4B8C-83A1-F6EECF244321}">
                <p14:modId xmlns:p14="http://schemas.microsoft.com/office/powerpoint/2010/main" val="1056362210"/>
              </p:ext>
            </p:extLst>
          </p:nvPr>
        </p:nvGraphicFramePr>
        <p:xfrm>
          <a:off x="1400175" y="3663280"/>
          <a:ext cx="2884488" cy="2286000"/>
        </p:xfrm>
        <a:graphic>
          <a:graphicData uri="http://schemas.openxmlformats.org/drawingml/2006/table">
            <a:tbl>
              <a:tblPr/>
              <a:tblGrid>
                <a:gridCol w="1441450">
                  <a:extLst>
                    <a:ext uri="{9D8B030D-6E8A-4147-A177-3AD203B41FA5}">
                      <a16:colId xmlns:a16="http://schemas.microsoft.com/office/drawing/2014/main" val="20000"/>
                    </a:ext>
                  </a:extLst>
                </a:gridCol>
                <a:gridCol w="1443038">
                  <a:extLst>
                    <a:ext uri="{9D8B030D-6E8A-4147-A177-3AD203B41FA5}">
                      <a16:colId xmlns:a16="http://schemas.microsoft.com/office/drawing/2014/main" val="20001"/>
                    </a:ext>
                  </a:extLst>
                </a:gridCol>
              </a:tblGrid>
              <a:tr h="2873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cno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tno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89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89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73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73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6" name="Group 99"/>
          <p:cNvGraphicFramePr>
            <a:graphicFrameLocks/>
          </p:cNvGraphicFramePr>
          <p:nvPr>
            <p:extLst>
              <p:ext uri="{D42A27DB-BD31-4B8C-83A1-F6EECF244321}">
                <p14:modId xmlns:p14="http://schemas.microsoft.com/office/powerpoint/2010/main" val="2419385691"/>
              </p:ext>
            </p:extLst>
          </p:nvPr>
        </p:nvGraphicFramePr>
        <p:xfrm>
          <a:off x="4787900" y="3637880"/>
          <a:ext cx="2882900" cy="2286000"/>
        </p:xfrm>
        <a:graphic>
          <a:graphicData uri="http://schemas.openxmlformats.org/drawingml/2006/table">
            <a:tbl>
              <a:tblPr/>
              <a:tblGrid>
                <a:gridCol w="1441450">
                  <a:extLst>
                    <a:ext uri="{9D8B030D-6E8A-4147-A177-3AD203B41FA5}">
                      <a16:colId xmlns:a16="http://schemas.microsoft.com/office/drawing/2014/main" val="20000"/>
                    </a:ext>
                  </a:extLst>
                </a:gridCol>
                <a:gridCol w="1441450">
                  <a:extLst>
                    <a:ext uri="{9D8B030D-6E8A-4147-A177-3AD203B41FA5}">
                      <a16:colId xmlns:a16="http://schemas.microsoft.com/office/drawing/2014/main" val="20001"/>
                    </a:ext>
                  </a:extLst>
                </a:gridCol>
              </a:tblGrid>
              <a:tr h="2508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cno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tno</a:t>
                      </a:r>
                      <a:endPar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89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4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B4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183957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defRPr/>
            </a:pPr>
            <a:r>
              <a:rPr lang="zh-CN" altLang="en-US" dirty="0" smtClean="0"/>
              <a:t>多值依赖与函数依赖的基本区别</a:t>
            </a:r>
          </a:p>
        </p:txBody>
      </p:sp>
      <mc:AlternateContent xmlns:mc="http://schemas.openxmlformats.org/markup-compatibility/2006" xmlns:a14="http://schemas.microsoft.com/office/drawing/2010/main">
        <mc:Choice Requires="a14">
          <p:sp>
            <p:nvSpPr>
              <p:cNvPr id="35843" name="Rectangle 3"/>
              <p:cNvSpPr>
                <a:spLocks noGrp="1" noChangeArrowheads="1"/>
              </p:cNvSpPr>
              <p:nvPr>
                <p:ph type="body" idx="1"/>
              </p:nvPr>
            </p:nvSpPr>
            <p:spPr/>
            <p:txBody>
              <a:bodyPr/>
              <a:lstStyle/>
              <a:p>
                <a:pPr eaLnBrk="1" hangingPunct="1">
                  <a:spcBef>
                    <a:spcPct val="35000"/>
                  </a:spcBef>
                  <a:defRPr/>
                </a:pPr>
                <a:r>
                  <a:rPr lang="zh-CN" altLang="en-US" dirty="0" smtClean="0"/>
                  <a:t>函数依赖规定某些元组不能出现在关系中，也称</a:t>
                </a:r>
                <a:r>
                  <a:rPr lang="zh-CN" altLang="en-US" u="sng" dirty="0" smtClean="0">
                    <a:solidFill>
                      <a:schemeClr val="hlink"/>
                    </a:solidFill>
                  </a:rPr>
                  <a:t>相等产生依赖</a:t>
                </a:r>
                <a:endParaRPr lang="zh-CN" altLang="en-US" dirty="0" smtClean="0">
                  <a:solidFill>
                    <a:schemeClr val="hlink"/>
                  </a:solidFill>
                </a:endParaRPr>
              </a:p>
              <a:p>
                <a:pPr marL="0" indent="0" eaLnBrk="1" hangingPunct="1">
                  <a:spcBef>
                    <a:spcPct val="35000"/>
                  </a:spcBef>
                  <a:buNone/>
                  <a:defRPr/>
                </a:pPr>
                <a14:m>
                  <m:oMath xmlns:m="http://schemas.openxmlformats.org/officeDocument/2006/math">
                    <m:r>
                      <a:rPr lang="zh-CN" altLang="en-US" i="1" dirty="0">
                        <a:solidFill>
                          <a:schemeClr val="hlink"/>
                        </a:solidFill>
                        <a:latin typeface="Cambria Math" panose="02040503050406030204" pitchFamily="18" charset="0"/>
                      </a:rPr>
                      <m:t>已知</m:t>
                    </m:r>
                    <m:r>
                      <a:rPr lang="en-US" altLang="zh-CN" b="0" i="1" dirty="0" smtClean="0">
                        <a:solidFill>
                          <a:schemeClr val="hlink"/>
                        </a:solidFill>
                        <a:latin typeface="Cambria Math" panose="02040503050406030204" pitchFamily="18" charset="0"/>
                      </a:rPr>
                      <m:t>𝐴</m:t>
                    </m:r>
                    <m:r>
                      <a:rPr lang="en-US" altLang="zh-CN" b="0" i="1" dirty="0" smtClean="0">
                        <a:solidFill>
                          <a:schemeClr val="hlink"/>
                        </a:solidFill>
                        <a:latin typeface="Cambria Math" panose="02040503050406030204" pitchFamily="18" charset="0"/>
                      </a:rPr>
                      <m:t>→</m:t>
                    </m:r>
                    <m:r>
                      <a:rPr lang="en-US" altLang="zh-CN" b="0" i="1" dirty="0" smtClean="0">
                        <a:solidFill>
                          <a:schemeClr val="hlink"/>
                        </a:solidFill>
                        <a:latin typeface="Cambria Math" panose="02040503050406030204" pitchFamily="18" charset="0"/>
                      </a:rPr>
                      <m:t>𝐵</m:t>
                    </m:r>
                    <m:r>
                      <a:rPr lang="zh-CN" altLang="en-US" i="1" dirty="0">
                        <a:solidFill>
                          <a:schemeClr val="hlink"/>
                        </a:solidFill>
                        <a:latin typeface="Cambria Math" panose="02040503050406030204" pitchFamily="18" charset="0"/>
                      </a:rPr>
                      <m:t>成立</m:t>
                    </m:r>
                    <m:r>
                      <a:rPr lang="en-US" altLang="zh-CN" b="0" i="1" dirty="0" smtClean="0">
                        <a:solidFill>
                          <a:schemeClr val="hlink"/>
                        </a:solidFill>
                        <a:latin typeface="Cambria Math" panose="02040503050406030204" pitchFamily="18" charset="0"/>
                      </a:rPr>
                      <m:t>,</m:t>
                    </m:r>
                    <m:r>
                      <a:rPr lang="zh-CN" altLang="en-US" b="0" i="1" dirty="0" smtClean="0">
                        <a:solidFill>
                          <a:schemeClr val="hlink"/>
                        </a:solidFill>
                        <a:latin typeface="Cambria Math" panose="02040503050406030204" pitchFamily="18" charset="0"/>
                      </a:rPr>
                      <m:t>若</m:t>
                    </m:r>
                    <m:r>
                      <a:rPr lang="zh-CN" altLang="en-US" i="1" dirty="0">
                        <a:solidFill>
                          <a:schemeClr val="hlink"/>
                        </a:solidFill>
                        <a:latin typeface="Cambria Math" panose="02040503050406030204" pitchFamily="18" charset="0"/>
                      </a:rPr>
                      <m:t>关系</m:t>
                    </m:r>
                    <m:r>
                      <a:rPr lang="zh-CN" altLang="en-US" b="0" i="1" dirty="0" smtClean="0">
                        <a:solidFill>
                          <a:schemeClr val="hlink"/>
                        </a:solidFill>
                        <a:latin typeface="Cambria Math" panose="02040503050406030204" pitchFamily="18" charset="0"/>
                      </a:rPr>
                      <m:t>中</m:t>
                    </m:r>
                    <m:r>
                      <a:rPr lang="zh-CN" altLang="en-US" i="1" dirty="0">
                        <a:solidFill>
                          <a:schemeClr val="hlink"/>
                        </a:solidFill>
                        <a:latin typeface="Cambria Math" panose="02040503050406030204" pitchFamily="18" charset="0"/>
                      </a:rPr>
                      <m:t>已经</m:t>
                    </m:r>
                    <m:r>
                      <a:rPr lang="zh-CN" altLang="en-US" i="1" dirty="0" smtClean="0">
                        <a:solidFill>
                          <a:schemeClr val="hlink"/>
                        </a:solidFill>
                        <a:latin typeface="Cambria Math" panose="02040503050406030204" pitchFamily="18" charset="0"/>
                      </a:rPr>
                      <m:t>存在</m:t>
                    </m:r>
                    <m:d>
                      <m:dPr>
                        <m:ctrlPr>
                          <a:rPr lang="en-US" altLang="zh-CN" b="0" i="1" dirty="0" smtClean="0">
                            <a:solidFill>
                              <a:schemeClr val="hlink"/>
                            </a:solidFill>
                            <a:latin typeface="Cambria Math" panose="02040503050406030204" pitchFamily="18" charset="0"/>
                          </a:rPr>
                        </m:ctrlPr>
                      </m:dPr>
                      <m:e>
                        <m:sSub>
                          <m:sSubPr>
                            <m:ctrlPr>
                              <a:rPr lang="en-US" altLang="zh-CN" b="0" i="1" dirty="0" smtClean="0">
                                <a:solidFill>
                                  <a:schemeClr val="hlink"/>
                                </a:solidFill>
                                <a:latin typeface="Cambria Math" panose="02040503050406030204" pitchFamily="18" charset="0"/>
                              </a:rPr>
                            </m:ctrlPr>
                          </m:sSubPr>
                          <m:e>
                            <m:r>
                              <a:rPr lang="en-US" altLang="zh-CN" b="0" i="1" dirty="0" smtClean="0">
                                <a:solidFill>
                                  <a:schemeClr val="hlink"/>
                                </a:solidFill>
                                <a:latin typeface="Cambria Math" panose="02040503050406030204" pitchFamily="18" charset="0"/>
                              </a:rPr>
                              <m:t>𝑎</m:t>
                            </m:r>
                          </m:e>
                          <m:sub>
                            <m:r>
                              <a:rPr lang="en-US" altLang="zh-CN" b="0" i="1" dirty="0" smtClean="0">
                                <a:solidFill>
                                  <a:schemeClr val="hlink"/>
                                </a:solidFill>
                                <a:latin typeface="Cambria Math" panose="02040503050406030204" pitchFamily="18" charset="0"/>
                              </a:rPr>
                              <m:t>1</m:t>
                            </m:r>
                          </m:sub>
                        </m:sSub>
                        <m:r>
                          <a:rPr lang="en-US" altLang="zh-CN" b="0" i="1" dirty="0" smtClean="0">
                            <a:solidFill>
                              <a:schemeClr val="hlink"/>
                            </a:solidFill>
                            <a:latin typeface="Cambria Math" panose="02040503050406030204" pitchFamily="18" charset="0"/>
                          </a:rPr>
                          <m:t>,</m:t>
                        </m:r>
                        <m:sSub>
                          <m:sSubPr>
                            <m:ctrlPr>
                              <a:rPr lang="en-US" altLang="zh-CN" b="0" i="1" dirty="0" smtClean="0">
                                <a:solidFill>
                                  <a:schemeClr val="hlink"/>
                                </a:solidFill>
                                <a:latin typeface="Cambria Math" panose="02040503050406030204" pitchFamily="18" charset="0"/>
                              </a:rPr>
                            </m:ctrlPr>
                          </m:sSubPr>
                          <m:e>
                            <m:r>
                              <a:rPr lang="en-US" altLang="zh-CN" b="0" i="1" dirty="0" smtClean="0">
                                <a:solidFill>
                                  <a:schemeClr val="hlink"/>
                                </a:solidFill>
                                <a:latin typeface="Cambria Math" panose="02040503050406030204" pitchFamily="18" charset="0"/>
                              </a:rPr>
                              <m:t>𝑏</m:t>
                            </m:r>
                          </m:e>
                          <m:sub>
                            <m:r>
                              <a:rPr lang="en-US" altLang="zh-CN" b="0" i="1" dirty="0" smtClean="0">
                                <a:solidFill>
                                  <a:schemeClr val="hlink"/>
                                </a:solidFill>
                                <a:latin typeface="Cambria Math" panose="02040503050406030204" pitchFamily="18" charset="0"/>
                              </a:rPr>
                              <m:t>1</m:t>
                            </m:r>
                          </m:sub>
                        </m:sSub>
                      </m:e>
                    </m:d>
                    <m:r>
                      <a:rPr lang="en-US" altLang="zh-CN" b="0" i="1" dirty="0" smtClean="0">
                        <a:solidFill>
                          <a:schemeClr val="hlink"/>
                        </a:solidFill>
                        <a:latin typeface="Cambria Math" panose="02040503050406030204" pitchFamily="18" charset="0"/>
                      </a:rPr>
                      <m:t>,  </m:t>
                    </m:r>
                    <m:r>
                      <a:rPr lang="zh-CN" altLang="en-US" b="0" i="1" dirty="0" smtClean="0">
                        <a:solidFill>
                          <a:schemeClr val="hlink"/>
                        </a:solidFill>
                        <a:latin typeface="Cambria Math" panose="02040503050406030204" pitchFamily="18" charset="0"/>
                      </a:rPr>
                      <m:t>则不能再</m:t>
                    </m:r>
                    <m:r>
                      <a:rPr lang="zh-CN" altLang="en-US" i="1" dirty="0">
                        <a:solidFill>
                          <a:schemeClr val="hlink"/>
                        </a:solidFill>
                        <a:latin typeface="Cambria Math" panose="02040503050406030204" pitchFamily="18" charset="0"/>
                      </a:rPr>
                      <m:t>插入</m:t>
                    </m:r>
                    <m:r>
                      <a:rPr lang="en-US" altLang="zh-CN" b="0" i="1" dirty="0" smtClean="0">
                        <a:solidFill>
                          <a:schemeClr val="hlink"/>
                        </a:solidFill>
                        <a:latin typeface="Cambria Math" panose="02040503050406030204" pitchFamily="18" charset="0"/>
                      </a:rPr>
                      <m:t> </m:t>
                    </m:r>
                    <m:d>
                      <m:dPr>
                        <m:ctrlPr>
                          <a:rPr lang="en-US" altLang="zh-CN" i="1" dirty="0">
                            <a:solidFill>
                              <a:schemeClr val="hlink"/>
                            </a:solidFill>
                            <a:latin typeface="Cambria Math" panose="02040503050406030204" pitchFamily="18" charset="0"/>
                          </a:rPr>
                        </m:ctrlPr>
                      </m:dPr>
                      <m:e>
                        <m:sSub>
                          <m:sSubPr>
                            <m:ctrlPr>
                              <a:rPr lang="en-US" altLang="zh-CN" i="1" dirty="0">
                                <a:solidFill>
                                  <a:schemeClr val="hlink"/>
                                </a:solidFill>
                                <a:latin typeface="Cambria Math" panose="02040503050406030204" pitchFamily="18" charset="0"/>
                              </a:rPr>
                            </m:ctrlPr>
                          </m:sSubPr>
                          <m:e>
                            <m:r>
                              <a:rPr lang="en-US" altLang="zh-CN" i="1" dirty="0">
                                <a:solidFill>
                                  <a:schemeClr val="hlink"/>
                                </a:solidFill>
                                <a:latin typeface="Cambria Math" panose="02040503050406030204" pitchFamily="18" charset="0"/>
                              </a:rPr>
                              <m:t>𝑎</m:t>
                            </m:r>
                          </m:e>
                          <m:sub>
                            <m:r>
                              <a:rPr lang="en-US" altLang="zh-CN" i="1" dirty="0">
                                <a:solidFill>
                                  <a:schemeClr val="hlink"/>
                                </a:solidFill>
                                <a:latin typeface="Cambria Math" panose="02040503050406030204" pitchFamily="18" charset="0"/>
                              </a:rPr>
                              <m:t>1</m:t>
                            </m:r>
                          </m:sub>
                        </m:sSub>
                        <m:r>
                          <a:rPr lang="en-US" altLang="zh-CN" i="1" dirty="0">
                            <a:solidFill>
                              <a:schemeClr val="hlink"/>
                            </a:solidFill>
                            <a:latin typeface="Cambria Math" panose="02040503050406030204" pitchFamily="18" charset="0"/>
                          </a:rPr>
                          <m:t>,</m:t>
                        </m:r>
                        <m:sSub>
                          <m:sSubPr>
                            <m:ctrlPr>
                              <a:rPr lang="en-US" altLang="zh-CN" i="1" dirty="0">
                                <a:solidFill>
                                  <a:schemeClr val="hlink"/>
                                </a:solidFill>
                                <a:latin typeface="Cambria Math" panose="02040503050406030204" pitchFamily="18" charset="0"/>
                              </a:rPr>
                            </m:ctrlPr>
                          </m:sSubPr>
                          <m:e>
                            <m:r>
                              <a:rPr lang="en-US" altLang="zh-CN" i="1" dirty="0">
                                <a:solidFill>
                                  <a:schemeClr val="hlink"/>
                                </a:solidFill>
                                <a:latin typeface="Cambria Math" panose="02040503050406030204" pitchFamily="18" charset="0"/>
                              </a:rPr>
                              <m:t>𝑏</m:t>
                            </m:r>
                          </m:e>
                          <m:sub>
                            <m:r>
                              <a:rPr lang="en-US" altLang="zh-CN" b="0" i="1" dirty="0" smtClean="0">
                                <a:solidFill>
                                  <a:schemeClr val="hlink"/>
                                </a:solidFill>
                                <a:latin typeface="Cambria Math" panose="02040503050406030204" pitchFamily="18" charset="0"/>
                              </a:rPr>
                              <m:t>2</m:t>
                            </m:r>
                          </m:sub>
                        </m:sSub>
                      </m:e>
                    </m:d>
                  </m:oMath>
                </a14:m>
                <a:r>
                  <a:rPr lang="en-US" altLang="zh-CN" dirty="0" smtClean="0">
                    <a:latin typeface="+mn-ea"/>
                  </a:rPr>
                  <a:t> </a:t>
                </a:r>
                <a:r>
                  <a:rPr lang="zh-CN" altLang="en-US" dirty="0" smtClean="0">
                    <a:solidFill>
                      <a:srgbClr val="FFFF00"/>
                    </a:solidFill>
                  </a:rPr>
                  <a:t>（鸳鸯交颈，白首同心）</a:t>
                </a:r>
                <a:endParaRPr lang="en-US" altLang="zh-CN" dirty="0">
                  <a:solidFill>
                    <a:srgbClr val="FFFF00"/>
                  </a:solidFill>
                </a:endParaRPr>
              </a:p>
              <a:p>
                <a:pPr eaLnBrk="1" hangingPunct="1">
                  <a:spcBef>
                    <a:spcPct val="35000"/>
                  </a:spcBef>
                  <a:defRPr/>
                </a:pPr>
                <a:r>
                  <a:rPr lang="zh-CN" altLang="en-US" dirty="0" smtClean="0"/>
                  <a:t>多值依赖要求某种形式的其它元组必须在关系中，称为</a:t>
                </a:r>
                <a:r>
                  <a:rPr lang="zh-CN" altLang="en-US" u="sng" dirty="0" smtClean="0">
                    <a:solidFill>
                      <a:schemeClr val="hlink"/>
                    </a:solidFill>
                  </a:rPr>
                  <a:t>元组产生依赖</a:t>
                </a:r>
                <a:endParaRPr lang="en-US" altLang="zh-CN" u="sng" dirty="0" smtClean="0">
                  <a:solidFill>
                    <a:schemeClr val="hlink"/>
                  </a:solidFill>
                </a:endParaRPr>
              </a:p>
              <a:p>
                <a:pPr marL="0" indent="0" eaLnBrk="1" hangingPunct="1">
                  <a:spcBef>
                    <a:spcPct val="35000"/>
                  </a:spcBef>
                  <a:buNone/>
                  <a:defRPr/>
                </a:pPr>
                <a14:m>
                  <m:oMath xmlns:m="http://schemas.openxmlformats.org/officeDocument/2006/math">
                    <m:r>
                      <a:rPr lang="zh-CN" altLang="en-US" i="1" dirty="0" smtClean="0">
                        <a:solidFill>
                          <a:srgbClr val="FF0000"/>
                        </a:solidFill>
                        <a:latin typeface="Cambria Math" panose="02040503050406030204" pitchFamily="18" charset="0"/>
                      </a:rPr>
                      <m:t>已知</m:t>
                    </m:r>
                    <m:r>
                      <a:rPr lang="en-US" altLang="zh-CN" i="1" dirty="0">
                        <a:solidFill>
                          <a:srgbClr val="FF0000"/>
                        </a:solidFill>
                        <a:latin typeface="Cambria Math" panose="02040503050406030204" pitchFamily="18" charset="0"/>
                      </a:rPr>
                      <m:t>𝐴</m:t>
                    </m:r>
                    <m:r>
                      <a:rPr lang="en-US" altLang="zh-CN" i="1" dirty="0">
                        <a:solidFill>
                          <a:srgbClr val="FF0000"/>
                        </a:solidFill>
                        <a:latin typeface="Cambria Math" panose="02040503050406030204" pitchFamily="18" charset="0"/>
                      </a:rPr>
                      <m:t>→→</m:t>
                    </m:r>
                    <m:r>
                      <a:rPr lang="en-US" altLang="zh-CN" i="1" dirty="0">
                        <a:solidFill>
                          <a:srgbClr val="FF0000"/>
                        </a:solidFill>
                        <a:latin typeface="Cambria Math" panose="02040503050406030204" pitchFamily="18" charset="0"/>
                      </a:rPr>
                      <m:t>𝐵</m:t>
                    </m:r>
                    <m:r>
                      <a:rPr lang="zh-CN" altLang="en-US" i="1" dirty="0">
                        <a:solidFill>
                          <a:srgbClr val="FF0000"/>
                        </a:solidFill>
                        <a:latin typeface="Cambria Math" panose="02040503050406030204" pitchFamily="18" charset="0"/>
                      </a:rPr>
                      <m:t>成立</m:t>
                    </m:r>
                    <m:r>
                      <a:rPr lang="en-US" altLang="zh-CN" i="1" dirty="0">
                        <a:solidFill>
                          <a:srgbClr val="FF0000"/>
                        </a:solidFill>
                        <a:latin typeface="Cambria Math" panose="02040503050406030204" pitchFamily="18" charset="0"/>
                      </a:rPr>
                      <m:t>,</m:t>
                    </m:r>
                    <m:r>
                      <a:rPr lang="zh-CN" altLang="en-US" i="1" dirty="0">
                        <a:solidFill>
                          <a:srgbClr val="FF0000"/>
                        </a:solidFill>
                        <a:latin typeface="Cambria Math" panose="02040503050406030204" pitchFamily="18" charset="0"/>
                      </a:rPr>
                      <m:t>若关系中已经存在</m:t>
                    </m:r>
                    <m:d>
                      <m:dPr>
                        <m:ctrlPr>
                          <a:rPr lang="en-US" altLang="zh-CN" i="1" dirty="0">
                            <a:solidFill>
                              <a:srgbClr val="FF0000"/>
                            </a:solidFill>
                            <a:latin typeface="Cambria Math" panose="02040503050406030204" pitchFamily="18" charset="0"/>
                          </a:rPr>
                        </m:ctrlPr>
                      </m:dPr>
                      <m:e>
                        <m:sSub>
                          <m:sSubPr>
                            <m:ctrlPr>
                              <a:rPr lang="en-US" altLang="zh-CN" i="1" dirty="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𝑎</m:t>
                            </m:r>
                          </m:e>
                          <m:sub>
                            <m:r>
                              <a:rPr lang="en-US" altLang="zh-CN" i="1" dirty="0">
                                <a:solidFill>
                                  <a:srgbClr val="FF0000"/>
                                </a:solidFill>
                                <a:latin typeface="Cambria Math" panose="02040503050406030204" pitchFamily="18" charset="0"/>
                              </a:rPr>
                              <m:t>1</m:t>
                            </m:r>
                          </m:sub>
                        </m:sSub>
                        <m:r>
                          <a:rPr lang="en-US" altLang="zh-CN" i="1" dirty="0">
                            <a:solidFill>
                              <a:srgbClr val="FF0000"/>
                            </a:solidFill>
                            <a:latin typeface="Cambria Math" panose="02040503050406030204" pitchFamily="18" charset="0"/>
                          </a:rPr>
                          <m:t>,</m:t>
                        </m:r>
                        <m:sSub>
                          <m:sSubPr>
                            <m:ctrlPr>
                              <a:rPr lang="en-US" altLang="zh-CN" i="1" dirty="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𝑏</m:t>
                            </m:r>
                          </m:e>
                          <m:sub>
                            <m:r>
                              <a:rPr lang="en-US" altLang="zh-CN" i="1" dirty="0">
                                <a:solidFill>
                                  <a:srgbClr val="FF0000"/>
                                </a:solidFill>
                                <a:latin typeface="Cambria Math" panose="02040503050406030204" pitchFamily="18" charset="0"/>
                              </a:rPr>
                              <m:t>1</m:t>
                            </m:r>
                          </m:sub>
                        </m:sSub>
                        <m:r>
                          <a:rPr lang="en-US" altLang="zh-CN" b="0" i="1" dirty="0" smtClean="0">
                            <a:solidFill>
                              <a:srgbClr val="FF0000"/>
                            </a:solidFill>
                            <a:latin typeface="Cambria Math" panose="02040503050406030204" pitchFamily="18" charset="0"/>
                          </a:rPr>
                          <m:t>,</m:t>
                        </m:r>
                        <m:sSub>
                          <m:sSubPr>
                            <m:ctrlPr>
                              <a:rPr lang="en-US" altLang="zh-CN" i="1" dirty="0">
                                <a:solidFill>
                                  <a:srgbClr val="FF0000"/>
                                </a:solidFill>
                                <a:latin typeface="Cambria Math" panose="02040503050406030204" pitchFamily="18" charset="0"/>
                              </a:rPr>
                            </m:ctrlPr>
                          </m:sSubPr>
                          <m:e>
                            <m:r>
                              <a:rPr lang="en-US" altLang="zh-CN" b="0" i="1" dirty="0" smtClean="0">
                                <a:solidFill>
                                  <a:srgbClr val="FF0000"/>
                                </a:solidFill>
                                <a:latin typeface="Cambria Math" panose="02040503050406030204" pitchFamily="18" charset="0"/>
                              </a:rPr>
                              <m:t>𝑐</m:t>
                            </m:r>
                          </m:e>
                          <m:sub>
                            <m:r>
                              <a:rPr lang="en-US" altLang="zh-CN" i="1" dirty="0">
                                <a:solidFill>
                                  <a:srgbClr val="FF0000"/>
                                </a:solidFill>
                                <a:latin typeface="Cambria Math" panose="02040503050406030204" pitchFamily="18" charset="0"/>
                              </a:rPr>
                              <m:t>1</m:t>
                            </m:r>
                          </m:sub>
                        </m:sSub>
                      </m:e>
                    </m:d>
                    <m:r>
                      <a:rPr lang="en-US" altLang="zh-CN" i="1" dirty="0">
                        <a:solidFill>
                          <a:srgbClr val="FF0000"/>
                        </a:solidFill>
                        <a:latin typeface="Cambria Math" panose="02040503050406030204" pitchFamily="18" charset="0"/>
                      </a:rPr>
                      <m:t>,  </m:t>
                    </m:r>
                    <m:r>
                      <a:rPr lang="zh-CN" altLang="en-US" i="1" dirty="0" smtClean="0">
                        <a:solidFill>
                          <a:srgbClr val="FF0000"/>
                        </a:solidFill>
                        <a:latin typeface="Cambria Math" panose="02040503050406030204" pitchFamily="18" charset="0"/>
                      </a:rPr>
                      <m:t>若要</m:t>
                    </m:r>
                    <m:r>
                      <a:rPr lang="zh-CN" altLang="en-US" i="1" dirty="0">
                        <a:solidFill>
                          <a:srgbClr val="FF0000"/>
                        </a:solidFill>
                        <a:latin typeface="Cambria Math" panose="02040503050406030204" pitchFamily="18" charset="0"/>
                      </a:rPr>
                      <m:t>插入</m:t>
                    </m:r>
                    <m:d>
                      <m:dPr>
                        <m:ctrlPr>
                          <a:rPr lang="en-US" altLang="zh-CN" i="1" dirty="0">
                            <a:solidFill>
                              <a:srgbClr val="FF0000"/>
                            </a:solidFill>
                            <a:latin typeface="Cambria Math" panose="02040503050406030204" pitchFamily="18" charset="0"/>
                          </a:rPr>
                        </m:ctrlPr>
                      </m:dPr>
                      <m:e>
                        <m:sSub>
                          <m:sSubPr>
                            <m:ctrlPr>
                              <a:rPr lang="en-US" altLang="zh-CN" i="1" dirty="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𝑎</m:t>
                            </m:r>
                          </m:e>
                          <m:sub>
                            <m:r>
                              <a:rPr lang="en-US" altLang="zh-CN" i="1" dirty="0">
                                <a:solidFill>
                                  <a:srgbClr val="FF0000"/>
                                </a:solidFill>
                                <a:latin typeface="Cambria Math" panose="02040503050406030204" pitchFamily="18" charset="0"/>
                              </a:rPr>
                              <m:t>1</m:t>
                            </m:r>
                          </m:sub>
                        </m:sSub>
                        <m:r>
                          <a:rPr lang="en-US" altLang="zh-CN" i="1" dirty="0">
                            <a:solidFill>
                              <a:srgbClr val="FF0000"/>
                            </a:solidFill>
                            <a:latin typeface="Cambria Math" panose="02040503050406030204" pitchFamily="18" charset="0"/>
                          </a:rPr>
                          <m:t>,</m:t>
                        </m:r>
                        <m:sSub>
                          <m:sSubPr>
                            <m:ctrlPr>
                              <a:rPr lang="en-US" altLang="zh-CN" i="1" dirty="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𝑏</m:t>
                            </m:r>
                          </m:e>
                          <m:sub>
                            <m:r>
                              <a:rPr lang="en-US" altLang="zh-CN" b="0" i="1" dirty="0" smtClean="0">
                                <a:solidFill>
                                  <a:srgbClr val="FF0000"/>
                                </a:solidFill>
                                <a:latin typeface="Cambria Math" panose="02040503050406030204" pitchFamily="18" charset="0"/>
                              </a:rPr>
                              <m:t>2</m:t>
                            </m:r>
                          </m:sub>
                        </m:sSub>
                        <m:r>
                          <a:rPr lang="en-US" altLang="zh-CN" i="1" dirty="0">
                            <a:solidFill>
                              <a:srgbClr val="FF0000"/>
                            </a:solidFill>
                            <a:latin typeface="Cambria Math" panose="02040503050406030204" pitchFamily="18" charset="0"/>
                          </a:rPr>
                          <m:t>,</m:t>
                        </m:r>
                        <m:sSub>
                          <m:sSubPr>
                            <m:ctrlPr>
                              <a:rPr lang="en-US" altLang="zh-CN" i="1" dirty="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𝑐</m:t>
                            </m:r>
                          </m:e>
                          <m:sub>
                            <m:r>
                              <a:rPr lang="en-US" altLang="zh-CN" b="0" i="1" dirty="0" smtClean="0">
                                <a:solidFill>
                                  <a:srgbClr val="FF0000"/>
                                </a:solidFill>
                                <a:latin typeface="Cambria Math" panose="02040503050406030204" pitchFamily="18" charset="0"/>
                              </a:rPr>
                              <m:t>2</m:t>
                            </m:r>
                          </m:sub>
                        </m:sSub>
                      </m:e>
                    </m:d>
                    <m:r>
                      <a:rPr lang="zh-CN" altLang="en-US" b="0" i="1" dirty="0" smtClean="0">
                        <a:solidFill>
                          <a:srgbClr val="FF0000"/>
                        </a:solidFill>
                        <a:latin typeface="Cambria Math" panose="02040503050406030204" pitchFamily="18" charset="0"/>
                      </a:rPr>
                      <m:t>，则还</m:t>
                    </m:r>
                    <m:r>
                      <a:rPr lang="zh-CN" altLang="en-US" i="1" dirty="0">
                        <a:solidFill>
                          <a:srgbClr val="FF0000"/>
                        </a:solidFill>
                        <a:latin typeface="Cambria Math" panose="02040503050406030204" pitchFamily="18" charset="0"/>
                      </a:rPr>
                      <m:t>需要</m:t>
                    </m:r>
                    <m:r>
                      <a:rPr lang="zh-CN" altLang="en-US" i="1" dirty="0" smtClean="0">
                        <a:solidFill>
                          <a:srgbClr val="FF0000"/>
                        </a:solidFill>
                        <a:latin typeface="Cambria Math" panose="02040503050406030204" pitchFamily="18" charset="0"/>
                      </a:rPr>
                      <m:t>插入</m:t>
                    </m:r>
                    <m:d>
                      <m:dPr>
                        <m:ctrlPr>
                          <a:rPr lang="en-US" altLang="zh-CN" i="1" dirty="0">
                            <a:solidFill>
                              <a:srgbClr val="FF0000"/>
                            </a:solidFill>
                            <a:latin typeface="Cambria Math" panose="02040503050406030204" pitchFamily="18" charset="0"/>
                          </a:rPr>
                        </m:ctrlPr>
                      </m:dPr>
                      <m:e>
                        <m:sSub>
                          <m:sSubPr>
                            <m:ctrlPr>
                              <a:rPr lang="en-US" altLang="zh-CN" i="1" dirty="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𝑎</m:t>
                            </m:r>
                          </m:e>
                          <m:sub>
                            <m:r>
                              <a:rPr lang="en-US" altLang="zh-CN" i="1" dirty="0">
                                <a:solidFill>
                                  <a:srgbClr val="FF0000"/>
                                </a:solidFill>
                                <a:latin typeface="Cambria Math" panose="02040503050406030204" pitchFamily="18" charset="0"/>
                              </a:rPr>
                              <m:t>1</m:t>
                            </m:r>
                          </m:sub>
                        </m:sSub>
                        <m:r>
                          <a:rPr lang="en-US" altLang="zh-CN" i="1" dirty="0">
                            <a:solidFill>
                              <a:srgbClr val="FF0000"/>
                            </a:solidFill>
                            <a:latin typeface="Cambria Math" panose="02040503050406030204" pitchFamily="18" charset="0"/>
                          </a:rPr>
                          <m:t>,</m:t>
                        </m:r>
                        <m:sSub>
                          <m:sSubPr>
                            <m:ctrlPr>
                              <a:rPr lang="en-US" altLang="zh-CN" i="1" dirty="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𝑏</m:t>
                            </m:r>
                          </m:e>
                          <m:sub>
                            <m:r>
                              <a:rPr lang="en-US" altLang="zh-CN" i="1" dirty="0">
                                <a:solidFill>
                                  <a:srgbClr val="FF0000"/>
                                </a:solidFill>
                                <a:latin typeface="Cambria Math" panose="02040503050406030204" pitchFamily="18" charset="0"/>
                              </a:rPr>
                              <m:t>1</m:t>
                            </m:r>
                          </m:sub>
                        </m:sSub>
                        <m:r>
                          <a:rPr lang="en-US" altLang="zh-CN" i="1" dirty="0">
                            <a:solidFill>
                              <a:srgbClr val="FF0000"/>
                            </a:solidFill>
                            <a:latin typeface="Cambria Math" panose="02040503050406030204" pitchFamily="18" charset="0"/>
                          </a:rPr>
                          <m:t>,</m:t>
                        </m:r>
                        <m:sSub>
                          <m:sSubPr>
                            <m:ctrlPr>
                              <a:rPr lang="en-US" altLang="zh-CN" i="1" dirty="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𝑐</m:t>
                            </m:r>
                          </m:e>
                          <m:sub>
                            <m:r>
                              <a:rPr lang="en-US" altLang="zh-CN" b="0" i="1" dirty="0" smtClean="0">
                                <a:solidFill>
                                  <a:srgbClr val="FF0000"/>
                                </a:solidFill>
                                <a:latin typeface="Cambria Math" panose="02040503050406030204" pitchFamily="18" charset="0"/>
                              </a:rPr>
                              <m:t>2</m:t>
                            </m:r>
                          </m:sub>
                        </m:sSub>
                      </m:e>
                    </m:d>
                    <m:r>
                      <a:rPr lang="zh-CN" altLang="en-US" b="0" i="1" dirty="0" smtClean="0">
                        <a:solidFill>
                          <a:srgbClr val="FF0000"/>
                        </a:solidFill>
                        <a:latin typeface="Cambria Math" panose="02040503050406030204" pitchFamily="18" charset="0"/>
                      </a:rPr>
                      <m:t>和</m:t>
                    </m:r>
                    <m:d>
                      <m:dPr>
                        <m:ctrlPr>
                          <a:rPr lang="en-US" altLang="zh-CN" i="1" dirty="0">
                            <a:solidFill>
                              <a:srgbClr val="FF0000"/>
                            </a:solidFill>
                            <a:latin typeface="Cambria Math" panose="02040503050406030204" pitchFamily="18" charset="0"/>
                          </a:rPr>
                        </m:ctrlPr>
                      </m:dPr>
                      <m:e>
                        <m:sSub>
                          <m:sSubPr>
                            <m:ctrlPr>
                              <a:rPr lang="en-US" altLang="zh-CN" i="1" dirty="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𝑎</m:t>
                            </m:r>
                          </m:e>
                          <m:sub>
                            <m:r>
                              <a:rPr lang="en-US" altLang="zh-CN" i="1" dirty="0">
                                <a:solidFill>
                                  <a:srgbClr val="FF0000"/>
                                </a:solidFill>
                                <a:latin typeface="Cambria Math" panose="02040503050406030204" pitchFamily="18" charset="0"/>
                              </a:rPr>
                              <m:t>1</m:t>
                            </m:r>
                          </m:sub>
                        </m:sSub>
                        <m:r>
                          <a:rPr lang="en-US" altLang="zh-CN" i="1" dirty="0">
                            <a:solidFill>
                              <a:srgbClr val="FF0000"/>
                            </a:solidFill>
                            <a:latin typeface="Cambria Math" panose="02040503050406030204" pitchFamily="18" charset="0"/>
                          </a:rPr>
                          <m:t>,</m:t>
                        </m:r>
                        <m:sSub>
                          <m:sSubPr>
                            <m:ctrlPr>
                              <a:rPr lang="en-US" altLang="zh-CN" i="1" dirty="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𝑏</m:t>
                            </m:r>
                          </m:e>
                          <m:sub>
                            <m:r>
                              <a:rPr lang="en-US" altLang="zh-CN" b="0" i="1" dirty="0" smtClean="0">
                                <a:solidFill>
                                  <a:srgbClr val="FF0000"/>
                                </a:solidFill>
                                <a:latin typeface="Cambria Math" panose="02040503050406030204" pitchFamily="18" charset="0"/>
                              </a:rPr>
                              <m:t>2</m:t>
                            </m:r>
                          </m:sub>
                        </m:sSub>
                        <m:r>
                          <a:rPr lang="en-US" altLang="zh-CN" i="1" dirty="0">
                            <a:solidFill>
                              <a:srgbClr val="FF0000"/>
                            </a:solidFill>
                            <a:latin typeface="Cambria Math" panose="02040503050406030204" pitchFamily="18" charset="0"/>
                          </a:rPr>
                          <m:t>,</m:t>
                        </m:r>
                        <m:sSub>
                          <m:sSubPr>
                            <m:ctrlPr>
                              <a:rPr lang="en-US" altLang="zh-CN" i="1" dirty="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𝑐</m:t>
                            </m:r>
                          </m:e>
                          <m:sub>
                            <m:r>
                              <a:rPr lang="en-US" altLang="zh-CN" i="1" dirty="0">
                                <a:solidFill>
                                  <a:srgbClr val="FF0000"/>
                                </a:solidFill>
                                <a:latin typeface="Cambria Math" panose="02040503050406030204" pitchFamily="18" charset="0"/>
                              </a:rPr>
                              <m:t>1</m:t>
                            </m:r>
                          </m:sub>
                        </m:sSub>
                      </m:e>
                    </m:d>
                  </m:oMath>
                </a14:m>
                <a:r>
                  <a:rPr lang="zh-CN" altLang="en-US" dirty="0" smtClean="0">
                    <a:solidFill>
                      <a:schemeClr val="hlink"/>
                    </a:solidFill>
                  </a:rPr>
                  <a:t>  </a:t>
                </a:r>
                <a:r>
                  <a:rPr lang="zh-CN" altLang="en-US" dirty="0">
                    <a:solidFill>
                      <a:srgbClr val="FFFF00"/>
                    </a:solidFill>
                  </a:rPr>
                  <a:t>（爱她，就要接受她的一切</a:t>
                </a:r>
                <a:r>
                  <a:rPr lang="zh-CN" altLang="en-US" dirty="0" smtClean="0">
                    <a:solidFill>
                      <a:srgbClr val="FFFF00"/>
                    </a:solidFill>
                  </a:rPr>
                  <a:t>）</a:t>
                </a:r>
                <a:endParaRPr lang="zh-CN" altLang="en-US" dirty="0" smtClean="0">
                  <a:solidFill>
                    <a:schemeClr val="hlink"/>
                  </a:solidFill>
                </a:endParaRPr>
              </a:p>
            </p:txBody>
          </p:sp>
        </mc:Choice>
        <mc:Fallback xmlns="">
          <p:sp>
            <p:nvSpPr>
              <p:cNvPr id="35843" name="Rectangle 3"/>
              <p:cNvSpPr>
                <a:spLocks noGrp="1" noRot="1" noChangeAspect="1" noMove="1" noResize="1" noEditPoints="1" noAdjustHandles="1" noChangeArrowheads="1" noChangeShapeType="1" noTextEdit="1"/>
              </p:cNvSpPr>
              <p:nvPr>
                <p:ph type="body" idx="1"/>
              </p:nvPr>
            </p:nvSpPr>
            <p:spPr>
              <a:blipFill>
                <a:blip r:embed="rId3"/>
                <a:stretch>
                  <a:fillRect l="-623" t="-1520" r="-2216"/>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多值依赖与函数依赖有效性范围的不同</a:t>
            </a:r>
            <a:endParaRPr lang="zh-CN" altLang="en-US" sz="4000" dirty="0"/>
          </a:p>
        </p:txBody>
      </p:sp>
      <p:sp>
        <p:nvSpPr>
          <p:cNvPr id="3" name="内容占位符 2"/>
          <p:cNvSpPr>
            <a:spLocks noGrp="1"/>
          </p:cNvSpPr>
          <p:nvPr>
            <p:ph idx="1"/>
          </p:nvPr>
        </p:nvSpPr>
        <p:spPr/>
        <p:txBody>
          <a:bodyPr/>
          <a:lstStyle/>
          <a:p>
            <a:pPr eaLnBrk="1" hangingPunct="1">
              <a:spcBef>
                <a:spcPct val="35000"/>
              </a:spcBef>
              <a:defRPr/>
            </a:pPr>
            <a:r>
              <a:rPr lang="en-US" altLang="zh-CN" dirty="0"/>
              <a:t>X</a:t>
            </a:r>
            <a:r>
              <a:rPr lang="en-US" altLang="zh-CN" b="1" dirty="0">
                <a:sym typeface="Symbol" pitchFamily="18" charset="2"/>
              </a:rPr>
              <a:t></a:t>
            </a:r>
            <a:r>
              <a:rPr lang="en-US" altLang="zh-CN" dirty="0"/>
              <a:t>Y</a:t>
            </a:r>
            <a:r>
              <a:rPr lang="zh-CN" altLang="en-US" dirty="0"/>
              <a:t>的有效性仅决定于</a:t>
            </a:r>
            <a:r>
              <a:rPr lang="en-US" altLang="zh-CN" dirty="0"/>
              <a:t>X、Y</a:t>
            </a:r>
            <a:r>
              <a:rPr lang="zh-CN" altLang="en-US" dirty="0"/>
              <a:t>属性集上的值，它在任何属性集</a:t>
            </a:r>
            <a:r>
              <a:rPr lang="en-US" altLang="zh-CN" dirty="0"/>
              <a:t>W（XY </a:t>
            </a:r>
            <a:r>
              <a:rPr lang="en-US" altLang="zh-CN" dirty="0">
                <a:sym typeface="Symbol" pitchFamily="18" charset="2"/>
              </a:rPr>
              <a:t> </a:t>
            </a:r>
            <a:r>
              <a:rPr lang="en-US" altLang="zh-CN" dirty="0"/>
              <a:t>W </a:t>
            </a:r>
            <a:r>
              <a:rPr lang="en-US" altLang="zh-CN" dirty="0">
                <a:sym typeface="Symbol" pitchFamily="18" charset="2"/>
              </a:rPr>
              <a:t> </a:t>
            </a:r>
            <a:r>
              <a:rPr lang="en-US" altLang="zh-CN" dirty="0"/>
              <a:t>U）</a:t>
            </a:r>
            <a:r>
              <a:rPr lang="zh-CN" altLang="en-US" dirty="0"/>
              <a:t>上都成立</a:t>
            </a:r>
          </a:p>
          <a:p>
            <a:pPr eaLnBrk="1" hangingPunct="1">
              <a:lnSpc>
                <a:spcPct val="110000"/>
              </a:lnSpc>
              <a:spcBef>
                <a:spcPct val="55000"/>
              </a:spcBef>
            </a:pPr>
            <a:r>
              <a:rPr lang="en-US" altLang="zh-CN" dirty="0" smtClean="0"/>
              <a:t>X</a:t>
            </a:r>
            <a:r>
              <a:rPr lang="en-US" altLang="zh-CN" b="1" dirty="0">
                <a:sym typeface="Symbol" pitchFamily="18" charset="2"/>
              </a:rPr>
              <a:t></a:t>
            </a:r>
            <a:r>
              <a:rPr lang="en-US" altLang="zh-CN" dirty="0"/>
              <a:t>Y</a:t>
            </a:r>
            <a:r>
              <a:rPr lang="zh-CN" altLang="en-US" dirty="0"/>
              <a:t>在属性集</a:t>
            </a:r>
            <a:r>
              <a:rPr lang="en-US" altLang="zh-CN" dirty="0"/>
              <a:t>W（XY </a:t>
            </a:r>
            <a:r>
              <a:rPr lang="en-US" altLang="zh-CN" dirty="0">
                <a:sym typeface="Symbol" pitchFamily="18" charset="2"/>
              </a:rPr>
              <a:t> </a:t>
            </a:r>
            <a:r>
              <a:rPr lang="en-US" altLang="zh-CN" dirty="0"/>
              <a:t>W </a:t>
            </a:r>
            <a:r>
              <a:rPr lang="en-US" altLang="zh-CN" dirty="0">
                <a:sym typeface="Symbol" pitchFamily="18" charset="2"/>
              </a:rPr>
              <a:t> </a:t>
            </a:r>
            <a:r>
              <a:rPr lang="en-US" altLang="zh-CN" dirty="0"/>
              <a:t>U）</a:t>
            </a:r>
            <a:r>
              <a:rPr lang="zh-CN" altLang="en-US" dirty="0"/>
              <a:t>上成立，但在</a:t>
            </a:r>
            <a:r>
              <a:rPr lang="en-US" altLang="zh-CN" dirty="0"/>
              <a:t>U</a:t>
            </a:r>
            <a:r>
              <a:rPr lang="zh-CN" altLang="en-US" dirty="0"/>
              <a:t>上不一定成立</a:t>
            </a:r>
          </a:p>
          <a:p>
            <a:pPr eaLnBrk="1" hangingPunct="1">
              <a:lnSpc>
                <a:spcPct val="110000"/>
              </a:lnSpc>
              <a:spcBef>
                <a:spcPts val="3000"/>
              </a:spcBef>
            </a:pPr>
            <a:r>
              <a:rPr lang="en-US" altLang="zh-CN" dirty="0" smtClean="0"/>
              <a:t>X</a:t>
            </a:r>
            <a:r>
              <a:rPr lang="en-US" altLang="zh-CN" b="1" dirty="0">
                <a:sym typeface="Symbol" pitchFamily="18" charset="2"/>
              </a:rPr>
              <a:t></a:t>
            </a:r>
            <a:r>
              <a:rPr lang="en-US" altLang="zh-CN" dirty="0"/>
              <a:t>Y</a:t>
            </a:r>
            <a:r>
              <a:rPr lang="zh-CN" altLang="en-US" dirty="0"/>
              <a:t>在</a:t>
            </a:r>
            <a:r>
              <a:rPr lang="en-US" altLang="zh-CN" dirty="0"/>
              <a:t>U</a:t>
            </a:r>
            <a:r>
              <a:rPr lang="zh-CN" altLang="en-US" dirty="0"/>
              <a:t>上成立 </a:t>
            </a:r>
            <a:r>
              <a:rPr lang="zh-CN" altLang="en-US" dirty="0">
                <a:sym typeface="Symbol" pitchFamily="18" charset="2"/>
              </a:rPr>
              <a:t> </a:t>
            </a:r>
            <a:r>
              <a:rPr lang="en-US" altLang="zh-CN" dirty="0"/>
              <a:t>X</a:t>
            </a:r>
            <a:r>
              <a:rPr lang="en-US" altLang="zh-CN" b="1" dirty="0">
                <a:sym typeface="Symbol" pitchFamily="18" charset="2"/>
              </a:rPr>
              <a:t></a:t>
            </a:r>
            <a:r>
              <a:rPr lang="en-US" altLang="zh-CN" dirty="0"/>
              <a:t>Y</a:t>
            </a:r>
            <a:r>
              <a:rPr lang="zh-CN" altLang="en-US" dirty="0"/>
              <a:t>在属性集</a:t>
            </a:r>
            <a:r>
              <a:rPr lang="en-US" altLang="zh-CN" dirty="0"/>
              <a:t>W（XY </a:t>
            </a:r>
            <a:r>
              <a:rPr lang="en-US" altLang="zh-CN" dirty="0">
                <a:sym typeface="Symbol" pitchFamily="18" charset="2"/>
              </a:rPr>
              <a:t> </a:t>
            </a:r>
            <a:r>
              <a:rPr lang="en-US" altLang="zh-CN" dirty="0"/>
              <a:t>W </a:t>
            </a:r>
            <a:r>
              <a:rPr lang="en-US" altLang="zh-CN" dirty="0">
                <a:sym typeface="Symbol" pitchFamily="18" charset="2"/>
              </a:rPr>
              <a:t> </a:t>
            </a:r>
            <a:r>
              <a:rPr lang="en-US" altLang="zh-CN" dirty="0"/>
              <a:t>U）</a:t>
            </a:r>
            <a:r>
              <a:rPr lang="zh-CN" altLang="en-US" dirty="0"/>
              <a:t>上成立</a:t>
            </a:r>
          </a:p>
          <a:p>
            <a:pPr eaLnBrk="1" hangingPunct="1">
              <a:lnSpc>
                <a:spcPct val="110000"/>
              </a:lnSpc>
              <a:spcBef>
                <a:spcPts val="2400"/>
              </a:spcBef>
            </a:pPr>
            <a:r>
              <a:rPr lang="zh-CN" altLang="en-US" dirty="0" smtClean="0"/>
              <a:t>若</a:t>
            </a:r>
            <a:r>
              <a:rPr lang="en-US" altLang="zh-CN" dirty="0" smtClean="0"/>
              <a:t>X</a:t>
            </a:r>
            <a:r>
              <a:rPr lang="en-US" altLang="zh-CN" b="1" dirty="0">
                <a:sym typeface="Symbol" pitchFamily="18" charset="2"/>
              </a:rPr>
              <a:t></a:t>
            </a:r>
            <a:r>
              <a:rPr lang="en-US" altLang="zh-CN" dirty="0"/>
              <a:t>Y</a:t>
            </a:r>
            <a:r>
              <a:rPr lang="zh-CN" altLang="en-US" dirty="0"/>
              <a:t>在属性集</a:t>
            </a:r>
            <a:r>
              <a:rPr lang="en-US" altLang="zh-CN" dirty="0"/>
              <a:t>W(XY </a:t>
            </a:r>
            <a:r>
              <a:rPr lang="en-US" altLang="zh-CN" dirty="0">
                <a:sym typeface="Symbol" pitchFamily="18" charset="2"/>
              </a:rPr>
              <a:t> </a:t>
            </a:r>
            <a:r>
              <a:rPr lang="en-US" altLang="zh-CN" dirty="0"/>
              <a:t>W </a:t>
            </a:r>
            <a:r>
              <a:rPr lang="en-US" altLang="zh-CN" dirty="0">
                <a:sym typeface="Symbol" pitchFamily="18" charset="2"/>
              </a:rPr>
              <a:t> </a:t>
            </a:r>
            <a:r>
              <a:rPr lang="en-US" altLang="zh-CN" dirty="0"/>
              <a:t>U)</a:t>
            </a:r>
            <a:r>
              <a:rPr lang="zh-CN" altLang="en-US" dirty="0"/>
              <a:t>上成立，则称</a:t>
            </a:r>
            <a:r>
              <a:rPr lang="en-US" altLang="zh-CN" dirty="0"/>
              <a:t>X</a:t>
            </a:r>
            <a:r>
              <a:rPr lang="en-US" altLang="zh-CN" b="1" dirty="0">
                <a:sym typeface="Symbol" pitchFamily="18" charset="2"/>
              </a:rPr>
              <a:t></a:t>
            </a:r>
            <a:r>
              <a:rPr lang="en-US" altLang="zh-CN" dirty="0"/>
              <a:t>Y</a:t>
            </a:r>
            <a:r>
              <a:rPr lang="zh-CN" altLang="en-US" dirty="0"/>
              <a:t>为</a:t>
            </a:r>
            <a:r>
              <a:rPr lang="en-US" altLang="zh-CN" dirty="0"/>
              <a:t>R(U) </a:t>
            </a:r>
            <a:r>
              <a:rPr lang="zh-CN" altLang="en-US" dirty="0"/>
              <a:t>的</a:t>
            </a:r>
            <a:r>
              <a:rPr lang="zh-CN" altLang="en-US" dirty="0">
                <a:solidFill>
                  <a:srgbClr val="FF0000"/>
                </a:solidFill>
              </a:rPr>
              <a:t>嵌入式多值依赖</a:t>
            </a:r>
          </a:p>
        </p:txBody>
      </p:sp>
      <p:sp>
        <p:nvSpPr>
          <p:cNvPr id="4" name="矩形 3"/>
          <p:cNvSpPr/>
          <p:nvPr/>
        </p:nvSpPr>
        <p:spPr>
          <a:xfrm>
            <a:off x="1475656" y="3399383"/>
            <a:ext cx="5929828" cy="461665"/>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b="1" cap="none" spc="50" dirty="0" smtClean="0">
                <a:ln w="11430"/>
                <a:solidFill>
                  <a:srgbClr val="800000"/>
                </a:solidFill>
              </a:rPr>
              <a:t>A</a:t>
            </a:r>
            <a:r>
              <a:rPr lang="en-US" altLang="zh-CN" b="1" cap="none" spc="50" dirty="0" smtClean="0">
                <a:ln w="11430"/>
                <a:solidFill>
                  <a:srgbClr val="800000"/>
                </a:solidFill>
                <a:sym typeface="Symbol" pitchFamily="18" charset="2"/>
              </a:rPr>
              <a:t></a:t>
            </a:r>
            <a:r>
              <a:rPr lang="en-US" altLang="zh-CN" b="1" spc="50" dirty="0">
                <a:ln w="11430"/>
                <a:solidFill>
                  <a:srgbClr val="800000"/>
                </a:solidFill>
                <a:sym typeface="Symbol" pitchFamily="18" charset="2"/>
              </a:rPr>
              <a:t>B</a:t>
            </a:r>
            <a:r>
              <a:rPr lang="zh-CN" altLang="en-US" b="1" cap="none" spc="50" dirty="0" smtClean="0">
                <a:ln w="11430"/>
                <a:solidFill>
                  <a:srgbClr val="800000"/>
                </a:solidFill>
              </a:rPr>
              <a:t>在</a:t>
            </a:r>
            <a:r>
              <a:rPr lang="en-US" altLang="zh-CN" b="1" cap="none" spc="50" dirty="0" smtClean="0">
                <a:ln w="11430"/>
                <a:solidFill>
                  <a:srgbClr val="800000"/>
                </a:solidFill>
              </a:rPr>
              <a:t>ABC</a:t>
            </a:r>
            <a:r>
              <a:rPr lang="zh-CN" altLang="en-US" b="1" spc="50" dirty="0" smtClean="0">
                <a:ln w="11430"/>
                <a:solidFill>
                  <a:srgbClr val="800000"/>
                </a:solidFill>
              </a:rPr>
              <a:t>上成立，在</a:t>
            </a:r>
            <a:r>
              <a:rPr lang="en-US" altLang="zh-CN" b="1" spc="50" dirty="0" smtClean="0">
                <a:ln w="11430"/>
                <a:solidFill>
                  <a:srgbClr val="800000"/>
                </a:solidFill>
              </a:rPr>
              <a:t>ABCD</a:t>
            </a:r>
            <a:r>
              <a:rPr lang="zh-CN" altLang="en-US" b="1" spc="50" dirty="0" smtClean="0">
                <a:ln w="11430"/>
                <a:solidFill>
                  <a:srgbClr val="800000"/>
                </a:solidFill>
              </a:rPr>
              <a:t>上不成立</a:t>
            </a:r>
            <a:endParaRPr lang="zh-CN" altLang="en-US" b="1" cap="none" spc="50" dirty="0">
              <a:ln w="11430"/>
              <a:solidFill>
                <a:srgbClr val="800000"/>
              </a:solidFill>
            </a:endParaRPr>
          </a:p>
        </p:txBody>
      </p:sp>
      <p:sp>
        <p:nvSpPr>
          <p:cNvPr id="5" name="矩形 4"/>
          <p:cNvSpPr/>
          <p:nvPr/>
        </p:nvSpPr>
        <p:spPr>
          <a:xfrm>
            <a:off x="1547664" y="4767535"/>
            <a:ext cx="5929828" cy="461665"/>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b="1" spc="50" dirty="0">
                <a:ln w="11430"/>
                <a:solidFill>
                  <a:srgbClr val="800000"/>
                </a:solidFill>
              </a:rPr>
              <a:t>A</a:t>
            </a:r>
            <a:r>
              <a:rPr lang="en-US" altLang="zh-CN" b="1" spc="50" dirty="0">
                <a:ln w="11430"/>
                <a:solidFill>
                  <a:srgbClr val="800000"/>
                </a:solidFill>
                <a:sym typeface="Symbol" pitchFamily="18" charset="2"/>
              </a:rPr>
              <a:t>B</a:t>
            </a:r>
            <a:r>
              <a:rPr lang="zh-CN" altLang="en-US" b="1" spc="50" dirty="0">
                <a:ln w="11430"/>
                <a:solidFill>
                  <a:srgbClr val="800000"/>
                </a:solidFill>
              </a:rPr>
              <a:t>在</a:t>
            </a:r>
            <a:r>
              <a:rPr lang="en-US" altLang="zh-CN" b="1" spc="50" dirty="0" smtClean="0">
                <a:ln w="11430"/>
                <a:solidFill>
                  <a:srgbClr val="800000"/>
                </a:solidFill>
              </a:rPr>
              <a:t>ABCD</a:t>
            </a:r>
            <a:r>
              <a:rPr lang="zh-CN" altLang="en-US" b="1" spc="50" dirty="0" smtClean="0">
                <a:ln w="11430"/>
                <a:solidFill>
                  <a:srgbClr val="800000"/>
                </a:solidFill>
              </a:rPr>
              <a:t>上</a:t>
            </a:r>
            <a:r>
              <a:rPr lang="zh-CN" altLang="en-US" b="1" spc="50" dirty="0">
                <a:ln w="11430"/>
                <a:solidFill>
                  <a:srgbClr val="800000"/>
                </a:solidFill>
              </a:rPr>
              <a:t>成立，在</a:t>
            </a:r>
            <a:r>
              <a:rPr lang="en-US" altLang="zh-CN" b="1" spc="50" dirty="0" smtClean="0">
                <a:ln w="11430"/>
                <a:solidFill>
                  <a:srgbClr val="800000"/>
                </a:solidFill>
              </a:rPr>
              <a:t>ABC</a:t>
            </a:r>
            <a:r>
              <a:rPr lang="zh-CN" altLang="en-US" b="1" spc="50" dirty="0" smtClean="0">
                <a:ln w="11430"/>
                <a:solidFill>
                  <a:srgbClr val="800000"/>
                </a:solidFill>
              </a:rPr>
              <a:t>上也成立</a:t>
            </a:r>
            <a:endParaRPr lang="zh-CN" altLang="en-US" b="1" spc="50" dirty="0">
              <a:ln w="11430"/>
              <a:solidFill>
                <a:srgbClr val="800000"/>
              </a:solidFill>
            </a:endParaRPr>
          </a:p>
        </p:txBody>
      </p:sp>
    </p:spTree>
    <p:extLst>
      <p:ext uri="{BB962C8B-B14F-4D97-AF65-F5344CB8AC3E}">
        <p14:creationId xmlns:p14="http://schemas.microsoft.com/office/powerpoint/2010/main" val="6716082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剪不断 理还乱 别是一番滋味在心头</a:t>
            </a:r>
            <a:endParaRPr lang="zh-CN" altLang="en-US" dirty="0"/>
          </a:p>
        </p:txBody>
      </p:sp>
      <p:sp>
        <p:nvSpPr>
          <p:cNvPr id="3" name="内容占位符 2"/>
          <p:cNvSpPr>
            <a:spLocks noGrp="1"/>
          </p:cNvSpPr>
          <p:nvPr>
            <p:ph idx="1"/>
          </p:nvPr>
        </p:nvSpPr>
        <p:spPr/>
        <p:txBody>
          <a:bodyPr/>
          <a:lstStyle/>
          <a:p>
            <a:pPr eaLnBrk="1" hangingPunct="1">
              <a:lnSpc>
                <a:spcPct val="105000"/>
              </a:lnSpc>
              <a:defRPr/>
            </a:pPr>
            <a:r>
              <a:rPr lang="zh-CN" altLang="en-US" b="1" dirty="0">
                <a:solidFill>
                  <a:schemeClr val="tx2"/>
                </a:solidFill>
              </a:rPr>
              <a:t>信息的不可表示问题</a:t>
            </a:r>
          </a:p>
          <a:p>
            <a:pPr lvl="1" eaLnBrk="1" hangingPunct="1">
              <a:lnSpc>
                <a:spcPct val="105000"/>
              </a:lnSpc>
              <a:spcBef>
                <a:spcPct val="50000"/>
              </a:spcBef>
              <a:defRPr/>
            </a:pPr>
            <a:r>
              <a:rPr lang="zh-CN" altLang="en-US" b="1" dirty="0">
                <a:solidFill>
                  <a:srgbClr val="FF3300"/>
                </a:solidFill>
              </a:rPr>
              <a:t>插入异常</a:t>
            </a:r>
            <a:r>
              <a:rPr lang="zh-CN" altLang="en-US" dirty="0"/>
              <a:t>：如果没有职工具有8级工资，则8级工资的工资数额就难以插入</a:t>
            </a:r>
          </a:p>
          <a:p>
            <a:pPr lvl="1" eaLnBrk="1" hangingPunct="1">
              <a:lnSpc>
                <a:spcPct val="105000"/>
              </a:lnSpc>
              <a:defRPr/>
            </a:pPr>
            <a:r>
              <a:rPr lang="zh-CN" altLang="en-US" b="1" dirty="0">
                <a:solidFill>
                  <a:srgbClr val="FF3300"/>
                </a:solidFill>
              </a:rPr>
              <a:t>删除异常</a:t>
            </a:r>
            <a:r>
              <a:rPr lang="zh-CN" altLang="en-US" dirty="0"/>
              <a:t>：如果仅有职工赵明具有4级工资，如果将赵明删除，则有关4级工资的工资数额信息也随之删除了</a:t>
            </a:r>
          </a:p>
          <a:p>
            <a:pPr eaLnBrk="1" hangingPunct="1">
              <a:lnSpc>
                <a:spcPct val="105000"/>
              </a:lnSpc>
              <a:defRPr/>
            </a:pPr>
            <a:r>
              <a:rPr lang="zh-CN" altLang="en-US" b="1" dirty="0">
                <a:solidFill>
                  <a:schemeClr val="tx2"/>
                </a:solidFill>
              </a:rPr>
              <a:t>信息的冗余问题</a:t>
            </a:r>
          </a:p>
          <a:p>
            <a:pPr lvl="1" eaLnBrk="1" hangingPunct="1">
              <a:lnSpc>
                <a:spcPct val="105000"/>
              </a:lnSpc>
              <a:defRPr/>
            </a:pPr>
            <a:r>
              <a:rPr lang="zh-CN" altLang="en-US" b="1" dirty="0">
                <a:solidFill>
                  <a:srgbClr val="FF3300"/>
                </a:solidFill>
              </a:rPr>
              <a:t>数据冗余</a:t>
            </a:r>
            <a:r>
              <a:rPr lang="zh-CN" altLang="en-US" dirty="0"/>
              <a:t>：职工很多，工资级别有限，每一级别的工资数额反复存储多次</a:t>
            </a:r>
          </a:p>
          <a:p>
            <a:pPr lvl="1" eaLnBrk="1" hangingPunct="1">
              <a:lnSpc>
                <a:spcPct val="105000"/>
              </a:lnSpc>
              <a:defRPr/>
            </a:pPr>
            <a:r>
              <a:rPr lang="zh-CN" altLang="en-US" b="1" dirty="0">
                <a:solidFill>
                  <a:srgbClr val="FF3300"/>
                </a:solidFill>
              </a:rPr>
              <a:t>更新异常</a:t>
            </a:r>
            <a:r>
              <a:rPr lang="zh-CN" altLang="en-US" dirty="0"/>
              <a:t>：如果将5级工资的工资数额调为620，则需要找到每个具有5级工资的职工，逐一修改</a:t>
            </a:r>
          </a:p>
          <a:p>
            <a:pPr>
              <a:lnSpc>
                <a:spcPct val="105000"/>
              </a:lnSpc>
            </a:pPr>
            <a:endParaRPr lang="zh-CN" altLang="en-US" dirty="0"/>
          </a:p>
        </p:txBody>
      </p:sp>
    </p:spTree>
    <p:extLst>
      <p:ext uri="{BB962C8B-B14F-4D97-AF65-F5344CB8AC3E}">
        <p14:creationId xmlns:p14="http://schemas.microsoft.com/office/powerpoint/2010/main" val="831017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t>多值依赖与函数依赖有效性范围的不同</a:t>
            </a:r>
            <a:endParaRPr lang="zh-CN" altLang="en-US" sz="4000" dirty="0"/>
          </a:p>
        </p:txBody>
      </p:sp>
      <p:sp>
        <p:nvSpPr>
          <p:cNvPr id="3" name="内容占位符 2"/>
          <p:cNvSpPr>
            <a:spLocks noGrp="1"/>
          </p:cNvSpPr>
          <p:nvPr>
            <p:ph idx="1"/>
          </p:nvPr>
        </p:nvSpPr>
        <p:spPr/>
        <p:txBody>
          <a:bodyPr/>
          <a:lstStyle/>
          <a:p>
            <a:pPr eaLnBrk="1" hangingPunct="1">
              <a:spcBef>
                <a:spcPct val="35000"/>
              </a:spcBef>
              <a:defRPr/>
            </a:pPr>
            <a:r>
              <a:rPr lang="zh-CN" altLang="en-US" dirty="0" smtClean="0"/>
              <a:t>若</a:t>
            </a:r>
            <a:r>
              <a:rPr lang="en-US" altLang="zh-CN" dirty="0"/>
              <a:t>X</a:t>
            </a:r>
            <a:r>
              <a:rPr lang="en-US" altLang="zh-CN" b="1" dirty="0">
                <a:sym typeface="Symbol" pitchFamily="18" charset="2"/>
              </a:rPr>
              <a:t></a:t>
            </a:r>
            <a:r>
              <a:rPr lang="en-US" altLang="zh-CN" dirty="0"/>
              <a:t>Y</a:t>
            </a:r>
            <a:r>
              <a:rPr lang="zh-CN" altLang="en-US" dirty="0"/>
              <a:t>在</a:t>
            </a:r>
            <a:r>
              <a:rPr lang="en-US" altLang="zh-CN" dirty="0"/>
              <a:t>R(U)</a:t>
            </a:r>
            <a:r>
              <a:rPr lang="zh-CN" altLang="en-US" dirty="0"/>
              <a:t>上成立，则对于任何</a:t>
            </a:r>
            <a:r>
              <a:rPr lang="en-US" altLang="zh-CN" dirty="0"/>
              <a:t>Y′</a:t>
            </a:r>
            <a:r>
              <a:rPr lang="en-US" altLang="zh-CN" dirty="0">
                <a:sym typeface="Symbol" pitchFamily="18" charset="2"/>
              </a:rPr>
              <a:t></a:t>
            </a:r>
            <a:r>
              <a:rPr lang="en-US" altLang="zh-CN" dirty="0"/>
              <a:t> Y，</a:t>
            </a:r>
            <a:r>
              <a:rPr lang="zh-CN" altLang="en-US" dirty="0"/>
              <a:t>均有</a:t>
            </a:r>
            <a:r>
              <a:rPr lang="en-US" altLang="zh-CN" dirty="0"/>
              <a:t>X</a:t>
            </a:r>
            <a:r>
              <a:rPr lang="en-US" altLang="zh-CN" b="1" dirty="0">
                <a:sym typeface="Symbol" pitchFamily="18" charset="2"/>
              </a:rPr>
              <a:t></a:t>
            </a:r>
            <a:r>
              <a:rPr lang="en-US" altLang="zh-CN" dirty="0"/>
              <a:t>Y ′</a:t>
            </a:r>
            <a:r>
              <a:rPr lang="zh-CN" altLang="en-US" dirty="0" smtClean="0"/>
              <a:t>成立</a:t>
            </a:r>
            <a:endParaRPr lang="en-US" altLang="zh-CN" dirty="0" smtClean="0"/>
          </a:p>
          <a:p>
            <a:pPr eaLnBrk="1" hangingPunct="1">
              <a:spcBef>
                <a:spcPct val="35000"/>
              </a:spcBef>
              <a:defRPr/>
            </a:pPr>
            <a:r>
              <a:rPr lang="zh-CN" altLang="en-US" dirty="0"/>
              <a:t>若</a:t>
            </a:r>
            <a:r>
              <a:rPr lang="en-US" altLang="zh-CN" dirty="0"/>
              <a:t>X</a:t>
            </a:r>
            <a:r>
              <a:rPr lang="en-US" altLang="zh-CN" b="1" dirty="0">
                <a:sym typeface="Symbol" pitchFamily="18" charset="2"/>
              </a:rPr>
              <a:t></a:t>
            </a:r>
            <a:r>
              <a:rPr lang="en-US" altLang="zh-CN" dirty="0"/>
              <a:t>Y</a:t>
            </a:r>
            <a:r>
              <a:rPr lang="zh-CN" altLang="en-US" dirty="0"/>
              <a:t>在</a:t>
            </a:r>
            <a:r>
              <a:rPr lang="en-US" altLang="zh-CN" dirty="0"/>
              <a:t>R(U)</a:t>
            </a:r>
            <a:r>
              <a:rPr lang="zh-CN" altLang="en-US" dirty="0"/>
              <a:t>上成立，则不能断言对于</a:t>
            </a:r>
            <a:r>
              <a:rPr lang="en-US" altLang="zh-CN" dirty="0"/>
              <a:t>Y′</a:t>
            </a:r>
            <a:r>
              <a:rPr lang="en-US" altLang="zh-CN" dirty="0">
                <a:sym typeface="Symbol" pitchFamily="18" charset="2"/>
              </a:rPr>
              <a:t></a:t>
            </a:r>
            <a:r>
              <a:rPr lang="en-US" altLang="zh-CN" dirty="0"/>
              <a:t> Y，</a:t>
            </a:r>
            <a:r>
              <a:rPr lang="zh-CN" altLang="en-US" dirty="0"/>
              <a:t>是否有</a:t>
            </a:r>
            <a:r>
              <a:rPr lang="en-US" altLang="zh-CN" dirty="0"/>
              <a:t>X</a:t>
            </a:r>
            <a:r>
              <a:rPr lang="en-US" altLang="zh-CN" b="1" dirty="0">
                <a:sym typeface="Symbol" pitchFamily="18" charset="2"/>
              </a:rPr>
              <a:t></a:t>
            </a:r>
            <a:r>
              <a:rPr lang="en-US" altLang="zh-CN" dirty="0"/>
              <a:t>Y ′</a:t>
            </a:r>
            <a:r>
              <a:rPr lang="zh-CN" altLang="en-US" dirty="0"/>
              <a:t>成立</a:t>
            </a:r>
          </a:p>
          <a:p>
            <a:endParaRPr lang="zh-CN" altLang="en-US" dirty="0"/>
          </a:p>
        </p:txBody>
      </p:sp>
      <p:sp>
        <p:nvSpPr>
          <p:cNvPr id="6" name="矩形 5"/>
          <p:cNvSpPr/>
          <p:nvPr/>
        </p:nvSpPr>
        <p:spPr>
          <a:xfrm>
            <a:off x="2351502" y="3399383"/>
            <a:ext cx="4477508" cy="461665"/>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b="1" cap="none" spc="50" dirty="0" smtClean="0">
                <a:ln w="11430"/>
                <a:solidFill>
                  <a:srgbClr val="800000"/>
                </a:solidFill>
              </a:rPr>
              <a:t>X</a:t>
            </a:r>
            <a:r>
              <a:rPr lang="en-US" altLang="zh-CN" b="1" cap="none" spc="50" dirty="0" smtClean="0">
                <a:ln w="11430"/>
                <a:solidFill>
                  <a:srgbClr val="800000"/>
                </a:solidFill>
                <a:sym typeface="Symbol" pitchFamily="18" charset="2"/>
              </a:rPr>
              <a:t></a:t>
            </a:r>
            <a:r>
              <a:rPr lang="en-US" altLang="zh-CN" b="1" cap="none" spc="50" dirty="0" smtClean="0">
                <a:ln w="11430"/>
                <a:solidFill>
                  <a:srgbClr val="800000"/>
                </a:solidFill>
              </a:rPr>
              <a:t>Y</a:t>
            </a:r>
            <a:r>
              <a:rPr lang="en-US" altLang="zh-CN" b="1" spc="50" dirty="0" smtClean="0">
                <a:ln w="11430"/>
                <a:solidFill>
                  <a:srgbClr val="800000"/>
                </a:solidFill>
              </a:rPr>
              <a:t>Z</a:t>
            </a:r>
            <a:r>
              <a:rPr lang="zh-CN" altLang="en-US" b="1" spc="50" dirty="0" smtClean="0">
                <a:ln w="11430"/>
                <a:solidFill>
                  <a:srgbClr val="800000"/>
                </a:solidFill>
              </a:rPr>
              <a:t>成立，</a:t>
            </a:r>
            <a:r>
              <a:rPr lang="en-US" altLang="zh-CN" b="1" spc="50" dirty="0" smtClean="0">
                <a:ln w="11430"/>
                <a:solidFill>
                  <a:srgbClr val="800000"/>
                </a:solidFill>
              </a:rPr>
              <a:t> X</a:t>
            </a:r>
            <a:r>
              <a:rPr lang="en-US" altLang="zh-CN" b="1" spc="50" dirty="0" smtClean="0">
                <a:ln w="11430"/>
                <a:solidFill>
                  <a:srgbClr val="800000"/>
                </a:solidFill>
                <a:sym typeface="Symbol" pitchFamily="18" charset="2"/>
              </a:rPr>
              <a:t></a:t>
            </a:r>
            <a:r>
              <a:rPr lang="en-US" altLang="zh-CN" b="1" spc="50" dirty="0" smtClean="0">
                <a:ln w="11430"/>
                <a:solidFill>
                  <a:srgbClr val="800000"/>
                </a:solidFill>
              </a:rPr>
              <a:t>Y</a:t>
            </a:r>
            <a:r>
              <a:rPr lang="zh-CN" altLang="en-US" b="1" spc="50" dirty="0" smtClean="0">
                <a:ln w="11430"/>
                <a:solidFill>
                  <a:srgbClr val="800000"/>
                </a:solidFill>
              </a:rPr>
              <a:t>不成立</a:t>
            </a:r>
            <a:endParaRPr lang="zh-CN" altLang="en-US" b="1" cap="none" spc="50" dirty="0">
              <a:ln w="11430"/>
              <a:solidFill>
                <a:srgbClr val="800000"/>
              </a:solidFill>
            </a:endParaRPr>
          </a:p>
        </p:txBody>
      </p:sp>
    </p:spTree>
    <p:extLst>
      <p:ext uri="{BB962C8B-B14F-4D97-AF65-F5344CB8AC3E}">
        <p14:creationId xmlns:p14="http://schemas.microsoft.com/office/powerpoint/2010/main" val="8651089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pPr eaLnBrk="1" hangingPunct="1">
              <a:defRPr/>
            </a:pPr>
            <a:r>
              <a:rPr lang="zh-CN" altLang="en-US" dirty="0" smtClean="0"/>
              <a:t>博浪沙</a:t>
            </a:r>
          </a:p>
        </p:txBody>
      </p:sp>
      <p:graphicFrame>
        <p:nvGraphicFramePr>
          <p:cNvPr id="270430" name="Group 94"/>
          <p:cNvGraphicFramePr>
            <a:graphicFrameLocks noGrp="1"/>
          </p:cNvGraphicFramePr>
          <p:nvPr>
            <p:extLst>
              <p:ext uri="{D42A27DB-BD31-4B8C-83A1-F6EECF244321}">
                <p14:modId xmlns:p14="http://schemas.microsoft.com/office/powerpoint/2010/main" val="3298763551"/>
              </p:ext>
            </p:extLst>
          </p:nvPr>
        </p:nvGraphicFramePr>
        <p:xfrm>
          <a:off x="1547813" y="3068960"/>
          <a:ext cx="6096000" cy="2286000"/>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175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姓名</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街道</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城市</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电话</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59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张三</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白颐路</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北京</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1234</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张三</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白颐路</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北京</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5678</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59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张三</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南京路</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上海</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1234</a:t>
                      </a:r>
                      <a:endPar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75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张三</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南京路</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上海</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5678</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7315" name="Rectangle 91"/>
          <p:cNvSpPr>
            <a:spLocks noChangeArrowheads="1"/>
          </p:cNvSpPr>
          <p:nvPr/>
        </p:nvSpPr>
        <p:spPr bwMode="auto">
          <a:xfrm>
            <a:off x="1403350" y="836712"/>
            <a:ext cx="5472113" cy="1187450"/>
          </a:xfrm>
          <a:prstGeom prst="rect">
            <a:avLst/>
          </a:prstGeom>
          <a:noFill/>
          <a:ln w="9525">
            <a:noFill/>
            <a:miter lim="800000"/>
            <a:headEnd/>
            <a:tailEnd/>
          </a:ln>
        </p:spPr>
        <p:txBody>
          <a:bodyPr>
            <a:spAutoFit/>
          </a:bodyPr>
          <a:lstStyle/>
          <a:p>
            <a:r>
              <a:rPr lang="en-US" altLang="en-US" dirty="0" err="1">
                <a:solidFill>
                  <a:schemeClr val="folHlink"/>
                </a:solidFill>
                <a:latin typeface="隶书" pitchFamily="49" charset="-122"/>
                <a:ea typeface="隶书" pitchFamily="49" charset="-122"/>
              </a:rPr>
              <a:t>姓名</a:t>
            </a:r>
            <a:r>
              <a:rPr lang="en-US" altLang="en-US" dirty="0">
                <a:solidFill>
                  <a:schemeClr val="folHlink"/>
                </a:solidFill>
                <a:latin typeface="隶书" pitchFamily="49" charset="-122"/>
                <a:ea typeface="隶书" pitchFamily="49" charset="-122"/>
              </a:rPr>
              <a:t> </a:t>
            </a:r>
            <a:r>
              <a:rPr lang="en-US" altLang="zh-CN" b="1" dirty="0">
                <a:solidFill>
                  <a:schemeClr val="folHlink"/>
                </a:solidFill>
                <a:latin typeface="隶书" pitchFamily="49" charset="-122"/>
                <a:ea typeface="隶书" pitchFamily="49" charset="-122"/>
                <a:sym typeface="Symbol" pitchFamily="18" charset="2"/>
              </a:rPr>
              <a:t></a:t>
            </a:r>
            <a:r>
              <a:rPr lang="en-US" altLang="en-US" dirty="0">
                <a:solidFill>
                  <a:schemeClr val="folHlink"/>
                </a:solidFill>
                <a:latin typeface="隶书" pitchFamily="49" charset="-122"/>
                <a:ea typeface="隶书" pitchFamily="49" charset="-122"/>
              </a:rPr>
              <a:t> </a:t>
            </a:r>
            <a:r>
              <a:rPr lang="en-US" altLang="en-US" dirty="0" err="1">
                <a:solidFill>
                  <a:schemeClr val="folHlink"/>
                </a:solidFill>
                <a:latin typeface="隶书" pitchFamily="49" charset="-122"/>
                <a:ea typeface="隶书" pitchFamily="49" charset="-122"/>
              </a:rPr>
              <a:t>街道</a:t>
            </a:r>
            <a:endParaRPr lang="en-US" altLang="zh-CN" dirty="0">
              <a:solidFill>
                <a:schemeClr val="folHlink"/>
              </a:solidFill>
              <a:latin typeface="隶书" pitchFamily="49" charset="-122"/>
              <a:ea typeface="隶书" pitchFamily="49" charset="-122"/>
            </a:endParaRPr>
          </a:p>
          <a:p>
            <a:r>
              <a:rPr lang="en-US" altLang="zh-CN" dirty="0">
                <a:solidFill>
                  <a:schemeClr val="folHlink"/>
                </a:solidFill>
                <a:latin typeface="隶书" pitchFamily="49" charset="-122"/>
                <a:ea typeface="隶书" pitchFamily="49" charset="-122"/>
              </a:rPr>
              <a:t>在{</a:t>
            </a:r>
            <a:r>
              <a:rPr lang="en-US" altLang="en-US" dirty="0" err="1">
                <a:solidFill>
                  <a:schemeClr val="folHlink"/>
                </a:solidFill>
                <a:latin typeface="隶书" pitchFamily="49" charset="-122"/>
                <a:ea typeface="隶书" pitchFamily="49" charset="-122"/>
              </a:rPr>
              <a:t>姓名</a:t>
            </a:r>
            <a:r>
              <a:rPr lang="en-US" altLang="zh-CN" dirty="0" err="1">
                <a:solidFill>
                  <a:schemeClr val="folHlink"/>
                </a:solidFill>
                <a:latin typeface="隶书" pitchFamily="49" charset="-122"/>
                <a:ea typeface="隶书" pitchFamily="49" charset="-122"/>
              </a:rPr>
              <a:t>，</a:t>
            </a:r>
            <a:r>
              <a:rPr lang="en-US" altLang="en-US" dirty="0" err="1">
                <a:solidFill>
                  <a:schemeClr val="folHlink"/>
                </a:solidFill>
                <a:latin typeface="隶书" pitchFamily="49" charset="-122"/>
                <a:ea typeface="隶书" pitchFamily="49" charset="-122"/>
              </a:rPr>
              <a:t>街道</a:t>
            </a:r>
            <a:r>
              <a:rPr lang="en-US" altLang="zh-CN" dirty="0" err="1">
                <a:solidFill>
                  <a:schemeClr val="folHlink"/>
                </a:solidFill>
                <a:latin typeface="隶书" pitchFamily="49" charset="-122"/>
                <a:ea typeface="隶书" pitchFamily="49" charset="-122"/>
              </a:rPr>
              <a:t>，</a:t>
            </a:r>
            <a:r>
              <a:rPr lang="en-US" altLang="en-US" dirty="0" err="1">
                <a:solidFill>
                  <a:schemeClr val="folHlink"/>
                </a:solidFill>
                <a:latin typeface="隶书" pitchFamily="49" charset="-122"/>
                <a:ea typeface="隶书" pitchFamily="49" charset="-122"/>
              </a:rPr>
              <a:t>电话</a:t>
            </a:r>
            <a:r>
              <a:rPr lang="en-US" altLang="zh-CN" dirty="0">
                <a:solidFill>
                  <a:schemeClr val="folHlink"/>
                </a:solidFill>
                <a:latin typeface="隶书" pitchFamily="49" charset="-122"/>
                <a:ea typeface="隶书" pitchFamily="49" charset="-122"/>
              </a:rPr>
              <a:t>}</a:t>
            </a:r>
            <a:r>
              <a:rPr lang="zh-CN" altLang="en-US" dirty="0">
                <a:solidFill>
                  <a:schemeClr val="folHlink"/>
                </a:solidFill>
                <a:latin typeface="隶书" pitchFamily="49" charset="-122"/>
                <a:ea typeface="隶书" pitchFamily="49" charset="-122"/>
              </a:rPr>
              <a:t>上成立</a:t>
            </a:r>
          </a:p>
          <a:p>
            <a:r>
              <a:rPr lang="en-US" altLang="zh-CN" dirty="0">
                <a:solidFill>
                  <a:schemeClr val="folHlink"/>
                </a:solidFill>
                <a:latin typeface="隶书" pitchFamily="49" charset="-122"/>
                <a:ea typeface="隶书" pitchFamily="49" charset="-122"/>
              </a:rPr>
              <a:t>在{</a:t>
            </a:r>
            <a:r>
              <a:rPr lang="en-US" altLang="zh-CN" dirty="0" err="1">
                <a:solidFill>
                  <a:schemeClr val="folHlink"/>
                </a:solidFill>
                <a:latin typeface="隶书" pitchFamily="49" charset="-122"/>
                <a:ea typeface="隶书" pitchFamily="49" charset="-122"/>
              </a:rPr>
              <a:t>姓名，街道，</a:t>
            </a:r>
            <a:r>
              <a:rPr lang="en-US" altLang="en-US" dirty="0" err="1">
                <a:solidFill>
                  <a:schemeClr val="folHlink"/>
                </a:solidFill>
                <a:latin typeface="隶书" pitchFamily="49" charset="-122"/>
                <a:ea typeface="隶书" pitchFamily="49" charset="-122"/>
              </a:rPr>
              <a:t>城市</a:t>
            </a:r>
            <a:r>
              <a:rPr lang="en-US" altLang="zh-CN" dirty="0" err="1">
                <a:solidFill>
                  <a:schemeClr val="folHlink"/>
                </a:solidFill>
                <a:latin typeface="隶书" pitchFamily="49" charset="-122"/>
                <a:ea typeface="隶书" pitchFamily="49" charset="-122"/>
              </a:rPr>
              <a:t>，电话</a:t>
            </a:r>
            <a:r>
              <a:rPr lang="en-US" altLang="zh-CN" dirty="0">
                <a:solidFill>
                  <a:schemeClr val="folHlink"/>
                </a:solidFill>
                <a:latin typeface="隶书" pitchFamily="49" charset="-122"/>
                <a:ea typeface="隶书" pitchFamily="49" charset="-122"/>
              </a:rPr>
              <a:t>}</a:t>
            </a:r>
            <a:r>
              <a:rPr lang="zh-CN" altLang="en-US" dirty="0">
                <a:solidFill>
                  <a:schemeClr val="folHlink"/>
                </a:solidFill>
                <a:latin typeface="隶书" pitchFamily="49" charset="-122"/>
                <a:ea typeface="隶书" pitchFamily="49" charset="-122"/>
              </a:rPr>
              <a:t>上不成立</a:t>
            </a:r>
          </a:p>
        </p:txBody>
      </p:sp>
      <p:sp>
        <p:nvSpPr>
          <p:cNvPr id="97316" name="Rectangle 92"/>
          <p:cNvSpPr>
            <a:spLocks noChangeArrowheads="1"/>
          </p:cNvSpPr>
          <p:nvPr/>
        </p:nvSpPr>
        <p:spPr bwMode="auto">
          <a:xfrm>
            <a:off x="1403350" y="2132856"/>
            <a:ext cx="4733925" cy="822325"/>
          </a:xfrm>
          <a:prstGeom prst="rect">
            <a:avLst/>
          </a:prstGeom>
          <a:noFill/>
          <a:ln w="9525">
            <a:noFill/>
            <a:miter lim="800000"/>
            <a:headEnd/>
            <a:tailEnd/>
          </a:ln>
        </p:spPr>
        <p:txBody>
          <a:bodyPr>
            <a:spAutoFit/>
          </a:bodyPr>
          <a:lstStyle/>
          <a:p>
            <a:r>
              <a:rPr lang="en-US" altLang="en-US" dirty="0" err="1">
                <a:solidFill>
                  <a:schemeClr val="folHlink"/>
                </a:solidFill>
                <a:latin typeface="隶书" pitchFamily="49" charset="-122"/>
                <a:ea typeface="隶书" pitchFamily="49" charset="-122"/>
              </a:rPr>
              <a:t>姓名</a:t>
            </a:r>
            <a:r>
              <a:rPr lang="en-US" altLang="en-US" dirty="0">
                <a:solidFill>
                  <a:schemeClr val="folHlink"/>
                </a:solidFill>
                <a:latin typeface="隶书" pitchFamily="49" charset="-122"/>
                <a:ea typeface="隶书" pitchFamily="49" charset="-122"/>
              </a:rPr>
              <a:t> </a:t>
            </a:r>
            <a:r>
              <a:rPr lang="en-US" altLang="zh-CN" b="1" dirty="0">
                <a:solidFill>
                  <a:schemeClr val="folHlink"/>
                </a:solidFill>
                <a:latin typeface="隶书" pitchFamily="49" charset="-122"/>
                <a:ea typeface="隶书" pitchFamily="49" charset="-122"/>
                <a:sym typeface="Symbol" pitchFamily="18" charset="2"/>
              </a:rPr>
              <a:t></a:t>
            </a:r>
            <a:r>
              <a:rPr lang="en-US" altLang="en-US" dirty="0">
                <a:solidFill>
                  <a:schemeClr val="folHlink"/>
                </a:solidFill>
                <a:latin typeface="隶书" pitchFamily="49" charset="-122"/>
                <a:ea typeface="隶书" pitchFamily="49" charset="-122"/>
              </a:rPr>
              <a:t> </a:t>
            </a:r>
            <a:r>
              <a:rPr lang="en-US" altLang="zh-CN" dirty="0">
                <a:solidFill>
                  <a:schemeClr val="folHlink"/>
                </a:solidFill>
                <a:latin typeface="隶书" pitchFamily="49" charset="-122"/>
                <a:ea typeface="隶书" pitchFamily="49" charset="-122"/>
              </a:rPr>
              <a:t>{</a:t>
            </a:r>
            <a:r>
              <a:rPr lang="en-US" altLang="en-US" dirty="0" err="1">
                <a:solidFill>
                  <a:schemeClr val="folHlink"/>
                </a:solidFill>
                <a:latin typeface="隶书" pitchFamily="49" charset="-122"/>
                <a:ea typeface="隶书" pitchFamily="49" charset="-122"/>
              </a:rPr>
              <a:t>街道</a:t>
            </a:r>
            <a:r>
              <a:rPr lang="en-US" altLang="zh-CN" dirty="0" err="1">
                <a:solidFill>
                  <a:schemeClr val="folHlink"/>
                </a:solidFill>
                <a:latin typeface="隶书" pitchFamily="49" charset="-122"/>
                <a:ea typeface="隶书" pitchFamily="49" charset="-122"/>
              </a:rPr>
              <a:t>,</a:t>
            </a:r>
            <a:r>
              <a:rPr lang="en-US" altLang="en-US" dirty="0" err="1">
                <a:solidFill>
                  <a:schemeClr val="folHlink"/>
                </a:solidFill>
                <a:latin typeface="隶书" pitchFamily="49" charset="-122"/>
                <a:ea typeface="隶书" pitchFamily="49" charset="-122"/>
              </a:rPr>
              <a:t>城市</a:t>
            </a:r>
            <a:r>
              <a:rPr lang="en-US" altLang="zh-CN" dirty="0">
                <a:solidFill>
                  <a:schemeClr val="folHlink"/>
                </a:solidFill>
                <a:latin typeface="隶书" pitchFamily="49" charset="-122"/>
                <a:ea typeface="隶书" pitchFamily="49" charset="-122"/>
              </a:rPr>
              <a:t>} </a:t>
            </a:r>
            <a:r>
              <a:rPr lang="zh-CN" altLang="en-US" dirty="0">
                <a:solidFill>
                  <a:schemeClr val="folHlink"/>
                </a:solidFill>
                <a:latin typeface="隶书" pitchFamily="49" charset="-122"/>
                <a:ea typeface="隶书" pitchFamily="49" charset="-122"/>
              </a:rPr>
              <a:t>成立</a:t>
            </a:r>
          </a:p>
          <a:p>
            <a:r>
              <a:rPr lang="en-US" altLang="zh-CN" dirty="0" err="1">
                <a:solidFill>
                  <a:schemeClr val="folHlink"/>
                </a:solidFill>
                <a:latin typeface="隶书" pitchFamily="49" charset="-122"/>
                <a:ea typeface="隶书" pitchFamily="49" charset="-122"/>
              </a:rPr>
              <a:t>姓名</a:t>
            </a:r>
            <a:r>
              <a:rPr lang="en-US" altLang="zh-CN" dirty="0">
                <a:solidFill>
                  <a:schemeClr val="folHlink"/>
                </a:solidFill>
                <a:latin typeface="隶书" pitchFamily="49" charset="-122"/>
                <a:ea typeface="隶书" pitchFamily="49" charset="-122"/>
              </a:rPr>
              <a:t> </a:t>
            </a:r>
            <a:r>
              <a:rPr lang="en-US" altLang="zh-CN" b="1" dirty="0">
                <a:solidFill>
                  <a:schemeClr val="folHlink"/>
                </a:solidFill>
                <a:latin typeface="隶书" pitchFamily="49" charset="-122"/>
                <a:ea typeface="隶书" pitchFamily="49" charset="-122"/>
                <a:sym typeface="Symbol" pitchFamily="18" charset="2"/>
              </a:rPr>
              <a:t></a:t>
            </a:r>
            <a:r>
              <a:rPr lang="en-US" altLang="zh-CN" dirty="0">
                <a:solidFill>
                  <a:schemeClr val="folHlink"/>
                </a:solidFill>
                <a:latin typeface="隶书" pitchFamily="49" charset="-122"/>
                <a:ea typeface="隶书" pitchFamily="49" charset="-122"/>
              </a:rPr>
              <a:t> </a:t>
            </a:r>
            <a:r>
              <a:rPr lang="en-US" altLang="zh-CN" dirty="0" err="1">
                <a:solidFill>
                  <a:schemeClr val="folHlink"/>
                </a:solidFill>
                <a:latin typeface="隶书" pitchFamily="49" charset="-122"/>
                <a:ea typeface="隶书" pitchFamily="49" charset="-122"/>
              </a:rPr>
              <a:t>街道</a:t>
            </a:r>
            <a:r>
              <a:rPr lang="en-US" altLang="zh-CN" dirty="0">
                <a:solidFill>
                  <a:schemeClr val="folHlink"/>
                </a:solidFill>
                <a:latin typeface="隶书" pitchFamily="49" charset="-122"/>
                <a:ea typeface="隶书" pitchFamily="49" charset="-122"/>
              </a:rPr>
              <a:t> </a:t>
            </a:r>
            <a:r>
              <a:rPr lang="zh-CN" altLang="en-US" dirty="0">
                <a:solidFill>
                  <a:schemeClr val="folHlink"/>
                </a:solidFill>
                <a:latin typeface="隶书" pitchFamily="49" charset="-122"/>
                <a:ea typeface="隶书" pitchFamily="49" charset="-122"/>
              </a:rPr>
              <a:t>不成立</a:t>
            </a:r>
          </a:p>
        </p:txBody>
      </p:sp>
      <p:sp>
        <p:nvSpPr>
          <p:cNvPr id="6" name="矩形 5"/>
          <p:cNvSpPr/>
          <p:nvPr/>
        </p:nvSpPr>
        <p:spPr>
          <a:xfrm>
            <a:off x="-36512" y="5469031"/>
            <a:ext cx="9144000" cy="1200329"/>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just"/>
            <a:r>
              <a:rPr lang="zh-CN" altLang="en-US" b="1" spc="50" dirty="0" smtClean="0">
                <a:ln w="11430"/>
                <a:solidFill>
                  <a:srgbClr val="FF0000"/>
                </a:solidFill>
                <a:effectLst>
                  <a:outerShdw blurRad="76200" dist="50800" dir="5400000" algn="tl" rotWithShape="0">
                    <a:srgbClr val="000000">
                      <a:alpha val="65000"/>
                    </a:srgbClr>
                  </a:outerShdw>
                </a:effectLst>
                <a:latin typeface="华文新魏" pitchFamily="2" charset="-122"/>
                <a:ea typeface="华文新魏" pitchFamily="2" charset="-122"/>
              </a:rPr>
              <a:t>古之所谓豪杰之士</a:t>
            </a:r>
            <a:r>
              <a:rPr lang="en-US" altLang="zh-CN" b="1" spc="50" dirty="0" smtClean="0">
                <a:ln w="11430"/>
                <a:solidFill>
                  <a:srgbClr val="FF0000"/>
                </a:solidFill>
                <a:effectLst>
                  <a:outerShdw blurRad="76200" dist="50800" dir="5400000" algn="tl" rotWithShape="0">
                    <a:srgbClr val="000000">
                      <a:alpha val="65000"/>
                    </a:srgbClr>
                  </a:outerShdw>
                </a:effectLst>
                <a:latin typeface="华文新魏" pitchFamily="2" charset="-122"/>
                <a:ea typeface="华文新魏" pitchFamily="2" charset="-122"/>
              </a:rPr>
              <a:t>,</a:t>
            </a:r>
            <a:r>
              <a:rPr lang="zh-CN" altLang="en-US" b="1" spc="50" dirty="0" smtClean="0">
                <a:ln w="11430"/>
                <a:solidFill>
                  <a:srgbClr val="FF0000"/>
                </a:solidFill>
                <a:effectLst>
                  <a:outerShdw blurRad="76200" dist="50800" dir="5400000" algn="tl" rotWithShape="0">
                    <a:srgbClr val="000000">
                      <a:alpha val="65000"/>
                    </a:srgbClr>
                  </a:outerShdw>
                </a:effectLst>
                <a:latin typeface="华文新魏" pitchFamily="2" charset="-122"/>
                <a:ea typeface="华文新魏" pitchFamily="2" charset="-122"/>
              </a:rPr>
              <a:t>必有过人之节。人情有所不能忍者，匹夫见辱，拔剑而起，挺身而斗，此不足为勇也。天下有大勇者，卒然临之而不惊，无故加之而不怒。此其所挟持者甚大，而其志甚远也</a:t>
            </a:r>
            <a:endParaRPr lang="zh-CN" altLang="en-US" b="1" cap="none" spc="50" dirty="0">
              <a:ln w="11430"/>
              <a:solidFill>
                <a:srgbClr val="FF0000"/>
              </a:solidFill>
              <a:effectLst>
                <a:outerShdw blurRad="76200" dist="50800" dir="5400000" algn="tl" rotWithShape="0">
                  <a:srgbClr val="000000">
                    <a:alpha val="65000"/>
                  </a:srgbClr>
                </a:outerShdw>
              </a:effectLst>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三王墓</a:t>
            </a:r>
            <a:endParaRPr lang="zh-CN" altLang="en-US" dirty="0"/>
          </a:p>
        </p:txBody>
      </p:sp>
      <p:sp>
        <p:nvSpPr>
          <p:cNvPr id="3" name="内容占位符 2"/>
          <p:cNvSpPr>
            <a:spLocks noGrp="1"/>
          </p:cNvSpPr>
          <p:nvPr>
            <p:ph idx="1"/>
          </p:nvPr>
        </p:nvSpPr>
        <p:spPr/>
        <p:txBody>
          <a:bodyPr/>
          <a:lstStyle/>
          <a:p>
            <a:pPr algn="ctr">
              <a:buNone/>
            </a:pPr>
            <a:r>
              <a:rPr lang="en-US" altLang="zh-CN" dirty="0" smtClean="0"/>
              <a:t>	R(A, B, C)</a:t>
            </a:r>
          </a:p>
          <a:p>
            <a:r>
              <a:rPr lang="zh-CN" altLang="en-US" dirty="0" smtClean="0"/>
              <a:t>验证函数依赖</a:t>
            </a:r>
            <a:r>
              <a:rPr lang="en-US" altLang="zh-CN" dirty="0" smtClean="0"/>
              <a:t>A</a:t>
            </a:r>
            <a:r>
              <a:rPr lang="en-US" altLang="zh-CN" b="1" dirty="0" smtClean="0">
                <a:latin typeface="隶书" pitchFamily="49" charset="-122"/>
                <a:ea typeface="隶书" pitchFamily="49" charset="-122"/>
                <a:sym typeface="Symbol" pitchFamily="18" charset="2"/>
              </a:rPr>
              <a:t>B</a:t>
            </a:r>
            <a:r>
              <a:rPr lang="zh-CN" altLang="en-US" dirty="0" smtClean="0"/>
              <a:t>成立</a:t>
            </a:r>
            <a:endParaRPr lang="en-US" altLang="zh-CN" dirty="0" smtClean="0"/>
          </a:p>
          <a:p>
            <a:endParaRPr lang="en-US" altLang="zh-CN" dirty="0" smtClean="0"/>
          </a:p>
          <a:p>
            <a:r>
              <a:rPr lang="zh-CN" altLang="en-US" dirty="0" smtClean="0"/>
              <a:t>验证多值依赖</a:t>
            </a:r>
            <a:r>
              <a:rPr lang="en-US" altLang="zh-CN" dirty="0" smtClean="0"/>
              <a:t>A</a:t>
            </a:r>
            <a:r>
              <a:rPr lang="en-US" altLang="zh-CN" b="1" dirty="0" smtClean="0">
                <a:latin typeface="隶书" pitchFamily="49" charset="-122"/>
                <a:ea typeface="隶书" pitchFamily="49" charset="-122"/>
                <a:sym typeface="Symbol" pitchFamily="18" charset="2"/>
              </a:rPr>
              <a:t>B</a:t>
            </a:r>
            <a:r>
              <a:rPr lang="zh-CN" altLang="en-US" dirty="0" smtClean="0"/>
              <a:t>成立</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740697104"/>
              </p:ext>
            </p:extLst>
          </p:nvPr>
        </p:nvGraphicFramePr>
        <p:xfrm>
          <a:off x="2548152" y="2204864"/>
          <a:ext cx="3911172" cy="576064"/>
        </p:xfrm>
        <a:graphic>
          <a:graphicData uri="http://schemas.openxmlformats.org/presentationml/2006/ole">
            <mc:AlternateContent xmlns:mc="http://schemas.openxmlformats.org/markup-compatibility/2006">
              <mc:Choice xmlns:v="urn:schemas-microsoft-com:vml" Requires="v">
                <p:oleObj spid="_x0000_s325980" name="Equation" r:id="rId3" imgW="1638000" imgH="241200" progId="Equation.3">
                  <p:embed/>
                </p:oleObj>
              </mc:Choice>
              <mc:Fallback>
                <p:oleObj name="Equation" r:id="rId3" imgW="1638000" imgH="241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8152" y="2204864"/>
                        <a:ext cx="3911172" cy="5760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5635" name="Object 3"/>
          <p:cNvGraphicFramePr>
            <a:graphicFrameLocks noChangeAspect="1"/>
          </p:cNvGraphicFramePr>
          <p:nvPr>
            <p:extLst>
              <p:ext uri="{D42A27DB-BD31-4B8C-83A1-F6EECF244321}">
                <p14:modId xmlns:p14="http://schemas.microsoft.com/office/powerpoint/2010/main" val="4237990527"/>
              </p:ext>
            </p:extLst>
          </p:nvPr>
        </p:nvGraphicFramePr>
        <p:xfrm>
          <a:off x="2698751" y="3501008"/>
          <a:ext cx="3695700" cy="611188"/>
        </p:xfrm>
        <a:graphic>
          <a:graphicData uri="http://schemas.openxmlformats.org/presentationml/2006/ole">
            <mc:AlternateContent xmlns:mc="http://schemas.openxmlformats.org/markup-compatibility/2006">
              <mc:Choice xmlns:v="urn:schemas-microsoft-com:vml" Requires="v">
                <p:oleObj spid="_x0000_s325981" name="Equation" r:id="rId5" imgW="1612800" imgH="266400" progId="Equation.3">
                  <p:embed/>
                </p:oleObj>
              </mc:Choice>
              <mc:Fallback>
                <p:oleObj name="Equation" r:id="rId5" imgW="1612800" imgH="2664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751" y="3501008"/>
                        <a:ext cx="3695700" cy="61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defRPr/>
            </a:pPr>
            <a:r>
              <a:rPr lang="zh-CN" altLang="en-US" smtClean="0"/>
              <a:t>盘点</a:t>
            </a:r>
          </a:p>
        </p:txBody>
      </p:sp>
      <p:sp>
        <p:nvSpPr>
          <p:cNvPr id="39939" name="Rectangle 3"/>
          <p:cNvSpPr>
            <a:spLocks noGrp="1" noChangeArrowheads="1"/>
          </p:cNvSpPr>
          <p:nvPr>
            <p:ph type="body" idx="1"/>
          </p:nvPr>
        </p:nvSpPr>
        <p:spPr/>
        <p:txBody>
          <a:bodyPr/>
          <a:lstStyle/>
          <a:p>
            <a:pPr eaLnBrk="1" hangingPunct="1">
              <a:defRPr/>
            </a:pPr>
            <a:r>
              <a:rPr lang="zh-CN" altLang="en-US" b="1" dirty="0" smtClean="0">
                <a:effectLst/>
              </a:rPr>
              <a:t>任何一个二目关系模式</a:t>
            </a:r>
            <a:r>
              <a:rPr lang="en-US" altLang="zh-CN" b="1" dirty="0" smtClean="0">
                <a:effectLst/>
              </a:rPr>
              <a:t>R（A，B）</a:t>
            </a:r>
            <a:r>
              <a:rPr lang="zh-CN" altLang="en-US" b="1" dirty="0" smtClean="0">
                <a:effectLst/>
              </a:rPr>
              <a:t>一定属于</a:t>
            </a:r>
            <a:r>
              <a:rPr lang="en-US" altLang="zh-CN" b="1" dirty="0" smtClean="0">
                <a:effectLst/>
              </a:rPr>
              <a:t>BCNF</a:t>
            </a:r>
            <a:r>
              <a:rPr lang="zh-CN" altLang="en-US" b="1" dirty="0" smtClean="0">
                <a:effectLst/>
              </a:rPr>
              <a:t>吗？一定属于4</a:t>
            </a:r>
            <a:r>
              <a:rPr lang="en-US" altLang="zh-CN" b="1" dirty="0" smtClean="0">
                <a:effectLst/>
              </a:rPr>
              <a:t>NF</a:t>
            </a:r>
            <a:r>
              <a:rPr lang="zh-CN" altLang="en-US" b="1" dirty="0" smtClean="0">
                <a:effectLst/>
              </a:rPr>
              <a:t>吗？</a:t>
            </a:r>
          </a:p>
          <a:p>
            <a:pPr eaLnBrk="1" hangingPunct="1">
              <a:defRPr/>
            </a:pPr>
            <a:r>
              <a:rPr lang="zh-CN" altLang="en-US" b="1" dirty="0" smtClean="0">
                <a:effectLst/>
              </a:rPr>
              <a:t>一个候选码全是单属性的关系模式最高一定可以达到第几范式？</a:t>
            </a:r>
          </a:p>
          <a:p>
            <a:pPr eaLnBrk="1" hangingPunct="1">
              <a:defRPr/>
            </a:pPr>
            <a:r>
              <a:rPr lang="zh-CN" altLang="en-US" b="1" dirty="0" smtClean="0">
                <a:effectLst/>
              </a:rPr>
              <a:t>一个全是主属性的关系模式最高一定可以达到第几范式？</a:t>
            </a:r>
          </a:p>
          <a:p>
            <a:pPr eaLnBrk="1" hangingPunct="1">
              <a:defRPr/>
            </a:pPr>
            <a:r>
              <a:rPr lang="zh-CN" altLang="en-US" b="1" dirty="0" smtClean="0">
                <a:effectLst/>
              </a:rPr>
              <a:t>一个全码的关系模式最高一定可以达到第几范式？</a:t>
            </a:r>
            <a:endParaRPr lang="en-US" altLang="zh-CN" b="1" dirty="0" smtClean="0">
              <a:effectLst/>
            </a:endParaRPr>
          </a:p>
          <a:p>
            <a:pPr eaLnBrk="1" hangingPunct="1">
              <a:defRPr/>
            </a:pPr>
            <a:r>
              <a:rPr lang="zh-CN" altLang="en-US" b="1" dirty="0" smtClean="0">
                <a:effectLst/>
              </a:rPr>
              <a:t>一个只有一个候选码的</a:t>
            </a:r>
            <a:r>
              <a:rPr lang="en-US" altLang="zh-CN" b="1" dirty="0" smtClean="0">
                <a:effectLst/>
              </a:rPr>
              <a:t>3NF</a:t>
            </a:r>
            <a:r>
              <a:rPr lang="zh-CN" altLang="en-US" b="1" dirty="0" smtClean="0">
                <a:effectLst/>
              </a:rPr>
              <a:t>关系模式是</a:t>
            </a:r>
            <a:r>
              <a:rPr lang="en-US" altLang="zh-CN" b="1" dirty="0" smtClean="0">
                <a:effectLst/>
              </a:rPr>
              <a:t>BCNF</a:t>
            </a:r>
            <a:r>
              <a:rPr lang="zh-CN" altLang="en-US" b="1" dirty="0" smtClean="0">
                <a:effectLst/>
              </a:rPr>
              <a:t>的吗？</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defRPr/>
            </a:pPr>
            <a:r>
              <a:rPr lang="zh-CN" altLang="en-US" dirty="0" smtClean="0"/>
              <a:t>范式之间的包含关系</a:t>
            </a:r>
          </a:p>
        </p:txBody>
      </p:sp>
      <mc:AlternateContent xmlns:mc="http://schemas.openxmlformats.org/markup-compatibility/2006" xmlns:a14="http://schemas.microsoft.com/office/drawing/2010/main">
        <mc:Choice Requires="a14">
          <p:sp>
            <p:nvSpPr>
              <p:cNvPr id="40963" name="Rectangle 3"/>
              <p:cNvSpPr>
                <a:spLocks noGrp="1" noChangeArrowheads="1"/>
              </p:cNvSpPr>
              <p:nvPr>
                <p:ph type="body" idx="1"/>
              </p:nvPr>
            </p:nvSpPr>
            <p:spPr/>
            <p:txBody>
              <a:bodyPr/>
              <a:lstStyle/>
              <a:p>
                <a:pPr eaLnBrk="1" hangingPunct="1">
                  <a:defRPr/>
                </a:pPr>
                <a:r>
                  <a:rPr lang="zh-CN" altLang="en-US" dirty="0" smtClean="0"/>
                  <a:t>3</a:t>
                </a:r>
                <a:r>
                  <a:rPr lang="en-US" altLang="zh-CN" dirty="0" smtClean="0"/>
                  <a:t>NF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smtClean="0">
                    <a:sym typeface="Symbol" pitchFamily="18" charset="2"/>
                  </a:rPr>
                  <a:t> 2</a:t>
                </a:r>
                <a:r>
                  <a:rPr lang="en-US" altLang="zh-CN" dirty="0" smtClean="0"/>
                  <a:t>NF</a:t>
                </a:r>
              </a:p>
              <a:p>
                <a:pPr eaLnBrk="1" hangingPunct="1">
                  <a:lnSpc>
                    <a:spcPct val="115000"/>
                  </a:lnSpc>
                  <a:spcBef>
                    <a:spcPct val="35000"/>
                  </a:spcBef>
                  <a:buFont typeface="Wingdings" pitchFamily="2" charset="2"/>
                  <a:buNone/>
                  <a:defRPr/>
                </a:pPr>
                <a:r>
                  <a:rPr lang="en-US" altLang="zh-CN" dirty="0" smtClean="0"/>
                  <a:t>	</a:t>
                </a:r>
                <a:r>
                  <a:rPr lang="zh-CN" altLang="en-US" dirty="0" smtClean="0"/>
                  <a:t>反证：若</a:t>
                </a:r>
                <a:r>
                  <a:rPr lang="en-US" altLang="zh-CN" dirty="0" smtClean="0"/>
                  <a:t>R</a:t>
                </a:r>
                <a:r>
                  <a:rPr lang="en-US" altLang="zh-CN" dirty="0" smtClean="0">
                    <a:sym typeface="Symbol" pitchFamily="18" charset="2"/>
                  </a:rPr>
                  <a:t></a:t>
                </a:r>
                <a:r>
                  <a:rPr lang="en-US" altLang="zh-CN" dirty="0" smtClean="0"/>
                  <a:t>3NF， </a:t>
                </a:r>
                <a:r>
                  <a:rPr lang="zh-CN" altLang="en-US" dirty="0" smtClean="0"/>
                  <a:t>但</a:t>
                </a:r>
                <a:r>
                  <a:rPr lang="en-US" altLang="zh-CN" dirty="0" smtClean="0"/>
                  <a:t>R</a:t>
                </a:r>
                <a:r>
                  <a:rPr lang="en-US" altLang="zh-CN" dirty="0" smtClean="0">
                    <a:sym typeface="Symbol" pitchFamily="18" charset="2"/>
                  </a:rPr>
                  <a:t>2</a:t>
                </a:r>
                <a:r>
                  <a:rPr lang="en-US" altLang="zh-CN" dirty="0" smtClean="0"/>
                  <a:t>NF，</a:t>
                </a:r>
                <a:r>
                  <a:rPr lang="zh-CN" altLang="en-US" dirty="0" smtClean="0"/>
                  <a:t>则按2</a:t>
                </a:r>
                <a:r>
                  <a:rPr lang="en-US" altLang="zh-CN" dirty="0" smtClean="0"/>
                  <a:t>NF</a:t>
                </a:r>
                <a:r>
                  <a:rPr lang="zh-CN" altLang="en-US" dirty="0" smtClean="0"/>
                  <a:t>定义，一定有非主属性部分依赖于码</a:t>
                </a:r>
              </a:p>
              <a:p>
                <a:pPr eaLnBrk="1" hangingPunct="1">
                  <a:lnSpc>
                    <a:spcPct val="115000"/>
                  </a:lnSpc>
                  <a:spcBef>
                    <a:spcPct val="35000"/>
                  </a:spcBef>
                  <a:buFont typeface="Wingdings" pitchFamily="2" charset="2"/>
                  <a:buNone/>
                  <a:defRPr/>
                </a:pPr>
                <a:r>
                  <a:rPr lang="zh-CN" altLang="en-US" dirty="0" smtClean="0"/>
                  <a:t>	设</a:t>
                </a:r>
                <a:r>
                  <a:rPr lang="en-US" altLang="zh-CN" dirty="0" smtClean="0"/>
                  <a:t>X</a:t>
                </a:r>
                <a:r>
                  <a:rPr lang="zh-CN" altLang="en-US" dirty="0" smtClean="0"/>
                  <a:t>为</a:t>
                </a:r>
                <a:r>
                  <a:rPr lang="en-US" altLang="zh-CN" dirty="0" smtClean="0"/>
                  <a:t>R</a:t>
                </a:r>
                <a:r>
                  <a:rPr lang="zh-CN" altLang="en-US" dirty="0" smtClean="0"/>
                  <a:t>的码，则存在</a:t>
                </a:r>
                <a:r>
                  <a:rPr lang="en-US" altLang="zh-CN" dirty="0" smtClean="0"/>
                  <a:t>X</a:t>
                </a:r>
                <a:r>
                  <a:rPr lang="zh-CN" altLang="en-US" dirty="0" smtClean="0"/>
                  <a:t>的真子集</a:t>
                </a:r>
                <a:r>
                  <a:rPr lang="en-US" altLang="zh-CN" dirty="0" smtClean="0"/>
                  <a:t>X′，</a:t>
                </a:r>
                <a:r>
                  <a:rPr lang="zh-CN" altLang="en-US" dirty="0" smtClean="0"/>
                  <a:t>以及非主属性</a:t>
                </a:r>
                <a:r>
                  <a:rPr lang="en-US" altLang="zh-CN" dirty="0" smtClean="0"/>
                  <a:t>Z(Z</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en-US" altLang="zh-CN" i="1" smtClean="0">
                        <a:latin typeface="Cambria Math" panose="02040503050406030204" pitchFamily="18" charset="0"/>
                        <a:ea typeface="Cambria Math" panose="02040503050406030204" pitchFamily="18" charset="0"/>
                      </a:rPr>
                      <m:t>⊈</m:t>
                    </m:r>
                  </m:oMath>
                </a14:m>
                <a:r>
                  <a:rPr lang="en-US" altLang="zh-CN" dirty="0" smtClean="0"/>
                  <a:t> X′)，</a:t>
                </a:r>
                <a:r>
                  <a:rPr lang="zh-CN" altLang="en-US" dirty="0" smtClean="0"/>
                  <a:t>使得</a:t>
                </a:r>
                <a:r>
                  <a:rPr lang="en-US" altLang="zh-CN" dirty="0" smtClean="0"/>
                  <a:t>X′</a:t>
                </a:r>
                <a:r>
                  <a:rPr lang="en-US" altLang="zh-CN" b="1" dirty="0" smtClean="0">
                    <a:sym typeface="Symbol" pitchFamily="18" charset="2"/>
                  </a:rPr>
                  <a:t></a:t>
                </a:r>
                <a:r>
                  <a:rPr lang="en-US" altLang="zh-CN" dirty="0" smtClean="0">
                    <a:sym typeface="Symbol" pitchFamily="18" charset="2"/>
                  </a:rPr>
                  <a:t>Z</a:t>
                </a:r>
              </a:p>
              <a:p>
                <a:pPr eaLnBrk="1" hangingPunct="1">
                  <a:lnSpc>
                    <a:spcPct val="115000"/>
                  </a:lnSpc>
                  <a:spcBef>
                    <a:spcPct val="35000"/>
                  </a:spcBef>
                  <a:buNone/>
                  <a:defRPr/>
                </a:pPr>
                <a:r>
                  <a:rPr lang="en-US" altLang="zh-CN" dirty="0" smtClean="0">
                    <a:sym typeface="Symbol" pitchFamily="18" charset="2"/>
                  </a:rPr>
                  <a:t>	</a:t>
                </a:r>
                <a:r>
                  <a:rPr lang="zh-CN" altLang="en-US" dirty="0" smtClean="0">
                    <a:sym typeface="Symbol" pitchFamily="18" charset="2"/>
                  </a:rPr>
                  <a:t>于是在</a:t>
                </a:r>
                <a:r>
                  <a:rPr lang="en-US" altLang="zh-CN" dirty="0" smtClean="0">
                    <a:sym typeface="Symbol" pitchFamily="18" charset="2"/>
                  </a:rPr>
                  <a:t>R</a:t>
                </a:r>
                <a:r>
                  <a:rPr lang="zh-CN" altLang="en-US" dirty="0" smtClean="0">
                    <a:sym typeface="Symbol" pitchFamily="18" charset="2"/>
                  </a:rPr>
                  <a:t>中存在码</a:t>
                </a:r>
                <a:r>
                  <a:rPr lang="en-US" altLang="zh-CN" dirty="0" smtClean="0">
                    <a:sym typeface="Symbol" pitchFamily="18" charset="2"/>
                  </a:rPr>
                  <a:t>X，</a:t>
                </a:r>
                <a:r>
                  <a:rPr lang="zh-CN" altLang="en-US" dirty="0" smtClean="0">
                    <a:sym typeface="Symbol" pitchFamily="18" charset="2"/>
                  </a:rPr>
                  <a:t>属性组</a:t>
                </a:r>
                <a:r>
                  <a:rPr lang="en-US" altLang="zh-CN" dirty="0" smtClean="0"/>
                  <a:t>X′，</a:t>
                </a:r>
                <a:r>
                  <a:rPr lang="zh-CN" altLang="en-US" dirty="0" smtClean="0"/>
                  <a:t>以及非主属性</a:t>
                </a:r>
                <a:r>
                  <a:rPr lang="en-US" altLang="zh-CN" dirty="0" smtClean="0"/>
                  <a:t>Z（Z</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smtClean="0"/>
                  <a:t> X′) ，</a:t>
                </a:r>
                <a:r>
                  <a:rPr lang="zh-CN" altLang="en-US" dirty="0" smtClean="0"/>
                  <a:t>使得</a:t>
                </a:r>
                <a:r>
                  <a:rPr lang="en-US" altLang="zh-CN" dirty="0" smtClean="0"/>
                  <a:t>X</a:t>
                </a:r>
                <a:r>
                  <a:rPr lang="en-US" altLang="zh-CN" b="1" dirty="0" smtClean="0">
                    <a:sym typeface="Symbol" pitchFamily="18" charset="2"/>
                  </a:rPr>
                  <a:t></a:t>
                </a:r>
                <a:r>
                  <a:rPr lang="en-US" altLang="zh-CN" dirty="0" smtClean="0"/>
                  <a:t>X′， X′</a:t>
                </a:r>
                <a:r>
                  <a:rPr lang="en-US" altLang="zh-CN" b="1" dirty="0" smtClean="0">
                    <a:sym typeface="Symbol" pitchFamily="18" charset="2"/>
                  </a:rPr>
                  <a:t></a:t>
                </a:r>
                <a:r>
                  <a:rPr lang="en-US" altLang="zh-CN" dirty="0" smtClean="0"/>
                  <a:t>Z，X′</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smtClean="0"/>
                  <a:t>X</a:t>
                </a:r>
                <a:r>
                  <a:rPr lang="zh-CN" altLang="en-US" dirty="0" smtClean="0"/>
                  <a:t>成立，这与</a:t>
                </a:r>
                <a:r>
                  <a:rPr lang="en-US" altLang="zh-CN" dirty="0" smtClean="0"/>
                  <a:t>R</a:t>
                </a:r>
                <a:r>
                  <a:rPr lang="en-US" altLang="zh-CN" dirty="0" smtClean="0">
                    <a:sym typeface="Symbol" pitchFamily="18" charset="2"/>
                  </a:rPr>
                  <a:t>3NF</a:t>
                </a:r>
                <a:r>
                  <a:rPr lang="zh-CN" altLang="en-US" dirty="0" smtClean="0">
                    <a:sym typeface="Symbol" pitchFamily="18" charset="2"/>
                  </a:rPr>
                  <a:t>矛盾。 所以</a:t>
                </a:r>
                <a:r>
                  <a:rPr lang="en-US" altLang="zh-CN" dirty="0" smtClean="0"/>
                  <a:t>R</a:t>
                </a:r>
                <a:r>
                  <a:rPr lang="en-US" altLang="zh-CN" dirty="0" smtClean="0">
                    <a:sym typeface="Symbol" pitchFamily="18" charset="2"/>
                  </a:rPr>
                  <a:t>2</a:t>
                </a:r>
                <a:r>
                  <a:rPr lang="en-US" altLang="zh-CN" dirty="0" smtClean="0"/>
                  <a:t>NF	</a:t>
                </a:r>
              </a:p>
            </p:txBody>
          </p:sp>
        </mc:Choice>
        <mc:Fallback xmlns="">
          <p:sp>
            <p:nvSpPr>
              <p:cNvPr id="40963" name="Rectangle 3"/>
              <p:cNvSpPr>
                <a:spLocks noGrp="1" noRot="1" noChangeAspect="1" noMove="1" noResize="1" noEditPoints="1" noAdjustHandles="1" noChangeArrowheads="1" noChangeShapeType="1" noTextEdit="1"/>
              </p:cNvSpPr>
              <p:nvPr>
                <p:ph type="body" idx="1"/>
              </p:nvPr>
            </p:nvSpPr>
            <p:spPr>
              <a:blipFill>
                <a:blip r:embed="rId3"/>
                <a:stretch>
                  <a:fillRect l="-623" t="-1629" r="-6856"/>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defRPr/>
            </a:pPr>
            <a:r>
              <a:rPr lang="zh-CN" altLang="en-US" smtClean="0"/>
              <a:t>函数依赖的推理规则</a:t>
            </a:r>
          </a:p>
        </p:txBody>
      </p:sp>
      <p:sp>
        <p:nvSpPr>
          <p:cNvPr id="112643" name="Rectangle 3"/>
          <p:cNvSpPr>
            <a:spLocks noGrp="1" noChangeArrowheads="1"/>
          </p:cNvSpPr>
          <p:nvPr>
            <p:ph type="body" idx="1"/>
          </p:nvPr>
        </p:nvSpPr>
        <p:spPr/>
        <p:txBody>
          <a:bodyPr/>
          <a:lstStyle/>
          <a:p>
            <a:pPr eaLnBrk="1" hangingPunct="1">
              <a:lnSpc>
                <a:spcPct val="150000"/>
              </a:lnSpc>
              <a:defRPr/>
            </a:pPr>
            <a:r>
              <a:rPr lang="zh-CN" altLang="en-US" dirty="0" smtClean="0"/>
              <a:t>如何判断关系模式的范式级别？</a:t>
            </a:r>
          </a:p>
          <a:p>
            <a:pPr eaLnBrk="1" hangingPunct="1">
              <a:lnSpc>
                <a:spcPct val="150000"/>
              </a:lnSpc>
              <a:defRPr/>
            </a:pPr>
            <a:r>
              <a:rPr lang="zh-CN" altLang="en-US" dirty="0" smtClean="0"/>
              <a:t>如何求关系模式的候选码？</a:t>
            </a:r>
          </a:p>
          <a:p>
            <a:pPr eaLnBrk="1" hangingPunct="1">
              <a:lnSpc>
                <a:spcPct val="150000"/>
              </a:lnSpc>
              <a:defRPr/>
            </a:pPr>
            <a:r>
              <a:rPr lang="zh-CN" altLang="en-US" dirty="0" smtClean="0"/>
              <a:t>给定一组函数依赖，是否能导出另外一些函数依赖，或另外的函数依赖是否成立？</a:t>
            </a:r>
          </a:p>
          <a:p>
            <a:pPr marL="0" indent="0" algn="ctr" eaLnBrk="1" hangingPunct="1">
              <a:lnSpc>
                <a:spcPct val="150000"/>
              </a:lnSpc>
              <a:buNone/>
              <a:defRPr/>
            </a:pPr>
            <a:r>
              <a:rPr lang="en-US" altLang="zh-CN" dirty="0" smtClean="0"/>
              <a:t>FD={A </a:t>
            </a:r>
            <a:r>
              <a:rPr lang="en-US" altLang="zh-CN" dirty="0" smtClean="0">
                <a:sym typeface="Symbol" pitchFamily="18" charset="2"/>
              </a:rPr>
              <a:t></a:t>
            </a:r>
            <a:r>
              <a:rPr lang="en-US" altLang="zh-CN" dirty="0" smtClean="0"/>
              <a:t> B，B </a:t>
            </a:r>
            <a:r>
              <a:rPr lang="en-US" altLang="zh-CN" dirty="0" smtClean="0">
                <a:sym typeface="Symbol" pitchFamily="18" charset="2"/>
              </a:rPr>
              <a:t></a:t>
            </a:r>
            <a:r>
              <a:rPr lang="en-US" altLang="zh-CN" dirty="0" smtClean="0"/>
              <a:t> C}，A </a:t>
            </a:r>
            <a:r>
              <a:rPr lang="en-US" altLang="zh-CN" dirty="0" smtClean="0">
                <a:sym typeface="Symbol" pitchFamily="18" charset="2"/>
              </a:rPr>
              <a:t></a:t>
            </a:r>
            <a:r>
              <a:rPr lang="en-US" altLang="zh-CN" dirty="0" smtClean="0"/>
              <a:t> C</a:t>
            </a:r>
            <a:r>
              <a:rPr lang="zh-CN" altLang="en-US" dirty="0" smtClean="0"/>
              <a:t>是否成立？</a:t>
            </a:r>
          </a:p>
          <a:p>
            <a:pPr eaLnBrk="1" hangingPunct="1">
              <a:lnSpc>
                <a:spcPct val="150000"/>
              </a:lnSpc>
              <a:defRPr/>
            </a:pPr>
            <a:endParaRPr lang="zh-CN" altLang="en-US"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666" name="Rectangle 1026"/>
          <p:cNvSpPr>
            <a:spLocks noGrp="1" noChangeArrowheads="1"/>
          </p:cNvSpPr>
          <p:nvPr>
            <p:ph type="title"/>
          </p:nvPr>
        </p:nvSpPr>
        <p:spPr/>
        <p:txBody>
          <a:bodyPr/>
          <a:lstStyle/>
          <a:p>
            <a:pPr eaLnBrk="1" hangingPunct="1">
              <a:defRPr/>
            </a:pPr>
            <a:r>
              <a:rPr lang="zh-CN" altLang="en-US" smtClean="0"/>
              <a:t>函数依赖的推理规则</a:t>
            </a:r>
          </a:p>
        </p:txBody>
      </p:sp>
      <p:sp>
        <p:nvSpPr>
          <p:cNvPr id="113667" name="Rectangle 1027"/>
          <p:cNvSpPr>
            <a:spLocks noGrp="1" noChangeArrowheads="1"/>
          </p:cNvSpPr>
          <p:nvPr>
            <p:ph type="body" idx="1"/>
          </p:nvPr>
        </p:nvSpPr>
        <p:spPr>
          <a:xfrm>
            <a:off x="188913" y="1052736"/>
            <a:ext cx="4959151" cy="5616624"/>
          </a:xfrm>
        </p:spPr>
        <p:txBody>
          <a:bodyPr/>
          <a:lstStyle/>
          <a:p>
            <a:pPr eaLnBrk="1" hangingPunct="1">
              <a:lnSpc>
                <a:spcPct val="200000"/>
              </a:lnSpc>
              <a:defRPr/>
            </a:pPr>
            <a:r>
              <a:rPr lang="zh-CN" altLang="en-US" dirty="0" smtClean="0">
                <a:sym typeface="Symbol" pitchFamily="18" charset="2"/>
              </a:rPr>
              <a:t>逻辑蕴涵</a:t>
            </a:r>
          </a:p>
          <a:p>
            <a:pPr eaLnBrk="1" hangingPunct="1">
              <a:lnSpc>
                <a:spcPct val="200000"/>
              </a:lnSpc>
              <a:defRPr/>
            </a:pPr>
            <a:r>
              <a:rPr lang="en-US" altLang="zh-CN" dirty="0" smtClean="0">
                <a:sym typeface="Symbol" pitchFamily="18" charset="2"/>
              </a:rPr>
              <a:t>Armstrong</a:t>
            </a:r>
            <a:r>
              <a:rPr lang="zh-CN" altLang="en-US" dirty="0" smtClean="0">
                <a:sym typeface="Symbol" pitchFamily="18" charset="2"/>
              </a:rPr>
              <a:t>公理系统</a:t>
            </a:r>
          </a:p>
          <a:p>
            <a:pPr eaLnBrk="1" hangingPunct="1">
              <a:lnSpc>
                <a:spcPct val="200000"/>
              </a:lnSpc>
              <a:defRPr/>
            </a:pPr>
            <a:r>
              <a:rPr lang="zh-CN" altLang="en-US" dirty="0" smtClean="0"/>
              <a:t>闭包的计算</a:t>
            </a:r>
          </a:p>
          <a:p>
            <a:pPr eaLnBrk="1" hangingPunct="1">
              <a:lnSpc>
                <a:spcPct val="200000"/>
              </a:lnSpc>
              <a:defRPr/>
            </a:pPr>
            <a:r>
              <a:rPr lang="zh-CN" altLang="en-US" dirty="0" smtClean="0"/>
              <a:t>函数依赖的等价和覆盖</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defRPr/>
            </a:pPr>
            <a:r>
              <a:rPr lang="zh-CN" altLang="en-US" dirty="0" smtClean="0">
                <a:sym typeface="Symbol" pitchFamily="18" charset="2"/>
              </a:rPr>
              <a:t>逻辑蕴涵的定义</a:t>
            </a:r>
          </a:p>
        </p:txBody>
      </p:sp>
      <p:sp>
        <p:nvSpPr>
          <p:cNvPr id="44035" name="Rectangle 3"/>
          <p:cNvSpPr>
            <a:spLocks noGrp="1" noChangeArrowheads="1"/>
          </p:cNvSpPr>
          <p:nvPr>
            <p:ph type="body" idx="1"/>
          </p:nvPr>
        </p:nvSpPr>
        <p:spPr/>
        <p:txBody>
          <a:bodyPr/>
          <a:lstStyle/>
          <a:p>
            <a:pPr eaLnBrk="1" hangingPunct="1">
              <a:defRPr/>
            </a:pPr>
            <a:r>
              <a:rPr lang="zh-CN" altLang="en-US" dirty="0" smtClean="0"/>
              <a:t>关系模式</a:t>
            </a:r>
            <a:r>
              <a:rPr lang="en-US" altLang="zh-CN" dirty="0" smtClean="0"/>
              <a:t>R，F</a:t>
            </a:r>
            <a:r>
              <a:rPr lang="zh-CN" altLang="en-US" dirty="0" smtClean="0"/>
              <a:t>是其函数依赖，</a:t>
            </a:r>
            <a:r>
              <a:rPr lang="en-US" altLang="zh-CN" dirty="0" smtClean="0"/>
              <a:t>X，Y</a:t>
            </a:r>
            <a:r>
              <a:rPr lang="zh-CN" altLang="en-US" dirty="0" smtClean="0"/>
              <a:t>是其属性子集，如果从</a:t>
            </a:r>
            <a:r>
              <a:rPr lang="en-US" altLang="zh-CN" dirty="0" smtClean="0"/>
              <a:t>F</a:t>
            </a:r>
            <a:r>
              <a:rPr lang="zh-CN" altLang="en-US" dirty="0" smtClean="0"/>
              <a:t>的函数依赖能够推出</a:t>
            </a:r>
            <a:r>
              <a:rPr lang="en-US" altLang="zh-CN" dirty="0" smtClean="0"/>
              <a:t>X</a:t>
            </a:r>
            <a:r>
              <a:rPr lang="en-US" altLang="zh-CN" dirty="0" smtClean="0">
                <a:sym typeface="Symbol" pitchFamily="18" charset="2"/>
              </a:rPr>
              <a:t>Y，</a:t>
            </a:r>
            <a:r>
              <a:rPr lang="zh-CN" altLang="en-US" dirty="0" smtClean="0">
                <a:sym typeface="Symbol" pitchFamily="18" charset="2"/>
              </a:rPr>
              <a:t>则称</a:t>
            </a:r>
            <a:r>
              <a:rPr lang="en-US" altLang="zh-CN" dirty="0" smtClean="0">
                <a:sym typeface="Symbol" pitchFamily="18" charset="2"/>
              </a:rPr>
              <a:t>F</a:t>
            </a:r>
            <a:r>
              <a:rPr lang="zh-CN" altLang="en-US" b="1" dirty="0" smtClean="0">
                <a:solidFill>
                  <a:schemeClr val="hlink"/>
                </a:solidFill>
                <a:effectLst>
                  <a:outerShdw blurRad="38100" dist="38100" dir="2700000" algn="tl">
                    <a:srgbClr val="C0C0C0"/>
                  </a:outerShdw>
                </a:effectLst>
                <a:sym typeface="Symbol" pitchFamily="18" charset="2"/>
              </a:rPr>
              <a:t>逻辑蕴涵</a:t>
            </a:r>
            <a:r>
              <a:rPr lang="en-US" altLang="zh-CN" dirty="0" smtClean="0"/>
              <a:t>X</a:t>
            </a:r>
            <a:r>
              <a:rPr lang="en-US" altLang="zh-CN" dirty="0" smtClean="0">
                <a:sym typeface="Symbol" pitchFamily="18" charset="2"/>
              </a:rPr>
              <a:t>Y，</a:t>
            </a:r>
            <a:r>
              <a:rPr lang="zh-CN" altLang="en-US" dirty="0" smtClean="0">
                <a:sym typeface="Symbol" pitchFamily="18" charset="2"/>
              </a:rPr>
              <a:t>记作</a:t>
            </a:r>
            <a:r>
              <a:rPr lang="en-US" altLang="zh-CN" dirty="0" smtClean="0">
                <a:sym typeface="Symbol" pitchFamily="18" charset="2"/>
              </a:rPr>
              <a:t>F</a:t>
            </a:r>
            <a:r>
              <a:rPr lang="en-US" altLang="zh-CN" dirty="0" smtClean="0">
                <a:ea typeface="MingLiU" pitchFamily="49" charset="-120"/>
                <a:sym typeface="MS Outlook" pitchFamily="2" charset="2"/>
              </a:rPr>
              <a:t>├</a:t>
            </a:r>
            <a:r>
              <a:rPr lang="en-US" altLang="zh-CN" dirty="0" smtClean="0">
                <a:sym typeface="Symbol" pitchFamily="18" charset="2"/>
              </a:rPr>
              <a:t> </a:t>
            </a:r>
            <a:r>
              <a:rPr lang="en-US" altLang="zh-CN" dirty="0" smtClean="0"/>
              <a:t>X</a:t>
            </a:r>
            <a:r>
              <a:rPr lang="en-US" altLang="zh-CN" dirty="0" smtClean="0">
                <a:sym typeface="Symbol" pitchFamily="18" charset="2"/>
              </a:rPr>
              <a:t>Y </a:t>
            </a:r>
          </a:p>
          <a:p>
            <a:pPr eaLnBrk="1" hangingPunct="1">
              <a:defRPr/>
            </a:pPr>
            <a:r>
              <a:rPr lang="zh-CN" altLang="en-US" dirty="0" smtClean="0">
                <a:sym typeface="Symbol" pitchFamily="18" charset="2"/>
              </a:rPr>
              <a:t>被</a:t>
            </a:r>
            <a:r>
              <a:rPr lang="en-US" altLang="zh-CN" dirty="0" smtClean="0">
                <a:sym typeface="Symbol" pitchFamily="18" charset="2"/>
              </a:rPr>
              <a:t>F</a:t>
            </a:r>
            <a:r>
              <a:rPr lang="zh-CN" altLang="en-US" dirty="0" smtClean="0">
                <a:sym typeface="Symbol" pitchFamily="18" charset="2"/>
              </a:rPr>
              <a:t>所逻辑蕴涵的函数依赖的全体所构成的集合称作</a:t>
            </a:r>
            <a:r>
              <a:rPr lang="en-US" altLang="zh-CN" dirty="0" smtClean="0">
                <a:sym typeface="Symbol" pitchFamily="18" charset="2"/>
              </a:rPr>
              <a:t>F</a:t>
            </a:r>
            <a:r>
              <a:rPr lang="zh-CN" altLang="en-US" dirty="0" smtClean="0">
                <a:sym typeface="Symbol" pitchFamily="18" charset="2"/>
              </a:rPr>
              <a:t>的</a:t>
            </a:r>
            <a:r>
              <a:rPr lang="zh-CN" altLang="en-US" b="1" dirty="0" smtClean="0">
                <a:solidFill>
                  <a:schemeClr val="hlink"/>
                </a:solidFill>
                <a:effectLst>
                  <a:outerShdw blurRad="38100" dist="38100" dir="2700000" algn="tl">
                    <a:srgbClr val="C0C0C0"/>
                  </a:outerShdw>
                </a:effectLst>
                <a:sym typeface="Symbol" pitchFamily="18" charset="2"/>
              </a:rPr>
              <a:t>闭包</a:t>
            </a:r>
            <a:r>
              <a:rPr lang="zh-CN" altLang="en-US" dirty="0" smtClean="0">
                <a:sym typeface="Symbol" pitchFamily="18" charset="2"/>
              </a:rPr>
              <a:t>，记作</a:t>
            </a:r>
            <a:r>
              <a:rPr lang="en-US" altLang="zh-CN" dirty="0" smtClean="0">
                <a:sym typeface="Symbol" pitchFamily="18" charset="2"/>
              </a:rPr>
              <a:t>F</a:t>
            </a:r>
            <a:r>
              <a:rPr lang="en-US" altLang="zh-CN" sz="4000" baseline="28000" dirty="0" smtClean="0">
                <a:sym typeface="Symbol" pitchFamily="18" charset="2"/>
              </a:rPr>
              <a:t>+</a:t>
            </a:r>
            <a:r>
              <a:rPr lang="en-US" altLang="zh-CN" dirty="0" smtClean="0">
                <a:sym typeface="Symbol" pitchFamily="18" charset="2"/>
              </a:rPr>
              <a:t> = {</a:t>
            </a:r>
            <a:r>
              <a:rPr lang="en-US" altLang="zh-CN" dirty="0" smtClean="0"/>
              <a:t>X</a:t>
            </a:r>
            <a:r>
              <a:rPr lang="en-US" altLang="zh-CN" dirty="0" smtClean="0">
                <a:sym typeface="Symbol" pitchFamily="18" charset="2"/>
              </a:rPr>
              <a:t>Y | F</a:t>
            </a:r>
            <a:r>
              <a:rPr lang="en-US" altLang="zh-CN" dirty="0" smtClean="0">
                <a:ea typeface="MingLiU" pitchFamily="49" charset="-120"/>
                <a:sym typeface="MS Outlook" pitchFamily="2" charset="2"/>
              </a:rPr>
              <a:t>├</a:t>
            </a:r>
            <a:r>
              <a:rPr lang="en-US" altLang="zh-CN" dirty="0" smtClean="0">
                <a:sym typeface="Symbol" pitchFamily="18" charset="2"/>
              </a:rPr>
              <a:t> </a:t>
            </a:r>
            <a:r>
              <a:rPr lang="en-US" altLang="zh-CN" dirty="0" smtClean="0"/>
              <a:t>X</a:t>
            </a:r>
            <a:r>
              <a:rPr lang="en-US" altLang="zh-CN" dirty="0" smtClean="0">
                <a:sym typeface="Symbol" pitchFamily="18" charset="2"/>
              </a:rPr>
              <a:t>Y}</a:t>
            </a:r>
          </a:p>
          <a:p>
            <a:pPr eaLnBrk="1" hangingPunct="1">
              <a:defRPr/>
            </a:pPr>
            <a:r>
              <a:rPr lang="zh-CN" altLang="en-US" dirty="0" smtClean="0"/>
              <a:t>示例</a:t>
            </a:r>
          </a:p>
          <a:p>
            <a:pPr lvl="1" eaLnBrk="1" hangingPunct="1">
              <a:buFont typeface="Wingdings" pitchFamily="2" charset="2"/>
              <a:buNone/>
              <a:defRPr/>
            </a:pPr>
            <a:r>
              <a:rPr lang="en-US" altLang="zh-CN" dirty="0" smtClean="0">
                <a:solidFill>
                  <a:schemeClr val="accent5">
                    <a:lumMod val="25000"/>
                  </a:schemeClr>
                </a:solidFill>
              </a:rPr>
              <a:t>R(X, Y), F = {X</a:t>
            </a:r>
            <a:r>
              <a:rPr lang="en-US" altLang="zh-CN" dirty="0" smtClean="0">
                <a:solidFill>
                  <a:schemeClr val="accent5">
                    <a:lumMod val="25000"/>
                  </a:schemeClr>
                </a:solidFill>
                <a:sym typeface="Symbol" pitchFamily="18" charset="2"/>
              </a:rPr>
              <a:t>Y}</a:t>
            </a:r>
          </a:p>
          <a:p>
            <a:pPr lvl="1" eaLnBrk="1" hangingPunct="1">
              <a:buFont typeface="Wingdings" pitchFamily="2" charset="2"/>
              <a:buNone/>
              <a:defRPr/>
            </a:pPr>
            <a:r>
              <a:rPr lang="en-US" altLang="zh-CN" dirty="0" smtClean="0">
                <a:solidFill>
                  <a:schemeClr val="accent5">
                    <a:lumMod val="25000"/>
                  </a:schemeClr>
                </a:solidFill>
                <a:sym typeface="Symbol" pitchFamily="18" charset="2"/>
              </a:rPr>
              <a:t>F</a:t>
            </a:r>
            <a:r>
              <a:rPr lang="en-US" altLang="zh-CN" sz="3600" baseline="28000" dirty="0" smtClean="0">
                <a:solidFill>
                  <a:schemeClr val="accent5">
                    <a:lumMod val="25000"/>
                  </a:schemeClr>
                </a:solidFill>
                <a:sym typeface="Symbol" pitchFamily="18" charset="2"/>
              </a:rPr>
              <a:t>+</a:t>
            </a:r>
            <a:r>
              <a:rPr lang="en-US" altLang="zh-CN" dirty="0" smtClean="0">
                <a:solidFill>
                  <a:schemeClr val="accent5">
                    <a:lumMod val="25000"/>
                  </a:schemeClr>
                </a:solidFill>
                <a:sym typeface="Symbol" pitchFamily="18" charset="2"/>
              </a:rPr>
              <a:t> = {</a:t>
            </a:r>
            <a:r>
              <a:rPr lang="en-US" altLang="zh-CN" dirty="0" smtClean="0">
                <a:solidFill>
                  <a:schemeClr val="accent5">
                    <a:lumMod val="25000"/>
                  </a:schemeClr>
                </a:solidFill>
              </a:rPr>
              <a:t>X</a:t>
            </a:r>
            <a:r>
              <a:rPr lang="en-US" altLang="zh-CN" dirty="0" smtClean="0">
                <a:solidFill>
                  <a:schemeClr val="accent5">
                    <a:lumMod val="25000"/>
                  </a:schemeClr>
                </a:solidFill>
                <a:sym typeface="Symbol" pitchFamily="18" charset="2"/>
              </a:rPr>
              <a:t>， </a:t>
            </a:r>
            <a:r>
              <a:rPr lang="en-US" altLang="zh-CN" dirty="0" smtClean="0">
                <a:solidFill>
                  <a:schemeClr val="accent5">
                    <a:lumMod val="25000"/>
                  </a:schemeClr>
                </a:solidFill>
              </a:rPr>
              <a:t>X</a:t>
            </a:r>
            <a:r>
              <a:rPr lang="en-US" altLang="zh-CN" dirty="0" smtClean="0">
                <a:solidFill>
                  <a:schemeClr val="accent5">
                    <a:lumMod val="25000"/>
                  </a:schemeClr>
                </a:solidFill>
                <a:sym typeface="Symbol" pitchFamily="18" charset="2"/>
              </a:rPr>
              <a:t>X， </a:t>
            </a:r>
            <a:r>
              <a:rPr lang="en-US" altLang="zh-CN" dirty="0" smtClean="0">
                <a:solidFill>
                  <a:schemeClr val="accent5">
                    <a:lumMod val="25000"/>
                  </a:schemeClr>
                </a:solidFill>
              </a:rPr>
              <a:t>X</a:t>
            </a:r>
            <a:r>
              <a:rPr lang="en-US" altLang="zh-CN" dirty="0" smtClean="0">
                <a:solidFill>
                  <a:schemeClr val="accent5">
                    <a:lumMod val="25000"/>
                  </a:schemeClr>
                </a:solidFill>
                <a:sym typeface="Symbol" pitchFamily="18" charset="2"/>
              </a:rPr>
              <a:t>Y， </a:t>
            </a:r>
            <a:r>
              <a:rPr lang="en-US" altLang="zh-CN" dirty="0" smtClean="0">
                <a:solidFill>
                  <a:schemeClr val="accent5">
                    <a:lumMod val="25000"/>
                  </a:schemeClr>
                </a:solidFill>
              </a:rPr>
              <a:t>X</a:t>
            </a:r>
            <a:r>
              <a:rPr lang="en-US" altLang="zh-CN" dirty="0" smtClean="0">
                <a:solidFill>
                  <a:schemeClr val="accent5">
                    <a:lumMod val="25000"/>
                  </a:schemeClr>
                </a:solidFill>
                <a:sym typeface="Symbol" pitchFamily="18" charset="2"/>
              </a:rPr>
              <a:t>XY，</a:t>
            </a:r>
          </a:p>
          <a:p>
            <a:pPr lvl="1" eaLnBrk="1" hangingPunct="1">
              <a:buFont typeface="Wingdings" pitchFamily="2" charset="2"/>
              <a:buNone/>
              <a:defRPr/>
            </a:pPr>
            <a:r>
              <a:rPr lang="en-US" altLang="zh-CN" dirty="0" smtClean="0">
                <a:solidFill>
                  <a:schemeClr val="accent5">
                    <a:lumMod val="25000"/>
                  </a:schemeClr>
                </a:solidFill>
              </a:rPr>
              <a:t> 		   Y</a:t>
            </a:r>
            <a:r>
              <a:rPr lang="en-US" altLang="zh-CN" dirty="0" smtClean="0">
                <a:solidFill>
                  <a:schemeClr val="accent5">
                    <a:lumMod val="25000"/>
                  </a:schemeClr>
                </a:solidFill>
                <a:sym typeface="Symbol" pitchFamily="18" charset="2"/>
              </a:rPr>
              <a:t>， YY,</a:t>
            </a:r>
          </a:p>
          <a:p>
            <a:pPr lvl="1" eaLnBrk="1" hangingPunct="1">
              <a:buFont typeface="Wingdings" pitchFamily="2" charset="2"/>
              <a:buNone/>
              <a:defRPr/>
            </a:pPr>
            <a:r>
              <a:rPr lang="en-US" altLang="zh-CN" dirty="0" smtClean="0">
                <a:solidFill>
                  <a:schemeClr val="accent5">
                    <a:lumMod val="25000"/>
                  </a:schemeClr>
                </a:solidFill>
                <a:sym typeface="Symbol" pitchFamily="18" charset="2"/>
              </a:rPr>
              <a:t> 		   </a:t>
            </a:r>
            <a:r>
              <a:rPr lang="en-US" altLang="zh-CN" dirty="0" smtClean="0">
                <a:solidFill>
                  <a:schemeClr val="accent5">
                    <a:lumMod val="25000"/>
                  </a:schemeClr>
                </a:solidFill>
              </a:rPr>
              <a:t>XY</a:t>
            </a:r>
            <a:r>
              <a:rPr lang="en-US" altLang="zh-CN" dirty="0" smtClean="0">
                <a:solidFill>
                  <a:schemeClr val="accent5">
                    <a:lumMod val="25000"/>
                  </a:schemeClr>
                </a:solidFill>
                <a:sym typeface="Symbol" pitchFamily="18" charset="2"/>
              </a:rPr>
              <a:t> ，</a:t>
            </a:r>
            <a:r>
              <a:rPr lang="en-US" altLang="zh-CN" dirty="0" smtClean="0">
                <a:solidFill>
                  <a:schemeClr val="accent5">
                    <a:lumMod val="25000"/>
                  </a:schemeClr>
                </a:solidFill>
              </a:rPr>
              <a:t>XY</a:t>
            </a:r>
            <a:r>
              <a:rPr lang="en-US" altLang="zh-CN" dirty="0" smtClean="0">
                <a:solidFill>
                  <a:schemeClr val="accent5">
                    <a:lumMod val="25000"/>
                  </a:schemeClr>
                </a:solidFill>
                <a:sym typeface="Symbol" pitchFamily="18" charset="2"/>
              </a:rPr>
              <a:t>X，</a:t>
            </a:r>
            <a:r>
              <a:rPr lang="en-US" altLang="zh-CN" dirty="0" smtClean="0">
                <a:solidFill>
                  <a:schemeClr val="accent5">
                    <a:lumMod val="25000"/>
                  </a:schemeClr>
                </a:solidFill>
              </a:rPr>
              <a:t>XY</a:t>
            </a:r>
            <a:r>
              <a:rPr lang="en-US" altLang="zh-CN" dirty="0" smtClean="0">
                <a:solidFill>
                  <a:schemeClr val="accent5">
                    <a:lumMod val="25000"/>
                  </a:schemeClr>
                </a:solidFill>
                <a:sym typeface="Symbol" pitchFamily="18" charset="2"/>
              </a:rPr>
              <a:t>Y，</a:t>
            </a:r>
            <a:r>
              <a:rPr lang="en-US" altLang="zh-CN" dirty="0" smtClean="0">
                <a:solidFill>
                  <a:schemeClr val="accent5">
                    <a:lumMod val="25000"/>
                  </a:schemeClr>
                </a:solidFill>
              </a:rPr>
              <a:t>XY</a:t>
            </a:r>
            <a:r>
              <a:rPr lang="en-US" altLang="zh-CN" dirty="0" smtClean="0">
                <a:solidFill>
                  <a:schemeClr val="accent5">
                    <a:lumMod val="25000"/>
                  </a:schemeClr>
                </a:solidFill>
                <a:sym typeface="Symbol" pitchFamily="18" charset="2"/>
              </a:rPr>
              <a:t>XY}</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defRPr/>
            </a:pPr>
            <a:r>
              <a:rPr lang="en-US" altLang="zh-CN" smtClean="0">
                <a:sym typeface="Symbol" pitchFamily="18" charset="2"/>
              </a:rPr>
              <a:t>Armstrong</a:t>
            </a:r>
            <a:r>
              <a:rPr lang="zh-CN" altLang="en-US" smtClean="0">
                <a:sym typeface="Symbol" pitchFamily="18" charset="2"/>
              </a:rPr>
              <a:t>公理系统</a:t>
            </a:r>
          </a:p>
        </p:txBody>
      </p:sp>
      <p:sp>
        <p:nvSpPr>
          <p:cNvPr id="46083" name="Rectangle 3"/>
          <p:cNvSpPr>
            <a:spLocks noGrp="1" noChangeArrowheads="1"/>
          </p:cNvSpPr>
          <p:nvPr>
            <p:ph type="body" idx="1"/>
          </p:nvPr>
        </p:nvSpPr>
        <p:spPr/>
        <p:txBody>
          <a:bodyPr/>
          <a:lstStyle/>
          <a:p>
            <a:pPr algn="ctr" eaLnBrk="1" hangingPunct="1">
              <a:spcBef>
                <a:spcPts val="1800"/>
              </a:spcBef>
              <a:buFont typeface="Wingdings" pitchFamily="2" charset="2"/>
              <a:buNone/>
              <a:defRPr/>
            </a:pPr>
            <a:r>
              <a:rPr lang="zh-CN" altLang="en-US" dirty="0" smtClean="0">
                <a:sym typeface="Symbol" pitchFamily="18" charset="2"/>
              </a:rPr>
              <a:t>	</a:t>
            </a:r>
            <a:r>
              <a:rPr lang="en-US" altLang="zh-CN" dirty="0" smtClean="0">
                <a:sym typeface="Symbol" pitchFamily="18" charset="2"/>
              </a:rPr>
              <a:t>X，Y，Z</a:t>
            </a:r>
            <a:r>
              <a:rPr lang="zh-CN" altLang="en-US" dirty="0" smtClean="0">
                <a:sym typeface="Symbol" pitchFamily="18" charset="2"/>
              </a:rPr>
              <a:t>是属性集</a:t>
            </a:r>
          </a:p>
          <a:p>
            <a:pPr eaLnBrk="1" hangingPunct="1">
              <a:spcBef>
                <a:spcPts val="1800"/>
              </a:spcBef>
              <a:defRPr/>
            </a:pPr>
            <a:r>
              <a:rPr lang="zh-CN" altLang="en-US" dirty="0" smtClean="0">
                <a:solidFill>
                  <a:srgbClr val="FF0000"/>
                </a:solidFill>
                <a:sym typeface="Symbol" pitchFamily="18" charset="2"/>
              </a:rPr>
              <a:t>自反律</a:t>
            </a:r>
            <a:r>
              <a:rPr lang="zh-CN" altLang="en-US" dirty="0" smtClean="0">
                <a:sym typeface="Symbol" pitchFamily="18" charset="2"/>
              </a:rPr>
              <a:t>(</a:t>
            </a:r>
            <a:r>
              <a:rPr lang="en-US" altLang="zh-CN" dirty="0" smtClean="0">
                <a:sym typeface="Symbol" pitchFamily="18" charset="2"/>
              </a:rPr>
              <a:t>reflexivity)：</a:t>
            </a:r>
            <a:r>
              <a:rPr lang="zh-CN" altLang="en-US" dirty="0" smtClean="0">
                <a:sym typeface="Symbol" pitchFamily="18" charset="2"/>
              </a:rPr>
              <a:t>若</a:t>
            </a:r>
            <a:r>
              <a:rPr lang="en-US" altLang="zh-CN" dirty="0" smtClean="0">
                <a:sym typeface="Symbol" pitchFamily="18" charset="2"/>
              </a:rPr>
              <a:t>Y  X, </a:t>
            </a:r>
            <a:r>
              <a:rPr lang="zh-CN" altLang="en-US" dirty="0" smtClean="0">
                <a:sym typeface="Symbol" pitchFamily="18" charset="2"/>
              </a:rPr>
              <a:t>则</a:t>
            </a:r>
            <a:r>
              <a:rPr lang="en-US" altLang="zh-CN" dirty="0" smtClean="0">
                <a:sym typeface="Symbol" pitchFamily="18" charset="2"/>
              </a:rPr>
              <a:t>X  Y</a:t>
            </a:r>
          </a:p>
          <a:p>
            <a:pPr eaLnBrk="1" hangingPunct="1">
              <a:spcBef>
                <a:spcPts val="1800"/>
              </a:spcBef>
              <a:defRPr/>
            </a:pPr>
            <a:r>
              <a:rPr lang="zh-CN" altLang="en-US" dirty="0" smtClean="0">
                <a:solidFill>
                  <a:srgbClr val="FF0000"/>
                </a:solidFill>
                <a:sym typeface="Symbol" pitchFamily="18" charset="2"/>
              </a:rPr>
              <a:t>增广律</a:t>
            </a:r>
            <a:r>
              <a:rPr lang="zh-CN" altLang="en-US" dirty="0" smtClean="0">
                <a:sym typeface="Symbol" pitchFamily="18" charset="2"/>
              </a:rPr>
              <a:t>(</a:t>
            </a:r>
            <a:r>
              <a:rPr lang="en-US" altLang="zh-CN" dirty="0" smtClean="0">
                <a:sym typeface="Symbol" pitchFamily="18" charset="2"/>
              </a:rPr>
              <a:t>augmentation)：</a:t>
            </a:r>
            <a:r>
              <a:rPr lang="zh-CN" altLang="en-US" dirty="0" smtClean="0">
                <a:sym typeface="Symbol" pitchFamily="18" charset="2"/>
              </a:rPr>
              <a:t>若</a:t>
            </a:r>
            <a:r>
              <a:rPr lang="en-US" altLang="zh-CN" dirty="0" smtClean="0">
                <a:sym typeface="Symbol" pitchFamily="18" charset="2"/>
              </a:rPr>
              <a:t>X  Y, </a:t>
            </a:r>
            <a:r>
              <a:rPr lang="zh-CN" altLang="en-US" dirty="0" smtClean="0">
                <a:sym typeface="Symbol" pitchFamily="18" charset="2"/>
              </a:rPr>
              <a:t>则</a:t>
            </a:r>
            <a:r>
              <a:rPr lang="en-US" altLang="zh-CN" dirty="0" smtClean="0">
                <a:sym typeface="Symbol" pitchFamily="18" charset="2"/>
              </a:rPr>
              <a:t>XZ  YZ</a:t>
            </a:r>
          </a:p>
          <a:p>
            <a:pPr eaLnBrk="1" hangingPunct="1">
              <a:spcBef>
                <a:spcPts val="1800"/>
              </a:spcBef>
              <a:defRPr/>
            </a:pPr>
            <a:r>
              <a:rPr lang="zh-CN" altLang="en-US" dirty="0" smtClean="0">
                <a:solidFill>
                  <a:srgbClr val="FF0000"/>
                </a:solidFill>
                <a:sym typeface="Symbol" pitchFamily="18" charset="2"/>
              </a:rPr>
              <a:t>传递律</a:t>
            </a:r>
            <a:r>
              <a:rPr lang="zh-CN" altLang="en-US" dirty="0" smtClean="0">
                <a:sym typeface="Symbol" pitchFamily="18" charset="2"/>
              </a:rPr>
              <a:t>(</a:t>
            </a:r>
            <a:r>
              <a:rPr lang="en-US" altLang="zh-CN" dirty="0" smtClean="0">
                <a:sym typeface="Symbol" pitchFamily="18" charset="2"/>
              </a:rPr>
              <a:t>transitivity)：</a:t>
            </a:r>
            <a:r>
              <a:rPr lang="zh-CN" altLang="en-US" dirty="0" smtClean="0">
                <a:sym typeface="Symbol" pitchFamily="18" charset="2"/>
              </a:rPr>
              <a:t>若</a:t>
            </a:r>
            <a:r>
              <a:rPr lang="en-US" altLang="zh-CN" dirty="0" smtClean="0">
                <a:sym typeface="Symbol" pitchFamily="18" charset="2"/>
              </a:rPr>
              <a:t>X  Y,Y  Z,</a:t>
            </a:r>
            <a:r>
              <a:rPr lang="zh-CN" altLang="en-US" dirty="0" smtClean="0">
                <a:sym typeface="Symbol" pitchFamily="18" charset="2"/>
              </a:rPr>
              <a:t>则</a:t>
            </a:r>
            <a:r>
              <a:rPr lang="en-US" altLang="zh-CN" dirty="0" smtClean="0">
                <a:sym typeface="Symbol" pitchFamily="18" charset="2"/>
              </a:rPr>
              <a:t>X  Z </a:t>
            </a:r>
            <a:endParaRPr lang="en-US" altLang="zh-CN" dirty="0"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defRPr/>
            </a:pPr>
            <a:r>
              <a:rPr lang="en-US" altLang="zh-CN" sz="4000" dirty="0" smtClean="0">
                <a:sym typeface="Symbol" pitchFamily="18" charset="2"/>
              </a:rPr>
              <a:t>Armstrong</a:t>
            </a:r>
            <a:r>
              <a:rPr lang="zh-CN" altLang="en-US" sz="4000" dirty="0" smtClean="0">
                <a:sym typeface="Symbol" pitchFamily="18" charset="2"/>
              </a:rPr>
              <a:t>公理系统的</a:t>
            </a:r>
            <a:r>
              <a:rPr lang="zh-CN" altLang="en-US" sz="4000" dirty="0"/>
              <a:t>正确性及完备性</a:t>
            </a:r>
            <a:endParaRPr lang="zh-CN" altLang="en-US" sz="4000" dirty="0" smtClean="0">
              <a:sym typeface="Symbol" pitchFamily="18" charset="2"/>
            </a:endParaRPr>
          </a:p>
        </p:txBody>
      </p:sp>
      <p:sp>
        <p:nvSpPr>
          <p:cNvPr id="47107" name="Rectangle 3"/>
          <p:cNvSpPr>
            <a:spLocks noGrp="1" noChangeArrowheads="1"/>
          </p:cNvSpPr>
          <p:nvPr>
            <p:ph type="body" idx="1"/>
          </p:nvPr>
        </p:nvSpPr>
        <p:spPr/>
        <p:txBody>
          <a:bodyPr/>
          <a:lstStyle/>
          <a:p>
            <a:pPr algn="ctr" eaLnBrk="1" hangingPunct="1">
              <a:lnSpc>
                <a:spcPct val="105000"/>
              </a:lnSpc>
              <a:spcBef>
                <a:spcPct val="25000"/>
              </a:spcBef>
              <a:buFont typeface="Wingdings" pitchFamily="2" charset="2"/>
              <a:buNone/>
              <a:defRPr/>
            </a:pPr>
            <a:r>
              <a:rPr lang="en-US" altLang="zh-CN" dirty="0" smtClean="0"/>
              <a:t>A={ f | </a:t>
            </a:r>
            <a:r>
              <a:rPr lang="zh-CN" altLang="en-US" dirty="0" smtClean="0"/>
              <a:t>用</a:t>
            </a:r>
            <a:r>
              <a:rPr lang="en-US" altLang="zh-CN" dirty="0" smtClean="0"/>
              <a:t>Armstrong</a:t>
            </a:r>
            <a:r>
              <a:rPr lang="zh-CN" altLang="en-US" dirty="0" smtClean="0"/>
              <a:t>公理从</a:t>
            </a:r>
            <a:r>
              <a:rPr lang="en-US" altLang="zh-CN" dirty="0" smtClean="0"/>
              <a:t>F</a:t>
            </a:r>
            <a:r>
              <a:rPr lang="zh-CN" altLang="en-US" dirty="0" smtClean="0"/>
              <a:t>中导出的函数依赖</a:t>
            </a:r>
            <a:r>
              <a:rPr lang="en-US" altLang="zh-CN" dirty="0" smtClean="0"/>
              <a:t>f }</a:t>
            </a:r>
          </a:p>
          <a:p>
            <a:pPr algn="ctr" eaLnBrk="1" hangingPunct="1">
              <a:lnSpc>
                <a:spcPct val="105000"/>
              </a:lnSpc>
              <a:spcBef>
                <a:spcPct val="25000"/>
              </a:spcBef>
              <a:buFont typeface="Wingdings" pitchFamily="2" charset="2"/>
              <a:buNone/>
              <a:defRPr/>
            </a:pPr>
            <a:r>
              <a:rPr lang="en-US" altLang="zh-CN" dirty="0" smtClean="0"/>
              <a:t>B = { f | </a:t>
            </a:r>
            <a:r>
              <a:rPr lang="zh-CN" altLang="en-US" dirty="0" smtClean="0"/>
              <a:t>被</a:t>
            </a:r>
            <a:r>
              <a:rPr lang="en-US" altLang="zh-CN" dirty="0" smtClean="0"/>
              <a:t>F</a:t>
            </a:r>
            <a:r>
              <a:rPr lang="zh-CN" altLang="en-US" dirty="0" smtClean="0"/>
              <a:t>所逻辑蕴涵的函数依赖</a:t>
            </a:r>
            <a:r>
              <a:rPr lang="en-US" altLang="zh-CN" dirty="0" smtClean="0"/>
              <a:t>f }</a:t>
            </a:r>
            <a:endParaRPr lang="en-US" altLang="zh-CN" b="1" dirty="0" smtClean="0"/>
          </a:p>
          <a:p>
            <a:pPr eaLnBrk="1" hangingPunct="1">
              <a:lnSpc>
                <a:spcPct val="105000"/>
              </a:lnSpc>
              <a:spcBef>
                <a:spcPct val="25000"/>
              </a:spcBef>
              <a:defRPr/>
            </a:pPr>
            <a:r>
              <a:rPr lang="zh-CN" altLang="en-US" b="1" dirty="0" smtClean="0">
                <a:solidFill>
                  <a:srgbClr val="FF0000"/>
                </a:solidFill>
              </a:rPr>
              <a:t>正确性</a:t>
            </a:r>
            <a:r>
              <a:rPr lang="zh-CN" altLang="en-US" dirty="0" smtClean="0"/>
              <a:t>：用</a:t>
            </a:r>
            <a:r>
              <a:rPr lang="en-US" altLang="zh-CN" dirty="0" smtClean="0"/>
              <a:t>Armstrong</a:t>
            </a:r>
            <a:r>
              <a:rPr lang="zh-CN" altLang="en-US" dirty="0" smtClean="0"/>
              <a:t>公理从</a:t>
            </a:r>
            <a:r>
              <a:rPr lang="en-US" altLang="zh-CN" dirty="0" smtClean="0"/>
              <a:t>F</a:t>
            </a:r>
            <a:r>
              <a:rPr lang="zh-CN" altLang="en-US" dirty="0" smtClean="0"/>
              <a:t>中导出的函数依赖必为</a:t>
            </a:r>
            <a:r>
              <a:rPr lang="en-US" altLang="zh-CN" dirty="0" smtClean="0"/>
              <a:t>F</a:t>
            </a:r>
            <a:r>
              <a:rPr lang="zh-CN" altLang="en-US" dirty="0" smtClean="0"/>
              <a:t>所蕴涵</a:t>
            </a:r>
          </a:p>
          <a:p>
            <a:pPr algn="ctr" eaLnBrk="1" hangingPunct="1">
              <a:lnSpc>
                <a:spcPct val="105000"/>
              </a:lnSpc>
              <a:spcBef>
                <a:spcPct val="25000"/>
              </a:spcBef>
              <a:buFont typeface="Wingdings" pitchFamily="2" charset="2"/>
              <a:buNone/>
              <a:defRPr/>
            </a:pPr>
            <a:r>
              <a:rPr lang="en-US" altLang="zh-CN" dirty="0" smtClean="0"/>
              <a:t>A </a:t>
            </a:r>
            <a:r>
              <a:rPr lang="en-US" altLang="zh-CN" dirty="0" smtClean="0">
                <a:sym typeface="Symbol" pitchFamily="18" charset="2"/>
              </a:rPr>
              <a:t> </a:t>
            </a:r>
            <a:r>
              <a:rPr lang="en-US" altLang="zh-CN" dirty="0" smtClean="0"/>
              <a:t>B</a:t>
            </a:r>
          </a:p>
          <a:p>
            <a:pPr eaLnBrk="1" hangingPunct="1">
              <a:lnSpc>
                <a:spcPct val="105000"/>
              </a:lnSpc>
              <a:spcBef>
                <a:spcPct val="25000"/>
              </a:spcBef>
              <a:defRPr/>
            </a:pPr>
            <a:r>
              <a:rPr lang="zh-CN" altLang="en-US" b="1" dirty="0" smtClean="0">
                <a:solidFill>
                  <a:srgbClr val="FF0000"/>
                </a:solidFill>
              </a:rPr>
              <a:t>完备性</a:t>
            </a:r>
            <a:r>
              <a:rPr lang="zh-CN" altLang="en-US" dirty="0" smtClean="0"/>
              <a:t>：</a:t>
            </a:r>
            <a:r>
              <a:rPr lang="en-US" altLang="zh-CN" dirty="0" smtClean="0"/>
              <a:t>F</a:t>
            </a:r>
            <a:r>
              <a:rPr lang="zh-CN" altLang="en-US" dirty="0" smtClean="0"/>
              <a:t>所蕴涵的函数依赖都能用</a:t>
            </a:r>
            <a:r>
              <a:rPr lang="en-US" altLang="zh-CN" dirty="0" smtClean="0"/>
              <a:t>Armstrong</a:t>
            </a:r>
            <a:r>
              <a:rPr lang="zh-CN" altLang="en-US" dirty="0" smtClean="0"/>
              <a:t>公理从</a:t>
            </a:r>
            <a:r>
              <a:rPr lang="en-US" altLang="zh-CN" dirty="0" smtClean="0"/>
              <a:t>F</a:t>
            </a:r>
            <a:r>
              <a:rPr lang="zh-CN" altLang="en-US" dirty="0" smtClean="0"/>
              <a:t>中导出</a:t>
            </a:r>
          </a:p>
          <a:p>
            <a:pPr algn="ctr" eaLnBrk="1" hangingPunct="1">
              <a:lnSpc>
                <a:spcPct val="105000"/>
              </a:lnSpc>
              <a:spcBef>
                <a:spcPct val="25000"/>
              </a:spcBef>
              <a:buFont typeface="Wingdings" pitchFamily="2" charset="2"/>
              <a:buNone/>
              <a:defRPr/>
            </a:pPr>
            <a:r>
              <a:rPr lang="en-US" altLang="zh-CN" dirty="0" smtClean="0">
                <a:sym typeface="Symbol" pitchFamily="18" charset="2"/>
              </a:rPr>
              <a:t>B  A</a:t>
            </a:r>
            <a:endParaRPr lang="en-US" altLang="zh-CN"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pPr eaLnBrk="1" hangingPunct="1">
              <a:defRPr/>
            </a:pPr>
            <a:r>
              <a:rPr lang="zh-CN" altLang="en-US" dirty="0">
                <a:latin typeface="隶书" pitchFamily="49" charset="-122"/>
              </a:rPr>
              <a:t>解决之道：分解! 分解!! 再分解!!!</a:t>
            </a:r>
          </a:p>
        </p:txBody>
      </p:sp>
      <p:sp>
        <p:nvSpPr>
          <p:cNvPr id="223236" name="Rectangle 4"/>
          <p:cNvSpPr>
            <a:spLocks noGrp="1" noChangeArrowheads="1"/>
          </p:cNvSpPr>
          <p:nvPr>
            <p:ph type="body" idx="1"/>
          </p:nvPr>
        </p:nvSpPr>
        <p:spPr>
          <a:xfrm>
            <a:off x="1115616" y="2968540"/>
            <a:ext cx="6696075" cy="676484"/>
          </a:xfrm>
        </p:spPr>
        <p:txBody>
          <a:bodyPr/>
          <a:lstStyle/>
          <a:p>
            <a:pPr lvl="1" algn="ctr" eaLnBrk="1" hangingPunct="1">
              <a:defRPr/>
            </a:pPr>
            <a:r>
              <a:rPr lang="zh-CN" altLang="en-US" sz="3200" dirty="0" smtClean="0">
                <a:solidFill>
                  <a:schemeClr val="tx2"/>
                </a:solidFill>
                <a:effectLst>
                  <a:outerShdw blurRad="38100" dist="38100" dir="2700000" algn="tl">
                    <a:srgbClr val="C0C0C0"/>
                  </a:outerShdw>
                </a:effectLst>
                <a:latin typeface="隶书" pitchFamily="49" charset="-122"/>
                <a:ea typeface="隶书" pitchFamily="49" charset="-122"/>
              </a:rPr>
              <a:t>哇，原来生活可以如此简单</a:t>
            </a:r>
          </a:p>
        </p:txBody>
      </p:sp>
      <p:sp>
        <p:nvSpPr>
          <p:cNvPr id="223347" name="Rectangle 115"/>
          <p:cNvSpPr>
            <a:spLocks noChangeArrowheads="1"/>
          </p:cNvSpPr>
          <p:nvPr/>
        </p:nvSpPr>
        <p:spPr bwMode="auto">
          <a:xfrm>
            <a:off x="1961793" y="1044025"/>
            <a:ext cx="5293437" cy="584775"/>
          </a:xfrm>
          <a:prstGeom prst="rect">
            <a:avLst/>
          </a:prstGeom>
          <a:noFill/>
          <a:ln w="9525">
            <a:noFill/>
            <a:miter lim="800000"/>
            <a:headEnd/>
            <a:tailEnd/>
          </a:ln>
          <a:effectLst/>
        </p:spPr>
        <p:txBody>
          <a:bodyPr wrap="none">
            <a:spAutoFit/>
          </a:bodyPr>
          <a:lstStyle/>
          <a:p>
            <a:pPr>
              <a:spcBef>
                <a:spcPct val="20000"/>
              </a:spcBef>
              <a:buClr>
                <a:schemeClr val="folHlink"/>
              </a:buClr>
              <a:buSzPct val="60000"/>
              <a:buFont typeface="Wingdings" pitchFamily="2" charset="2"/>
              <a:buChar char="n"/>
              <a:defRPr/>
            </a:pPr>
            <a:r>
              <a:rPr lang="zh-CN" altLang="en-US" sz="3200" dirty="0">
                <a:solidFill>
                  <a:schemeClr val="folHlink"/>
                </a:solidFill>
                <a:effectLst>
                  <a:outerShdw blurRad="38100" dist="38100" dir="2700000" algn="tl">
                    <a:srgbClr val="C0C0C0"/>
                  </a:outerShdw>
                </a:effectLst>
                <a:ea typeface="隶书" pitchFamily="49" charset="-122"/>
              </a:rPr>
              <a:t>望闻问切：不良的</a:t>
            </a:r>
            <a:r>
              <a:rPr lang="zh-CN" altLang="en-US" sz="3200" dirty="0">
                <a:solidFill>
                  <a:srgbClr val="FF3300"/>
                </a:solidFill>
                <a:effectLst>
                  <a:outerShdw blurRad="38100" dist="38100" dir="2700000" algn="tl">
                    <a:srgbClr val="C0C0C0"/>
                  </a:outerShdw>
                </a:effectLst>
                <a:ea typeface="隶书" pitchFamily="49" charset="-122"/>
              </a:rPr>
              <a:t>数据依赖</a:t>
            </a:r>
          </a:p>
        </p:txBody>
      </p:sp>
      <p:grpSp>
        <p:nvGrpSpPr>
          <p:cNvPr id="61445" name="Group 116"/>
          <p:cNvGrpSpPr>
            <a:grpSpLocks/>
          </p:cNvGrpSpPr>
          <p:nvPr/>
        </p:nvGrpSpPr>
        <p:grpSpPr bwMode="auto">
          <a:xfrm>
            <a:off x="1908175" y="2060848"/>
            <a:ext cx="5384800" cy="528637"/>
            <a:chOff x="1030" y="1480"/>
            <a:chExt cx="3392" cy="333"/>
          </a:xfrm>
        </p:grpSpPr>
        <p:sp>
          <p:nvSpPr>
            <p:cNvPr id="61486" name="Rectangle 117"/>
            <p:cNvSpPr>
              <a:spLocks noChangeArrowheads="1"/>
            </p:cNvSpPr>
            <p:nvPr/>
          </p:nvSpPr>
          <p:spPr bwMode="auto">
            <a:xfrm>
              <a:off x="1030" y="1480"/>
              <a:ext cx="570" cy="333"/>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spAutoFit/>
              <a:flatTx/>
            </a:bodyPr>
            <a:lstStyle/>
            <a:p>
              <a:pPr algn="ctr"/>
              <a:r>
                <a:rPr lang="zh-CN" altLang="en-US" sz="2800">
                  <a:ea typeface="隶书" pitchFamily="49" charset="-122"/>
                </a:rPr>
                <a:t>职工</a:t>
              </a:r>
            </a:p>
          </p:txBody>
        </p:sp>
        <p:sp>
          <p:nvSpPr>
            <p:cNvPr id="61487" name="Rectangle 118"/>
            <p:cNvSpPr>
              <a:spLocks noChangeArrowheads="1"/>
            </p:cNvSpPr>
            <p:nvPr/>
          </p:nvSpPr>
          <p:spPr bwMode="auto">
            <a:xfrm>
              <a:off x="2446" y="1480"/>
              <a:ext cx="570" cy="333"/>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spAutoFit/>
              <a:flatTx/>
            </a:bodyPr>
            <a:lstStyle/>
            <a:p>
              <a:pPr algn="ctr"/>
              <a:r>
                <a:rPr lang="zh-CN" altLang="en-US" sz="2800">
                  <a:ea typeface="隶书" pitchFamily="49" charset="-122"/>
                </a:rPr>
                <a:t>级别</a:t>
              </a:r>
            </a:p>
          </p:txBody>
        </p:sp>
        <p:sp>
          <p:nvSpPr>
            <p:cNvPr id="61488" name="Rectangle 119"/>
            <p:cNvSpPr>
              <a:spLocks noChangeArrowheads="1"/>
            </p:cNvSpPr>
            <p:nvPr/>
          </p:nvSpPr>
          <p:spPr bwMode="auto">
            <a:xfrm>
              <a:off x="3852" y="1480"/>
              <a:ext cx="570" cy="333"/>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spAutoFit/>
              <a:flatTx/>
            </a:bodyPr>
            <a:lstStyle/>
            <a:p>
              <a:pPr algn="ctr"/>
              <a:r>
                <a:rPr lang="zh-CN" altLang="en-US" sz="2800">
                  <a:ea typeface="隶书" pitchFamily="49" charset="-122"/>
                </a:rPr>
                <a:t>工资</a:t>
              </a:r>
            </a:p>
          </p:txBody>
        </p:sp>
        <p:cxnSp>
          <p:nvCxnSpPr>
            <p:cNvPr id="61489" name="AutoShape 120"/>
            <p:cNvCxnSpPr>
              <a:cxnSpLocks noChangeShapeType="1"/>
              <a:stCxn id="61486" idx="3"/>
              <a:endCxn id="61487" idx="1"/>
            </p:cNvCxnSpPr>
            <p:nvPr/>
          </p:nvCxnSpPr>
          <p:spPr bwMode="auto">
            <a:xfrm>
              <a:off x="1600" y="1647"/>
              <a:ext cx="846" cy="0"/>
            </a:xfrm>
            <a:prstGeom prst="straightConnector1">
              <a:avLst/>
            </a:prstGeom>
            <a:noFill/>
            <a:ln w="9525">
              <a:solidFill>
                <a:schemeClr val="tx1"/>
              </a:solidFill>
              <a:miter lim="800000"/>
              <a:headEnd/>
              <a:tailEnd type="triangle" w="med" len="med"/>
            </a:ln>
          </p:spPr>
        </p:cxnSp>
        <p:cxnSp>
          <p:nvCxnSpPr>
            <p:cNvPr id="61490" name="AutoShape 121"/>
            <p:cNvCxnSpPr>
              <a:cxnSpLocks noChangeShapeType="1"/>
              <a:stCxn id="61487" idx="3"/>
              <a:endCxn id="61488" idx="1"/>
            </p:cNvCxnSpPr>
            <p:nvPr/>
          </p:nvCxnSpPr>
          <p:spPr bwMode="auto">
            <a:xfrm>
              <a:off x="3016" y="1647"/>
              <a:ext cx="836" cy="0"/>
            </a:xfrm>
            <a:prstGeom prst="straightConnector1">
              <a:avLst/>
            </a:prstGeom>
            <a:noFill/>
            <a:ln w="9525">
              <a:solidFill>
                <a:schemeClr val="tx1"/>
              </a:solidFill>
              <a:miter lim="800000"/>
              <a:headEnd/>
              <a:tailEnd type="triangle" w="med" len="med"/>
            </a:ln>
          </p:spPr>
        </p:cxnSp>
      </p:grpSp>
      <p:graphicFrame>
        <p:nvGraphicFramePr>
          <p:cNvPr id="223553" name="Group 321"/>
          <p:cNvGraphicFramePr>
            <a:graphicFrameLocks noGrp="1"/>
          </p:cNvGraphicFramePr>
          <p:nvPr>
            <p:extLst>
              <p:ext uri="{D42A27DB-BD31-4B8C-83A1-F6EECF244321}">
                <p14:modId xmlns:p14="http://schemas.microsoft.com/office/powerpoint/2010/main" val="2269204536"/>
              </p:ext>
            </p:extLst>
          </p:nvPr>
        </p:nvGraphicFramePr>
        <p:xfrm>
          <a:off x="900113" y="3789040"/>
          <a:ext cx="3352800" cy="2743200"/>
        </p:xfrm>
        <a:graphic>
          <a:graphicData uri="http://schemas.openxmlformats.org/drawingml/2006/table">
            <a:tbl>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2968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hlink"/>
                          </a:solidFill>
                          <a:effectLst/>
                          <a:latin typeface="Times New Roman" pitchFamily="18" charset="0"/>
                          <a:ea typeface="楷体_GB2312" pitchFamily="49" charset="-122"/>
                        </a:rPr>
                        <a:t>职工</a:t>
                      </a:r>
                      <a:endParaRPr kumimoji="1" lang="zh-CN" altLang="en-US" sz="2400" b="0" i="0" u="none" strike="noStrike" cap="none" normalizeH="0" baseline="0" smtClean="0">
                        <a:ln>
                          <a:noFill/>
                        </a:ln>
                        <a:solidFill>
                          <a:schemeClr val="hlink"/>
                        </a:solidFill>
                        <a:effectLst/>
                        <a:latin typeface="Times New Roman" pitchFamily="18" charset="0"/>
                        <a:ea typeface="宋体"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楷体_GB2312" pitchFamily="49" charset="-122"/>
                        </a:rPr>
                        <a:t>级别</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68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楷体_GB2312" pitchFamily="49" charset="-122"/>
                        </a:rPr>
                        <a:t>赵明</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楷体_GB2312" pitchFamily="49" charset="-122"/>
                        </a:rPr>
                        <a:t>4</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楷体_GB2312" pitchFamily="49" charset="-122"/>
                        </a:rPr>
                        <a:t>钱广</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楷体_GB2312" pitchFamily="49" charset="-122"/>
                        </a:rPr>
                        <a:t>5</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68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楷体_GB2312" pitchFamily="49" charset="-122"/>
                        </a:rPr>
                        <a:t>孙志</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楷体_GB2312" pitchFamily="49" charset="-122"/>
                        </a:rPr>
                        <a:t>6</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68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楷体_GB2312" pitchFamily="49" charset="-122"/>
                        </a:rPr>
                        <a:t>李开</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楷体_GB2312" pitchFamily="49" charset="-122"/>
                        </a:rPr>
                        <a:t>5</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68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楷体_GB2312" pitchFamily="49" charset="-122"/>
                        </a:rPr>
                        <a:t>周祥</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楷体_GB2312" pitchFamily="49" charset="-122"/>
                        </a:rPr>
                        <a:t>6</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223587" name="Group 355"/>
          <p:cNvGraphicFramePr>
            <a:graphicFrameLocks noGrp="1"/>
          </p:cNvGraphicFramePr>
          <p:nvPr>
            <p:extLst>
              <p:ext uri="{D42A27DB-BD31-4B8C-83A1-F6EECF244321}">
                <p14:modId xmlns:p14="http://schemas.microsoft.com/office/powerpoint/2010/main" val="1052642147"/>
              </p:ext>
            </p:extLst>
          </p:nvPr>
        </p:nvGraphicFramePr>
        <p:xfrm>
          <a:off x="5003800" y="4076377"/>
          <a:ext cx="2952750" cy="1828800"/>
        </p:xfrm>
        <a:graphic>
          <a:graphicData uri="http://schemas.openxmlformats.org/drawingml/2006/table">
            <a:tbl>
              <a:tblPr/>
              <a:tblGrid>
                <a:gridCol w="1476375">
                  <a:extLst>
                    <a:ext uri="{9D8B030D-6E8A-4147-A177-3AD203B41FA5}">
                      <a16:colId xmlns:a16="http://schemas.microsoft.com/office/drawing/2014/main" val="20000"/>
                    </a:ext>
                  </a:extLst>
                </a:gridCol>
                <a:gridCol w="1476375">
                  <a:extLst>
                    <a:ext uri="{9D8B030D-6E8A-4147-A177-3AD203B41FA5}">
                      <a16:colId xmlns:a16="http://schemas.microsoft.com/office/drawing/2014/main" val="20001"/>
                    </a:ext>
                  </a:extLst>
                </a:gridCol>
              </a:tblGrid>
              <a:tr h="2905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hlink"/>
                          </a:solidFill>
                          <a:effectLst/>
                          <a:latin typeface="Times New Roman" pitchFamily="18" charset="0"/>
                          <a:ea typeface="楷体_GB2312" pitchFamily="49" charset="-122"/>
                        </a:rPr>
                        <a:t>级别</a:t>
                      </a:r>
                      <a:endParaRPr kumimoji="1" lang="zh-CN" altLang="en-US" sz="2400" b="0" i="0" u="none" strike="noStrike" cap="none" normalizeH="0" baseline="0" smtClean="0">
                        <a:ln>
                          <a:noFill/>
                        </a:ln>
                        <a:solidFill>
                          <a:schemeClr val="hlink"/>
                        </a:solidFill>
                        <a:effectLst/>
                        <a:latin typeface="Times New Roman" pitchFamily="18" charset="0"/>
                        <a:ea typeface="宋体"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楷体_GB2312" pitchFamily="49" charset="-122"/>
                        </a:rPr>
                        <a:t>工资</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21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楷体_GB2312" pitchFamily="49" charset="-122"/>
                        </a:rPr>
                        <a:t>4</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楷体_GB2312" pitchFamily="49" charset="-122"/>
                        </a:rPr>
                        <a:t>500</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05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楷体_GB2312" pitchFamily="49" charset="-122"/>
                        </a:rPr>
                        <a:t>5</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楷体_GB2312" pitchFamily="49" charset="-122"/>
                        </a:rPr>
                        <a:t>600</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5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楷体_GB2312" pitchFamily="49" charset="-122"/>
                        </a:rPr>
                        <a:t>6</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楷体_GB2312" pitchFamily="49" charset="-122"/>
                        </a:rPr>
                        <a:t>700</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Rectangle 1026"/>
          <p:cNvSpPr>
            <a:spLocks noGrp="1" noChangeArrowheads="1"/>
          </p:cNvSpPr>
          <p:nvPr>
            <p:ph type="title"/>
          </p:nvPr>
        </p:nvSpPr>
        <p:spPr/>
        <p:txBody>
          <a:bodyPr/>
          <a:lstStyle/>
          <a:p>
            <a:pPr eaLnBrk="1" hangingPunct="1">
              <a:defRPr/>
            </a:pPr>
            <a:r>
              <a:rPr lang="en-US" altLang="zh-CN" dirty="0" smtClean="0">
                <a:sym typeface="Symbol" pitchFamily="18" charset="2"/>
              </a:rPr>
              <a:t>Armstrong</a:t>
            </a:r>
            <a:r>
              <a:rPr lang="zh-CN" altLang="en-US" dirty="0" smtClean="0">
                <a:sym typeface="Symbol" pitchFamily="18" charset="2"/>
              </a:rPr>
              <a:t>公理的正确性证明</a:t>
            </a:r>
          </a:p>
        </p:txBody>
      </p:sp>
      <p:sp>
        <p:nvSpPr>
          <p:cNvPr id="107524" name="Rectangle 1028"/>
          <p:cNvSpPr>
            <a:spLocks noChangeArrowheads="1"/>
          </p:cNvSpPr>
          <p:nvPr/>
        </p:nvSpPr>
        <p:spPr bwMode="auto">
          <a:xfrm>
            <a:off x="395288" y="1700808"/>
            <a:ext cx="8291512" cy="685800"/>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zh-CN" altLang="en-US" sz="2800" b="1" dirty="0" smtClean="0">
                <a:solidFill>
                  <a:schemeClr val="accent1">
                    <a:lumMod val="50000"/>
                  </a:schemeClr>
                </a:solidFill>
                <a:latin typeface="华文新魏" pitchFamily="2" charset="-122"/>
                <a:ea typeface="华文新魏" pitchFamily="2" charset="-122"/>
              </a:rPr>
              <a:t>设</a:t>
            </a:r>
            <a:r>
              <a:rPr lang="en-US" altLang="zh-CN" sz="2800" b="1" dirty="0" smtClean="0">
                <a:solidFill>
                  <a:schemeClr val="accent1">
                    <a:lumMod val="50000"/>
                  </a:schemeClr>
                </a:solidFill>
                <a:latin typeface="华文新魏" pitchFamily="2" charset="-122"/>
                <a:ea typeface="华文新魏" pitchFamily="2" charset="-122"/>
              </a:rPr>
              <a:t>r</a:t>
            </a:r>
            <a:r>
              <a:rPr lang="zh-CN" altLang="en-US" sz="2800" b="1" dirty="0">
                <a:solidFill>
                  <a:schemeClr val="accent1">
                    <a:lumMod val="50000"/>
                  </a:schemeClr>
                </a:solidFill>
                <a:latin typeface="华文新魏" pitchFamily="2" charset="-122"/>
                <a:ea typeface="华文新魏" pitchFamily="2" charset="-122"/>
              </a:rPr>
              <a:t>是</a:t>
            </a:r>
            <a:r>
              <a:rPr lang="en-US" altLang="zh-CN" sz="2800" b="1" dirty="0">
                <a:solidFill>
                  <a:schemeClr val="accent1">
                    <a:lumMod val="50000"/>
                  </a:schemeClr>
                </a:solidFill>
                <a:latin typeface="华文新魏" pitchFamily="2" charset="-122"/>
                <a:ea typeface="华文新魏" pitchFamily="2" charset="-122"/>
              </a:rPr>
              <a:t>R&lt;U, F&gt;</a:t>
            </a:r>
            <a:r>
              <a:rPr lang="zh-CN" altLang="en-US" sz="2800" b="1" dirty="0">
                <a:solidFill>
                  <a:schemeClr val="accent1">
                    <a:lumMod val="50000"/>
                  </a:schemeClr>
                </a:solidFill>
                <a:latin typeface="华文新魏" pitchFamily="2" charset="-122"/>
                <a:ea typeface="华文新魏" pitchFamily="2" charset="-122"/>
              </a:rPr>
              <a:t>上的任一关系，</a:t>
            </a:r>
            <a:r>
              <a:rPr lang="en-US" altLang="zh-CN" sz="2800" b="1" dirty="0" err="1">
                <a:solidFill>
                  <a:schemeClr val="accent1">
                    <a:lumMod val="50000"/>
                  </a:schemeClr>
                </a:solidFill>
                <a:latin typeface="华文新魏" pitchFamily="2" charset="-122"/>
                <a:ea typeface="华文新魏" pitchFamily="2" charset="-122"/>
              </a:rPr>
              <a:t>t，s</a:t>
            </a:r>
            <a:r>
              <a:rPr lang="en-US" altLang="zh-CN" sz="2800" b="1" dirty="0">
                <a:solidFill>
                  <a:schemeClr val="accent1">
                    <a:lumMod val="50000"/>
                  </a:schemeClr>
                </a:solidFill>
                <a:latin typeface="华文新魏" pitchFamily="2" charset="-122"/>
                <a:ea typeface="华文新魏" pitchFamily="2" charset="-122"/>
              </a:rPr>
              <a:t> </a:t>
            </a:r>
            <a:r>
              <a:rPr lang="en-US" altLang="zh-CN" sz="2800" b="1" dirty="0">
                <a:solidFill>
                  <a:schemeClr val="accent1">
                    <a:lumMod val="50000"/>
                  </a:schemeClr>
                </a:solidFill>
                <a:latin typeface="华文新魏" pitchFamily="2" charset="-122"/>
                <a:ea typeface="华文新魏" pitchFamily="2" charset="-122"/>
                <a:sym typeface="Symbol" pitchFamily="18" charset="2"/>
              </a:rPr>
              <a:t></a:t>
            </a:r>
            <a:r>
              <a:rPr lang="en-US" altLang="zh-CN" sz="2800" b="1" dirty="0">
                <a:solidFill>
                  <a:schemeClr val="accent1">
                    <a:lumMod val="50000"/>
                  </a:schemeClr>
                </a:solidFill>
                <a:latin typeface="华文新魏" pitchFamily="2" charset="-122"/>
                <a:ea typeface="华文新魏" pitchFamily="2" charset="-122"/>
              </a:rPr>
              <a:t> r</a:t>
            </a:r>
          </a:p>
        </p:txBody>
      </p:sp>
      <p:grpSp>
        <p:nvGrpSpPr>
          <p:cNvPr id="107525" name="Group 1056"/>
          <p:cNvGrpSpPr>
            <a:grpSpLocks/>
          </p:cNvGrpSpPr>
          <p:nvPr/>
        </p:nvGrpSpPr>
        <p:grpSpPr bwMode="auto">
          <a:xfrm>
            <a:off x="304800" y="2819400"/>
            <a:ext cx="8610600" cy="2286000"/>
            <a:chOff x="240" y="1680"/>
            <a:chExt cx="5424" cy="1440"/>
          </a:xfrm>
        </p:grpSpPr>
        <p:sp>
          <p:nvSpPr>
            <p:cNvPr id="107526" name="WordArt 1048" descr="白色大理石"/>
            <p:cNvSpPr>
              <a:spLocks noChangeArrowheads="1" noChangeShapeType="1" noTextEdit="1"/>
            </p:cNvSpPr>
            <p:nvPr/>
          </p:nvSpPr>
          <p:spPr bwMode="auto">
            <a:xfrm>
              <a:off x="1776" y="2301"/>
              <a:ext cx="312" cy="675"/>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en-US" altLang="zh-CN" sz="3600" kern="10">
                  <a:ln w="9525">
                    <a:round/>
                    <a:headEnd/>
                    <a:tailEnd/>
                  </a:ln>
                  <a:blipFill dpi="0" rotWithShape="0">
                    <a:blip r:embed="rId2"/>
                    <a:srcRect/>
                    <a:tile tx="0" ty="0" sx="100000" sy="100000" flip="none" algn="tl"/>
                  </a:blipFill>
                  <a:latin typeface="宋体"/>
                  <a:ea typeface="宋体"/>
                </a:rPr>
                <a:t>}</a:t>
              </a:r>
              <a:endParaRPr lang="zh-CN" altLang="en-US" sz="3600" kern="10">
                <a:ln w="9525">
                  <a:round/>
                  <a:headEnd/>
                  <a:tailEnd/>
                </a:ln>
                <a:blipFill dpi="0" rotWithShape="0">
                  <a:blip r:embed="rId2"/>
                  <a:srcRect/>
                  <a:tile tx="0" ty="0" sx="100000" sy="100000" flip="none" algn="tl"/>
                </a:blipFill>
                <a:latin typeface="宋体"/>
                <a:ea typeface="宋体"/>
              </a:endParaRPr>
            </a:p>
          </p:txBody>
        </p:sp>
        <p:sp>
          <p:nvSpPr>
            <p:cNvPr id="107527" name="Rectangle 1049"/>
            <p:cNvSpPr>
              <a:spLocks noChangeArrowheads="1"/>
            </p:cNvSpPr>
            <p:nvPr/>
          </p:nvSpPr>
          <p:spPr bwMode="auto">
            <a:xfrm>
              <a:off x="528" y="2256"/>
              <a:ext cx="1200" cy="624"/>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t[X] = s[X]</a:t>
              </a:r>
            </a:p>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Y</a:t>
              </a:r>
              <a:r>
                <a:rPr lang="en-US" altLang="zh-CN" sz="2800">
                  <a:latin typeface="Times New Roman" pitchFamily="18" charset="0"/>
                  <a:ea typeface="楷体_GB2312" pitchFamily="49" charset="-122"/>
                  <a:sym typeface="Symbol" pitchFamily="18" charset="2"/>
                </a:rPr>
                <a:t></a:t>
              </a:r>
              <a:r>
                <a:rPr lang="en-US" altLang="zh-CN" sz="2800">
                  <a:latin typeface="Times New Roman" pitchFamily="18" charset="0"/>
                  <a:ea typeface="楷体_GB2312" pitchFamily="49" charset="-122"/>
                </a:rPr>
                <a:t>X</a:t>
              </a:r>
            </a:p>
          </p:txBody>
        </p:sp>
        <p:sp>
          <p:nvSpPr>
            <p:cNvPr id="107528" name="AutoShape 1050"/>
            <p:cNvSpPr>
              <a:spLocks noChangeArrowheads="1"/>
            </p:cNvSpPr>
            <p:nvPr/>
          </p:nvSpPr>
          <p:spPr bwMode="auto">
            <a:xfrm>
              <a:off x="2160" y="2544"/>
              <a:ext cx="528" cy="240"/>
            </a:xfrm>
            <a:prstGeom prst="rightArrow">
              <a:avLst>
                <a:gd name="adj1" fmla="val 49167"/>
                <a:gd name="adj2" fmla="val 55000"/>
              </a:avLst>
            </a:prstGeom>
            <a:solidFill>
              <a:srgbClr val="FFCC00"/>
            </a:solidFill>
            <a:ln w="9525">
              <a:solidFill>
                <a:schemeClr val="tx1"/>
              </a:solidFill>
              <a:miter lim="800000"/>
              <a:headEnd/>
              <a:tailEnd/>
            </a:ln>
          </p:spPr>
          <p:txBody>
            <a:bodyPr wrap="none" anchor="ctr"/>
            <a:lstStyle/>
            <a:p>
              <a:endParaRPr lang="zh-CN" altLang="en-US"/>
            </a:p>
          </p:txBody>
        </p:sp>
        <p:sp>
          <p:nvSpPr>
            <p:cNvPr id="107529" name="Rectangle 1051"/>
            <p:cNvSpPr>
              <a:spLocks noChangeArrowheads="1"/>
            </p:cNvSpPr>
            <p:nvPr/>
          </p:nvSpPr>
          <p:spPr bwMode="auto">
            <a:xfrm>
              <a:off x="2832" y="2496"/>
              <a:ext cx="1200" cy="432"/>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t[Y] = s[Y]</a:t>
              </a:r>
            </a:p>
          </p:txBody>
        </p:sp>
        <p:sp>
          <p:nvSpPr>
            <p:cNvPr id="107530" name="AutoShape 1052"/>
            <p:cNvSpPr>
              <a:spLocks noChangeArrowheads="1"/>
            </p:cNvSpPr>
            <p:nvPr/>
          </p:nvSpPr>
          <p:spPr bwMode="auto">
            <a:xfrm>
              <a:off x="4128" y="2547"/>
              <a:ext cx="528" cy="240"/>
            </a:xfrm>
            <a:prstGeom prst="rightArrow">
              <a:avLst>
                <a:gd name="adj1" fmla="val 49167"/>
                <a:gd name="adj2" fmla="val 55000"/>
              </a:avLst>
            </a:prstGeom>
            <a:solidFill>
              <a:srgbClr val="FFCC00"/>
            </a:solidFill>
            <a:ln w="9525">
              <a:solidFill>
                <a:schemeClr val="tx1"/>
              </a:solidFill>
              <a:miter lim="800000"/>
              <a:headEnd/>
              <a:tailEnd/>
            </a:ln>
          </p:spPr>
          <p:txBody>
            <a:bodyPr wrap="none" anchor="ctr"/>
            <a:lstStyle/>
            <a:p>
              <a:endParaRPr lang="zh-CN" altLang="en-US"/>
            </a:p>
          </p:txBody>
        </p:sp>
        <p:sp>
          <p:nvSpPr>
            <p:cNvPr id="107531" name="Rectangle 1053"/>
            <p:cNvSpPr>
              <a:spLocks noChangeArrowheads="1"/>
            </p:cNvSpPr>
            <p:nvPr/>
          </p:nvSpPr>
          <p:spPr bwMode="auto">
            <a:xfrm>
              <a:off x="4656" y="2448"/>
              <a:ext cx="912" cy="432"/>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X </a:t>
              </a:r>
              <a:r>
                <a:rPr lang="en-US" altLang="zh-CN" sz="3200" b="1">
                  <a:latin typeface="Times New Roman" pitchFamily="18" charset="0"/>
                  <a:ea typeface="楷体_GB2312" pitchFamily="49" charset="-122"/>
                  <a:sym typeface="Symbol" pitchFamily="18" charset="2"/>
                </a:rPr>
                <a:t></a:t>
              </a:r>
              <a:r>
                <a:rPr lang="en-US" altLang="zh-CN" sz="2800">
                  <a:latin typeface="Times New Roman" pitchFamily="18" charset="0"/>
                  <a:ea typeface="楷体_GB2312" pitchFamily="49" charset="-122"/>
                </a:rPr>
                <a:t> Y</a:t>
              </a:r>
            </a:p>
          </p:txBody>
        </p:sp>
        <p:sp>
          <p:nvSpPr>
            <p:cNvPr id="107532" name="Rectangle 1054"/>
            <p:cNvSpPr>
              <a:spLocks noChangeArrowheads="1"/>
            </p:cNvSpPr>
            <p:nvPr/>
          </p:nvSpPr>
          <p:spPr bwMode="auto">
            <a:xfrm>
              <a:off x="240" y="2208"/>
              <a:ext cx="5424" cy="912"/>
            </a:xfrm>
            <a:prstGeom prst="rect">
              <a:avLst/>
            </a:prstGeom>
            <a:noFill/>
            <a:ln w="9525">
              <a:solidFill>
                <a:schemeClr val="tx1"/>
              </a:solidFill>
              <a:miter lim="800000"/>
              <a:headEnd/>
              <a:tailEnd/>
            </a:ln>
          </p:spPr>
          <p:txBody>
            <a:bodyPr wrap="none" anchor="ctr"/>
            <a:lstStyle/>
            <a:p>
              <a:endParaRPr lang="zh-CN" altLang="en-US"/>
            </a:p>
          </p:txBody>
        </p:sp>
        <p:sp>
          <p:nvSpPr>
            <p:cNvPr id="107533" name="Rectangle 1055"/>
            <p:cNvSpPr>
              <a:spLocks noChangeArrowheads="1"/>
            </p:cNvSpPr>
            <p:nvPr/>
          </p:nvSpPr>
          <p:spPr bwMode="auto">
            <a:xfrm>
              <a:off x="2592" y="1680"/>
              <a:ext cx="816" cy="336"/>
            </a:xfrm>
            <a:prstGeom prst="rect">
              <a:avLst/>
            </a:prstGeom>
            <a:noFill/>
            <a:ln w="9525">
              <a:noFill/>
              <a:miter lim="800000"/>
              <a:headEnd/>
              <a:tailEnd/>
            </a:ln>
          </p:spPr>
          <p:txBody>
            <a:bodyPr/>
            <a:lstStyle/>
            <a:p>
              <a:pPr marL="342900" indent="-342900">
                <a:spcBef>
                  <a:spcPct val="20000"/>
                </a:spcBef>
                <a:buClr>
                  <a:schemeClr val="bg2"/>
                </a:buClr>
                <a:buFont typeface="Monotype Sorts" pitchFamily="2" charset="2"/>
                <a:buNone/>
              </a:pPr>
              <a:r>
                <a:rPr lang="zh-CN" altLang="en-US" sz="2800">
                  <a:solidFill>
                    <a:schemeClr val="hlink"/>
                  </a:solidFill>
                  <a:latin typeface="Times New Roman" pitchFamily="18" charset="0"/>
                  <a:ea typeface="华文行楷" pitchFamily="2" charset="-122"/>
                </a:rPr>
                <a:t>自反律</a:t>
              </a: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4690" name="Rectangle 1026"/>
          <p:cNvSpPr>
            <a:spLocks noGrp="1" noChangeArrowheads="1"/>
          </p:cNvSpPr>
          <p:nvPr>
            <p:ph type="title"/>
          </p:nvPr>
        </p:nvSpPr>
        <p:spPr/>
        <p:txBody>
          <a:bodyPr/>
          <a:lstStyle/>
          <a:p>
            <a:pPr eaLnBrk="1" hangingPunct="1">
              <a:defRPr/>
            </a:pPr>
            <a:r>
              <a:rPr lang="en-US" altLang="zh-CN" dirty="0" smtClean="0">
                <a:sym typeface="Symbol" pitchFamily="18" charset="2"/>
              </a:rPr>
              <a:t>Armstrong</a:t>
            </a:r>
            <a:r>
              <a:rPr lang="zh-CN" altLang="en-US" dirty="0" smtClean="0">
                <a:sym typeface="Symbol" pitchFamily="18" charset="2"/>
              </a:rPr>
              <a:t>公理的</a:t>
            </a:r>
            <a:r>
              <a:rPr lang="zh-CN" altLang="en-US" dirty="0">
                <a:sym typeface="Symbol" pitchFamily="18" charset="2"/>
              </a:rPr>
              <a:t>正确性证明</a:t>
            </a:r>
            <a:endParaRPr lang="zh-CN" altLang="en-US" dirty="0" smtClean="0">
              <a:sym typeface="Symbol" pitchFamily="18" charset="2"/>
            </a:endParaRPr>
          </a:p>
        </p:txBody>
      </p:sp>
      <p:grpSp>
        <p:nvGrpSpPr>
          <p:cNvPr id="108547" name="Group 1046"/>
          <p:cNvGrpSpPr>
            <a:grpSpLocks/>
          </p:cNvGrpSpPr>
          <p:nvPr/>
        </p:nvGrpSpPr>
        <p:grpSpPr bwMode="auto">
          <a:xfrm>
            <a:off x="228600" y="1905000"/>
            <a:ext cx="8763000" cy="3429000"/>
            <a:chOff x="192" y="1200"/>
            <a:chExt cx="5520" cy="2160"/>
          </a:xfrm>
        </p:grpSpPr>
        <p:sp>
          <p:nvSpPr>
            <p:cNvPr id="108548" name="Rectangle 1029"/>
            <p:cNvSpPr>
              <a:spLocks noChangeArrowheads="1"/>
            </p:cNvSpPr>
            <p:nvPr/>
          </p:nvSpPr>
          <p:spPr bwMode="auto">
            <a:xfrm>
              <a:off x="192" y="1680"/>
              <a:ext cx="1488" cy="336"/>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t[XZ] = s[XZ]</a:t>
              </a:r>
            </a:p>
          </p:txBody>
        </p:sp>
        <p:sp>
          <p:nvSpPr>
            <p:cNvPr id="108549" name="AutoShape 1030"/>
            <p:cNvSpPr>
              <a:spLocks noChangeArrowheads="1"/>
            </p:cNvSpPr>
            <p:nvPr/>
          </p:nvSpPr>
          <p:spPr bwMode="auto">
            <a:xfrm>
              <a:off x="1632" y="1728"/>
              <a:ext cx="528" cy="240"/>
            </a:xfrm>
            <a:prstGeom prst="rightArrow">
              <a:avLst>
                <a:gd name="adj1" fmla="val 49167"/>
                <a:gd name="adj2" fmla="val 55000"/>
              </a:avLst>
            </a:prstGeom>
            <a:solidFill>
              <a:srgbClr val="FFCC00"/>
            </a:solidFill>
            <a:ln w="9525">
              <a:solidFill>
                <a:schemeClr val="tx1"/>
              </a:solidFill>
              <a:miter lim="800000"/>
              <a:headEnd/>
              <a:tailEnd/>
            </a:ln>
          </p:spPr>
          <p:txBody>
            <a:bodyPr wrap="none" anchor="ctr"/>
            <a:lstStyle/>
            <a:p>
              <a:endParaRPr lang="zh-CN" altLang="en-US"/>
            </a:p>
          </p:txBody>
        </p:sp>
        <p:sp>
          <p:nvSpPr>
            <p:cNvPr id="108550" name="Rectangle 1031"/>
            <p:cNvSpPr>
              <a:spLocks noChangeArrowheads="1"/>
            </p:cNvSpPr>
            <p:nvPr/>
          </p:nvSpPr>
          <p:spPr bwMode="auto">
            <a:xfrm>
              <a:off x="2112" y="1680"/>
              <a:ext cx="1248" cy="336"/>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t[X] = s[X]</a:t>
              </a:r>
            </a:p>
          </p:txBody>
        </p:sp>
        <p:sp>
          <p:nvSpPr>
            <p:cNvPr id="108551" name="Rectangle 1032"/>
            <p:cNvSpPr>
              <a:spLocks noChangeArrowheads="1"/>
            </p:cNvSpPr>
            <p:nvPr/>
          </p:nvSpPr>
          <p:spPr bwMode="auto">
            <a:xfrm>
              <a:off x="2352" y="2016"/>
              <a:ext cx="864" cy="336"/>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X</a:t>
              </a:r>
              <a:r>
                <a:rPr lang="en-US" altLang="zh-CN" sz="3200" b="1">
                  <a:latin typeface="Times New Roman" pitchFamily="18" charset="0"/>
                  <a:ea typeface="楷体_GB2312" pitchFamily="49" charset="-122"/>
                  <a:sym typeface="Symbol" pitchFamily="18" charset="2"/>
                </a:rPr>
                <a:t></a:t>
              </a:r>
              <a:r>
                <a:rPr lang="en-US" altLang="zh-CN" sz="2800">
                  <a:latin typeface="Times New Roman" pitchFamily="18" charset="0"/>
                  <a:ea typeface="楷体_GB2312" pitchFamily="49" charset="-122"/>
                </a:rPr>
                <a:t>Y</a:t>
              </a:r>
            </a:p>
          </p:txBody>
        </p:sp>
        <p:sp>
          <p:nvSpPr>
            <p:cNvPr id="108552" name="WordArt 1033" descr="白色大理石"/>
            <p:cNvSpPr>
              <a:spLocks noChangeArrowheads="1" noChangeShapeType="1" noTextEdit="1"/>
            </p:cNvSpPr>
            <p:nvPr/>
          </p:nvSpPr>
          <p:spPr bwMode="auto">
            <a:xfrm>
              <a:off x="3264" y="1725"/>
              <a:ext cx="312" cy="675"/>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en-US" altLang="zh-CN" sz="3600" kern="10">
                  <a:ln w="9525">
                    <a:round/>
                    <a:headEnd/>
                    <a:tailEnd/>
                  </a:ln>
                  <a:blipFill dpi="0" rotWithShape="0">
                    <a:blip r:embed="rId2"/>
                    <a:srcRect/>
                    <a:tile tx="0" ty="0" sx="100000" sy="100000" flip="none" algn="tl"/>
                  </a:blipFill>
                  <a:latin typeface="宋体"/>
                  <a:ea typeface="宋体"/>
                </a:rPr>
                <a:t>}</a:t>
              </a:r>
              <a:endParaRPr lang="zh-CN" altLang="en-US" sz="3600" kern="10">
                <a:ln w="9525">
                  <a:round/>
                  <a:headEnd/>
                  <a:tailEnd/>
                </a:ln>
                <a:blipFill dpi="0" rotWithShape="0">
                  <a:blip r:embed="rId2"/>
                  <a:srcRect/>
                  <a:tile tx="0" ty="0" sx="100000" sy="100000" flip="none" algn="tl"/>
                </a:blipFill>
                <a:latin typeface="宋体"/>
                <a:ea typeface="宋体"/>
              </a:endParaRPr>
            </a:p>
          </p:txBody>
        </p:sp>
        <p:sp>
          <p:nvSpPr>
            <p:cNvPr id="108553" name="AutoShape 1034"/>
            <p:cNvSpPr>
              <a:spLocks noChangeArrowheads="1"/>
            </p:cNvSpPr>
            <p:nvPr/>
          </p:nvSpPr>
          <p:spPr bwMode="auto">
            <a:xfrm>
              <a:off x="3648" y="1968"/>
              <a:ext cx="528" cy="240"/>
            </a:xfrm>
            <a:prstGeom prst="rightArrow">
              <a:avLst>
                <a:gd name="adj1" fmla="val 49167"/>
                <a:gd name="adj2" fmla="val 55000"/>
              </a:avLst>
            </a:prstGeom>
            <a:solidFill>
              <a:srgbClr val="FFCC00"/>
            </a:solidFill>
            <a:ln w="9525">
              <a:solidFill>
                <a:schemeClr val="tx1"/>
              </a:solidFill>
              <a:miter lim="800000"/>
              <a:headEnd/>
              <a:tailEnd/>
            </a:ln>
          </p:spPr>
          <p:txBody>
            <a:bodyPr wrap="none" anchor="ctr"/>
            <a:lstStyle/>
            <a:p>
              <a:endParaRPr lang="zh-CN" altLang="en-US"/>
            </a:p>
          </p:txBody>
        </p:sp>
        <p:sp>
          <p:nvSpPr>
            <p:cNvPr id="108554" name="Rectangle 1035"/>
            <p:cNvSpPr>
              <a:spLocks noChangeArrowheads="1"/>
            </p:cNvSpPr>
            <p:nvPr/>
          </p:nvSpPr>
          <p:spPr bwMode="auto">
            <a:xfrm>
              <a:off x="4176" y="1920"/>
              <a:ext cx="1248" cy="336"/>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t[Y] = s[Y]</a:t>
              </a:r>
            </a:p>
          </p:txBody>
        </p:sp>
        <p:sp>
          <p:nvSpPr>
            <p:cNvPr id="108555" name="Rectangle 1036"/>
            <p:cNvSpPr>
              <a:spLocks noChangeArrowheads="1"/>
            </p:cNvSpPr>
            <p:nvPr/>
          </p:nvSpPr>
          <p:spPr bwMode="auto">
            <a:xfrm>
              <a:off x="2208" y="2496"/>
              <a:ext cx="1488" cy="336"/>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t[XZ] = s[XZ]</a:t>
              </a:r>
            </a:p>
          </p:txBody>
        </p:sp>
        <p:sp>
          <p:nvSpPr>
            <p:cNvPr id="108556" name="AutoShape 1037"/>
            <p:cNvSpPr>
              <a:spLocks noChangeArrowheads="1"/>
            </p:cNvSpPr>
            <p:nvPr/>
          </p:nvSpPr>
          <p:spPr bwMode="auto">
            <a:xfrm>
              <a:off x="3648" y="2544"/>
              <a:ext cx="528" cy="240"/>
            </a:xfrm>
            <a:prstGeom prst="rightArrow">
              <a:avLst>
                <a:gd name="adj1" fmla="val 49167"/>
                <a:gd name="adj2" fmla="val 55000"/>
              </a:avLst>
            </a:prstGeom>
            <a:solidFill>
              <a:srgbClr val="FFCC00"/>
            </a:solidFill>
            <a:ln w="9525">
              <a:solidFill>
                <a:schemeClr val="tx1"/>
              </a:solidFill>
              <a:miter lim="800000"/>
              <a:headEnd/>
              <a:tailEnd/>
            </a:ln>
          </p:spPr>
          <p:txBody>
            <a:bodyPr wrap="none" anchor="ctr"/>
            <a:lstStyle/>
            <a:p>
              <a:endParaRPr lang="zh-CN" altLang="en-US"/>
            </a:p>
          </p:txBody>
        </p:sp>
        <p:sp>
          <p:nvSpPr>
            <p:cNvPr id="108557" name="Rectangle 1038"/>
            <p:cNvSpPr>
              <a:spLocks noChangeArrowheads="1"/>
            </p:cNvSpPr>
            <p:nvPr/>
          </p:nvSpPr>
          <p:spPr bwMode="auto">
            <a:xfrm>
              <a:off x="4176" y="2496"/>
              <a:ext cx="1248" cy="336"/>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t[Z] = s[Z]</a:t>
              </a:r>
            </a:p>
          </p:txBody>
        </p:sp>
        <p:sp>
          <p:nvSpPr>
            <p:cNvPr id="108558" name="WordArt 1039" descr="白色大理石"/>
            <p:cNvSpPr>
              <a:spLocks noChangeArrowheads="1" noChangeShapeType="1" noTextEdit="1"/>
            </p:cNvSpPr>
            <p:nvPr/>
          </p:nvSpPr>
          <p:spPr bwMode="auto">
            <a:xfrm>
              <a:off x="5304" y="2061"/>
              <a:ext cx="312" cy="675"/>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en-US" altLang="zh-CN" sz="3600" kern="10">
                  <a:ln w="9525">
                    <a:round/>
                    <a:headEnd/>
                    <a:tailEnd/>
                  </a:ln>
                  <a:blipFill dpi="0" rotWithShape="0">
                    <a:blip r:embed="rId2"/>
                    <a:srcRect/>
                    <a:tile tx="0" ty="0" sx="100000" sy="100000" flip="none" algn="tl"/>
                  </a:blipFill>
                  <a:latin typeface="宋体"/>
                  <a:ea typeface="宋体"/>
                </a:rPr>
                <a:t>}</a:t>
              </a:r>
              <a:endParaRPr lang="zh-CN" altLang="en-US" sz="3600" kern="10">
                <a:ln w="9525">
                  <a:round/>
                  <a:headEnd/>
                  <a:tailEnd/>
                </a:ln>
                <a:blipFill dpi="0" rotWithShape="0">
                  <a:blip r:embed="rId2"/>
                  <a:srcRect/>
                  <a:tile tx="0" ty="0" sx="100000" sy="100000" flip="none" algn="tl"/>
                </a:blipFill>
                <a:latin typeface="宋体"/>
                <a:ea typeface="宋体"/>
              </a:endParaRPr>
            </a:p>
          </p:txBody>
        </p:sp>
        <p:sp>
          <p:nvSpPr>
            <p:cNvPr id="108559" name="AutoShape 1040"/>
            <p:cNvSpPr>
              <a:spLocks noChangeArrowheads="1"/>
            </p:cNvSpPr>
            <p:nvPr/>
          </p:nvSpPr>
          <p:spPr bwMode="auto">
            <a:xfrm>
              <a:off x="1152" y="3024"/>
              <a:ext cx="528" cy="240"/>
            </a:xfrm>
            <a:prstGeom prst="rightArrow">
              <a:avLst>
                <a:gd name="adj1" fmla="val 49167"/>
                <a:gd name="adj2" fmla="val 55000"/>
              </a:avLst>
            </a:prstGeom>
            <a:solidFill>
              <a:srgbClr val="FFCC00"/>
            </a:solidFill>
            <a:ln w="9525">
              <a:solidFill>
                <a:schemeClr val="tx1"/>
              </a:solidFill>
              <a:miter lim="800000"/>
              <a:headEnd/>
              <a:tailEnd/>
            </a:ln>
          </p:spPr>
          <p:txBody>
            <a:bodyPr wrap="none" anchor="ctr"/>
            <a:lstStyle/>
            <a:p>
              <a:endParaRPr lang="zh-CN" altLang="en-US"/>
            </a:p>
          </p:txBody>
        </p:sp>
        <p:sp>
          <p:nvSpPr>
            <p:cNvPr id="108560" name="Rectangle 1041"/>
            <p:cNvSpPr>
              <a:spLocks noChangeArrowheads="1"/>
            </p:cNvSpPr>
            <p:nvPr/>
          </p:nvSpPr>
          <p:spPr bwMode="auto">
            <a:xfrm>
              <a:off x="1680" y="2976"/>
              <a:ext cx="1488" cy="336"/>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t[YZ] = s[YZ]</a:t>
              </a:r>
            </a:p>
          </p:txBody>
        </p:sp>
        <p:sp>
          <p:nvSpPr>
            <p:cNvPr id="108561" name="AutoShape 1042"/>
            <p:cNvSpPr>
              <a:spLocks noChangeArrowheads="1"/>
            </p:cNvSpPr>
            <p:nvPr/>
          </p:nvSpPr>
          <p:spPr bwMode="auto">
            <a:xfrm>
              <a:off x="3168" y="3024"/>
              <a:ext cx="528" cy="240"/>
            </a:xfrm>
            <a:prstGeom prst="rightArrow">
              <a:avLst>
                <a:gd name="adj1" fmla="val 49167"/>
                <a:gd name="adj2" fmla="val 55000"/>
              </a:avLst>
            </a:prstGeom>
            <a:solidFill>
              <a:srgbClr val="FFCC00"/>
            </a:solidFill>
            <a:ln w="9525">
              <a:solidFill>
                <a:schemeClr val="tx1"/>
              </a:solidFill>
              <a:miter lim="800000"/>
              <a:headEnd/>
              <a:tailEnd/>
            </a:ln>
          </p:spPr>
          <p:txBody>
            <a:bodyPr wrap="none" anchor="ctr"/>
            <a:lstStyle/>
            <a:p>
              <a:endParaRPr lang="zh-CN" altLang="en-US"/>
            </a:p>
          </p:txBody>
        </p:sp>
        <p:sp>
          <p:nvSpPr>
            <p:cNvPr id="108562" name="Rectangle 1043"/>
            <p:cNvSpPr>
              <a:spLocks noChangeArrowheads="1"/>
            </p:cNvSpPr>
            <p:nvPr/>
          </p:nvSpPr>
          <p:spPr bwMode="auto">
            <a:xfrm>
              <a:off x="3696" y="2928"/>
              <a:ext cx="1152" cy="336"/>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XZ</a:t>
              </a:r>
              <a:r>
                <a:rPr lang="en-US" altLang="zh-CN" sz="3200" b="1">
                  <a:latin typeface="Times New Roman" pitchFamily="18" charset="0"/>
                  <a:ea typeface="楷体_GB2312" pitchFamily="49" charset="-122"/>
                  <a:sym typeface="Symbol" pitchFamily="18" charset="2"/>
                </a:rPr>
                <a:t></a:t>
              </a:r>
              <a:r>
                <a:rPr lang="en-US" altLang="zh-CN" sz="2800">
                  <a:latin typeface="Times New Roman" pitchFamily="18" charset="0"/>
                  <a:ea typeface="楷体_GB2312" pitchFamily="49" charset="-122"/>
                </a:rPr>
                <a:t>YZ</a:t>
              </a:r>
            </a:p>
          </p:txBody>
        </p:sp>
        <p:sp>
          <p:nvSpPr>
            <p:cNvPr id="108563" name="Rectangle 1044"/>
            <p:cNvSpPr>
              <a:spLocks noChangeArrowheads="1"/>
            </p:cNvSpPr>
            <p:nvPr/>
          </p:nvSpPr>
          <p:spPr bwMode="auto">
            <a:xfrm>
              <a:off x="192" y="1632"/>
              <a:ext cx="5520" cy="1728"/>
            </a:xfrm>
            <a:prstGeom prst="rect">
              <a:avLst/>
            </a:prstGeom>
            <a:noFill/>
            <a:ln w="9525">
              <a:solidFill>
                <a:schemeClr val="tx1"/>
              </a:solidFill>
              <a:miter lim="800000"/>
              <a:headEnd/>
              <a:tailEnd/>
            </a:ln>
          </p:spPr>
          <p:txBody>
            <a:bodyPr wrap="none" anchor="ctr"/>
            <a:lstStyle/>
            <a:p>
              <a:endParaRPr lang="zh-CN" altLang="en-US"/>
            </a:p>
          </p:txBody>
        </p:sp>
        <p:sp>
          <p:nvSpPr>
            <p:cNvPr id="108564" name="Rectangle 1045"/>
            <p:cNvSpPr>
              <a:spLocks noChangeArrowheads="1"/>
            </p:cNvSpPr>
            <p:nvPr/>
          </p:nvSpPr>
          <p:spPr bwMode="auto">
            <a:xfrm>
              <a:off x="2208" y="1200"/>
              <a:ext cx="1104" cy="432"/>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zh-CN" altLang="en-US" sz="2800" dirty="0">
                  <a:solidFill>
                    <a:schemeClr val="hlink"/>
                  </a:solidFill>
                  <a:latin typeface="Times New Roman" pitchFamily="18" charset="0"/>
                  <a:ea typeface="华文行楷" pitchFamily="2" charset="-122"/>
                </a:rPr>
                <a:t>增广律</a:t>
              </a:r>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1026"/>
          <p:cNvSpPr>
            <a:spLocks noGrp="1" noChangeArrowheads="1"/>
          </p:cNvSpPr>
          <p:nvPr>
            <p:ph type="title"/>
          </p:nvPr>
        </p:nvSpPr>
        <p:spPr/>
        <p:txBody>
          <a:bodyPr/>
          <a:lstStyle/>
          <a:p>
            <a:pPr eaLnBrk="1" hangingPunct="1">
              <a:defRPr/>
            </a:pPr>
            <a:r>
              <a:rPr lang="en-US" altLang="zh-CN" dirty="0" smtClean="0">
                <a:sym typeface="Symbol" pitchFamily="18" charset="2"/>
              </a:rPr>
              <a:t>Armstrong</a:t>
            </a:r>
            <a:r>
              <a:rPr lang="zh-CN" altLang="en-US" dirty="0">
                <a:sym typeface="Symbol" pitchFamily="18" charset="2"/>
              </a:rPr>
              <a:t>公理的正确性证明</a:t>
            </a:r>
            <a:endParaRPr lang="zh-CN" altLang="en-US" dirty="0" smtClean="0">
              <a:sym typeface="Symbol" pitchFamily="18" charset="2"/>
            </a:endParaRPr>
          </a:p>
        </p:txBody>
      </p:sp>
      <p:grpSp>
        <p:nvGrpSpPr>
          <p:cNvPr id="109571" name="Group 1041"/>
          <p:cNvGrpSpPr>
            <a:grpSpLocks/>
          </p:cNvGrpSpPr>
          <p:nvPr/>
        </p:nvGrpSpPr>
        <p:grpSpPr bwMode="auto">
          <a:xfrm>
            <a:off x="304800" y="1752600"/>
            <a:ext cx="8610600" cy="3200400"/>
            <a:chOff x="336" y="1104"/>
            <a:chExt cx="5424" cy="2016"/>
          </a:xfrm>
        </p:grpSpPr>
        <p:sp>
          <p:nvSpPr>
            <p:cNvPr id="109572" name="WordArt 1029" descr="白色大理石"/>
            <p:cNvSpPr>
              <a:spLocks noChangeArrowheads="1" noChangeShapeType="1" noTextEdit="1"/>
            </p:cNvSpPr>
            <p:nvPr/>
          </p:nvSpPr>
          <p:spPr bwMode="auto">
            <a:xfrm>
              <a:off x="1584" y="1677"/>
              <a:ext cx="312" cy="675"/>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en-US" altLang="zh-CN" sz="3600" kern="10">
                  <a:ln w="9525">
                    <a:round/>
                    <a:headEnd/>
                    <a:tailEnd/>
                  </a:ln>
                  <a:blipFill dpi="0" rotWithShape="0">
                    <a:blip r:embed="rId2"/>
                    <a:srcRect/>
                    <a:tile tx="0" ty="0" sx="100000" sy="100000" flip="none" algn="tl"/>
                  </a:blipFill>
                  <a:latin typeface="宋体"/>
                  <a:ea typeface="宋体"/>
                </a:rPr>
                <a:t>}</a:t>
              </a:r>
              <a:endParaRPr lang="zh-CN" altLang="en-US" sz="3600" kern="10">
                <a:ln w="9525">
                  <a:round/>
                  <a:headEnd/>
                  <a:tailEnd/>
                </a:ln>
                <a:blipFill dpi="0" rotWithShape="0">
                  <a:blip r:embed="rId2"/>
                  <a:srcRect/>
                  <a:tile tx="0" ty="0" sx="100000" sy="100000" flip="none" algn="tl"/>
                </a:blipFill>
                <a:latin typeface="宋体"/>
                <a:ea typeface="宋体"/>
              </a:endParaRPr>
            </a:p>
          </p:txBody>
        </p:sp>
        <p:sp>
          <p:nvSpPr>
            <p:cNvPr id="109573" name="Rectangle 1030"/>
            <p:cNvSpPr>
              <a:spLocks noChangeArrowheads="1"/>
            </p:cNvSpPr>
            <p:nvPr/>
          </p:nvSpPr>
          <p:spPr bwMode="auto">
            <a:xfrm>
              <a:off x="336" y="1632"/>
              <a:ext cx="1200" cy="624"/>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X </a:t>
              </a:r>
              <a:r>
                <a:rPr lang="en-US" altLang="zh-CN" sz="3200" b="1">
                  <a:latin typeface="Times New Roman" pitchFamily="18" charset="0"/>
                  <a:ea typeface="楷体_GB2312" pitchFamily="49" charset="-122"/>
                  <a:sym typeface="Symbol" pitchFamily="18" charset="2"/>
                </a:rPr>
                <a:t></a:t>
              </a:r>
              <a:r>
                <a:rPr lang="en-US" altLang="zh-CN" sz="2800">
                  <a:latin typeface="Times New Roman" pitchFamily="18" charset="0"/>
                  <a:ea typeface="楷体_GB2312" pitchFamily="49" charset="-122"/>
                </a:rPr>
                <a:t> Y</a:t>
              </a:r>
            </a:p>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t[X] = s[X]</a:t>
              </a:r>
            </a:p>
          </p:txBody>
        </p:sp>
        <p:sp>
          <p:nvSpPr>
            <p:cNvPr id="109574" name="AutoShape 1031"/>
            <p:cNvSpPr>
              <a:spLocks noChangeArrowheads="1"/>
            </p:cNvSpPr>
            <p:nvPr/>
          </p:nvSpPr>
          <p:spPr bwMode="auto">
            <a:xfrm>
              <a:off x="1968" y="1920"/>
              <a:ext cx="528" cy="240"/>
            </a:xfrm>
            <a:prstGeom prst="rightArrow">
              <a:avLst>
                <a:gd name="adj1" fmla="val 49167"/>
                <a:gd name="adj2" fmla="val 55000"/>
              </a:avLst>
            </a:prstGeom>
            <a:solidFill>
              <a:srgbClr val="FFCC00"/>
            </a:solidFill>
            <a:ln w="9525">
              <a:solidFill>
                <a:schemeClr val="tx1"/>
              </a:solidFill>
              <a:miter lim="800000"/>
              <a:headEnd/>
              <a:tailEnd/>
            </a:ln>
          </p:spPr>
          <p:txBody>
            <a:bodyPr wrap="none" anchor="ctr"/>
            <a:lstStyle/>
            <a:p>
              <a:endParaRPr lang="zh-CN" altLang="en-US"/>
            </a:p>
          </p:txBody>
        </p:sp>
        <p:sp>
          <p:nvSpPr>
            <p:cNvPr id="109575" name="Rectangle 1032"/>
            <p:cNvSpPr>
              <a:spLocks noChangeArrowheads="1"/>
            </p:cNvSpPr>
            <p:nvPr/>
          </p:nvSpPr>
          <p:spPr bwMode="auto">
            <a:xfrm>
              <a:off x="2544" y="1872"/>
              <a:ext cx="1200" cy="432"/>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t[Y] = s[Y]</a:t>
              </a:r>
            </a:p>
          </p:txBody>
        </p:sp>
        <p:sp>
          <p:nvSpPr>
            <p:cNvPr id="109576" name="WordArt 1033" descr="白色大理石"/>
            <p:cNvSpPr>
              <a:spLocks noChangeArrowheads="1" noChangeShapeType="1" noTextEdit="1"/>
            </p:cNvSpPr>
            <p:nvPr/>
          </p:nvSpPr>
          <p:spPr bwMode="auto">
            <a:xfrm>
              <a:off x="3696" y="1917"/>
              <a:ext cx="312" cy="675"/>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en-US" altLang="zh-CN" sz="3600" kern="10">
                  <a:ln w="9525">
                    <a:round/>
                    <a:headEnd/>
                    <a:tailEnd/>
                  </a:ln>
                  <a:blipFill dpi="0" rotWithShape="0">
                    <a:blip r:embed="rId2"/>
                    <a:srcRect/>
                    <a:tile tx="0" ty="0" sx="100000" sy="100000" flip="none" algn="tl"/>
                  </a:blipFill>
                  <a:latin typeface="宋体"/>
                  <a:ea typeface="宋体"/>
                </a:rPr>
                <a:t>}</a:t>
              </a:r>
              <a:endParaRPr lang="zh-CN" altLang="en-US" sz="3600" kern="10">
                <a:ln w="9525">
                  <a:round/>
                  <a:headEnd/>
                  <a:tailEnd/>
                </a:ln>
                <a:blipFill dpi="0" rotWithShape="0">
                  <a:blip r:embed="rId2"/>
                  <a:srcRect/>
                  <a:tile tx="0" ty="0" sx="100000" sy="100000" flip="none" algn="tl"/>
                </a:blipFill>
                <a:latin typeface="宋体"/>
                <a:ea typeface="宋体"/>
              </a:endParaRPr>
            </a:p>
          </p:txBody>
        </p:sp>
        <p:sp>
          <p:nvSpPr>
            <p:cNvPr id="109577" name="AutoShape 1034"/>
            <p:cNvSpPr>
              <a:spLocks noChangeArrowheads="1"/>
            </p:cNvSpPr>
            <p:nvPr/>
          </p:nvSpPr>
          <p:spPr bwMode="auto">
            <a:xfrm>
              <a:off x="4080" y="2160"/>
              <a:ext cx="528" cy="240"/>
            </a:xfrm>
            <a:prstGeom prst="rightArrow">
              <a:avLst>
                <a:gd name="adj1" fmla="val 49167"/>
                <a:gd name="adj2" fmla="val 55000"/>
              </a:avLst>
            </a:prstGeom>
            <a:solidFill>
              <a:srgbClr val="FFCC00"/>
            </a:solidFill>
            <a:ln w="9525">
              <a:solidFill>
                <a:schemeClr val="tx1"/>
              </a:solidFill>
              <a:miter lim="800000"/>
              <a:headEnd/>
              <a:tailEnd/>
            </a:ln>
          </p:spPr>
          <p:txBody>
            <a:bodyPr wrap="none" anchor="ctr"/>
            <a:lstStyle/>
            <a:p>
              <a:endParaRPr lang="zh-CN" altLang="en-US"/>
            </a:p>
          </p:txBody>
        </p:sp>
        <p:sp>
          <p:nvSpPr>
            <p:cNvPr id="109578" name="Rectangle 1035"/>
            <p:cNvSpPr>
              <a:spLocks noChangeArrowheads="1"/>
            </p:cNvSpPr>
            <p:nvPr/>
          </p:nvSpPr>
          <p:spPr bwMode="auto">
            <a:xfrm>
              <a:off x="384" y="1584"/>
              <a:ext cx="5328" cy="1536"/>
            </a:xfrm>
            <a:prstGeom prst="rect">
              <a:avLst/>
            </a:prstGeom>
            <a:noFill/>
            <a:ln w="9525">
              <a:solidFill>
                <a:schemeClr val="tx1"/>
              </a:solidFill>
              <a:miter lim="800000"/>
              <a:headEnd/>
              <a:tailEnd/>
            </a:ln>
          </p:spPr>
          <p:txBody>
            <a:bodyPr wrap="none" anchor="ctr"/>
            <a:lstStyle/>
            <a:p>
              <a:endParaRPr lang="zh-CN" altLang="en-US"/>
            </a:p>
          </p:txBody>
        </p:sp>
        <p:sp>
          <p:nvSpPr>
            <p:cNvPr id="109579" name="Rectangle 1036"/>
            <p:cNvSpPr>
              <a:spLocks noChangeArrowheads="1"/>
            </p:cNvSpPr>
            <p:nvPr/>
          </p:nvSpPr>
          <p:spPr bwMode="auto">
            <a:xfrm>
              <a:off x="2688" y="2208"/>
              <a:ext cx="912" cy="432"/>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Y </a:t>
              </a:r>
              <a:r>
                <a:rPr lang="en-US" altLang="zh-CN" sz="3200" b="1">
                  <a:latin typeface="Times New Roman" pitchFamily="18" charset="0"/>
                  <a:ea typeface="楷体_GB2312" pitchFamily="49" charset="-122"/>
                  <a:sym typeface="Symbol" pitchFamily="18" charset="2"/>
                </a:rPr>
                <a:t></a:t>
              </a:r>
              <a:r>
                <a:rPr lang="en-US" altLang="zh-CN" sz="2800">
                  <a:latin typeface="Times New Roman" pitchFamily="18" charset="0"/>
                  <a:ea typeface="楷体_GB2312" pitchFamily="49" charset="-122"/>
                </a:rPr>
                <a:t> Z</a:t>
              </a:r>
            </a:p>
          </p:txBody>
        </p:sp>
        <p:sp>
          <p:nvSpPr>
            <p:cNvPr id="109580" name="Rectangle 1037"/>
            <p:cNvSpPr>
              <a:spLocks noChangeArrowheads="1"/>
            </p:cNvSpPr>
            <p:nvPr/>
          </p:nvSpPr>
          <p:spPr bwMode="auto">
            <a:xfrm>
              <a:off x="4560" y="2112"/>
              <a:ext cx="1200" cy="432"/>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t[Z] = s[Z]</a:t>
              </a:r>
            </a:p>
          </p:txBody>
        </p:sp>
        <p:sp>
          <p:nvSpPr>
            <p:cNvPr id="109581" name="AutoShape 1038"/>
            <p:cNvSpPr>
              <a:spLocks noChangeArrowheads="1"/>
            </p:cNvSpPr>
            <p:nvPr/>
          </p:nvSpPr>
          <p:spPr bwMode="auto">
            <a:xfrm>
              <a:off x="2016" y="2736"/>
              <a:ext cx="528" cy="240"/>
            </a:xfrm>
            <a:prstGeom prst="rightArrow">
              <a:avLst>
                <a:gd name="adj1" fmla="val 49167"/>
                <a:gd name="adj2" fmla="val 55000"/>
              </a:avLst>
            </a:prstGeom>
            <a:solidFill>
              <a:srgbClr val="FFCC00"/>
            </a:solidFill>
            <a:ln w="9525">
              <a:solidFill>
                <a:schemeClr val="tx1"/>
              </a:solidFill>
              <a:miter lim="800000"/>
              <a:headEnd/>
              <a:tailEnd/>
            </a:ln>
          </p:spPr>
          <p:txBody>
            <a:bodyPr wrap="none" anchor="ctr"/>
            <a:lstStyle/>
            <a:p>
              <a:endParaRPr lang="zh-CN" altLang="en-US"/>
            </a:p>
          </p:txBody>
        </p:sp>
        <p:sp>
          <p:nvSpPr>
            <p:cNvPr id="109582" name="Rectangle 1039"/>
            <p:cNvSpPr>
              <a:spLocks noChangeArrowheads="1"/>
            </p:cNvSpPr>
            <p:nvPr/>
          </p:nvSpPr>
          <p:spPr bwMode="auto">
            <a:xfrm>
              <a:off x="2688" y="2640"/>
              <a:ext cx="912" cy="432"/>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X </a:t>
              </a:r>
              <a:r>
                <a:rPr lang="en-US" altLang="zh-CN" sz="3200" b="1">
                  <a:latin typeface="Times New Roman" pitchFamily="18" charset="0"/>
                  <a:ea typeface="楷体_GB2312" pitchFamily="49" charset="-122"/>
                  <a:sym typeface="Symbol" pitchFamily="18" charset="2"/>
                </a:rPr>
                <a:t></a:t>
              </a:r>
              <a:r>
                <a:rPr lang="en-US" altLang="zh-CN" sz="2800">
                  <a:latin typeface="Times New Roman" pitchFamily="18" charset="0"/>
                  <a:ea typeface="楷体_GB2312" pitchFamily="49" charset="-122"/>
                </a:rPr>
                <a:t> Z</a:t>
              </a:r>
            </a:p>
          </p:txBody>
        </p:sp>
        <p:sp>
          <p:nvSpPr>
            <p:cNvPr id="109583" name="Rectangle 1040"/>
            <p:cNvSpPr>
              <a:spLocks noChangeArrowheads="1"/>
            </p:cNvSpPr>
            <p:nvPr/>
          </p:nvSpPr>
          <p:spPr bwMode="auto">
            <a:xfrm>
              <a:off x="2280" y="1104"/>
              <a:ext cx="1200" cy="432"/>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zh-CN" altLang="en-US" sz="2800">
                  <a:solidFill>
                    <a:schemeClr val="hlink"/>
                  </a:solidFill>
                  <a:latin typeface="Times New Roman" pitchFamily="18" charset="0"/>
                  <a:ea typeface="华文行楷" pitchFamily="2" charset="-122"/>
                </a:rPr>
                <a:t>传递律</a:t>
              </a:r>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algn="l" eaLnBrk="1" hangingPunct="1">
              <a:spcBef>
                <a:spcPts val="1800"/>
              </a:spcBef>
              <a:defRPr/>
            </a:pPr>
            <a:r>
              <a:rPr lang="zh-CN" altLang="en-US" dirty="0"/>
              <a:t>由</a:t>
            </a:r>
            <a:r>
              <a:rPr lang="en-US" altLang="zh-CN" dirty="0"/>
              <a:t>Armstrong</a:t>
            </a:r>
            <a:r>
              <a:rPr lang="zh-CN" altLang="en-US" dirty="0"/>
              <a:t>公理导出的推理规则</a:t>
            </a:r>
          </a:p>
        </p:txBody>
      </p:sp>
      <p:sp>
        <p:nvSpPr>
          <p:cNvPr id="49155" name="Rectangle 3"/>
          <p:cNvSpPr>
            <a:spLocks noGrp="1" noChangeArrowheads="1"/>
          </p:cNvSpPr>
          <p:nvPr>
            <p:ph type="body" idx="1"/>
          </p:nvPr>
        </p:nvSpPr>
        <p:spPr>
          <a:xfrm>
            <a:off x="107504" y="980728"/>
            <a:ext cx="8686800" cy="5334000"/>
          </a:xfrm>
        </p:spPr>
        <p:txBody>
          <a:bodyPr/>
          <a:lstStyle/>
          <a:p>
            <a:pPr eaLnBrk="1" hangingPunct="1">
              <a:lnSpc>
                <a:spcPct val="150000"/>
              </a:lnSpc>
              <a:spcBef>
                <a:spcPts val="1800"/>
              </a:spcBef>
              <a:defRPr/>
            </a:pPr>
            <a:r>
              <a:rPr lang="zh-CN" altLang="en-US" dirty="0" smtClean="0">
                <a:sym typeface="Symbol" pitchFamily="18" charset="2"/>
              </a:rPr>
              <a:t>合并律(</a:t>
            </a:r>
            <a:r>
              <a:rPr lang="en-US" altLang="zh-CN" dirty="0" smtClean="0">
                <a:sym typeface="Symbol" pitchFamily="18" charset="2"/>
              </a:rPr>
              <a:t>union rule)</a:t>
            </a:r>
          </a:p>
          <a:p>
            <a:pPr lvl="1" eaLnBrk="1" hangingPunct="1">
              <a:lnSpc>
                <a:spcPct val="150000"/>
              </a:lnSpc>
              <a:spcBef>
                <a:spcPts val="1800"/>
              </a:spcBef>
              <a:defRPr/>
            </a:pPr>
            <a:r>
              <a:rPr lang="zh-CN" altLang="en-US" dirty="0" smtClean="0">
                <a:sym typeface="Symbol" pitchFamily="18" charset="2"/>
              </a:rPr>
              <a:t>若</a:t>
            </a:r>
            <a:r>
              <a:rPr lang="en-US" altLang="zh-CN" dirty="0" smtClean="0">
                <a:sym typeface="Symbol" pitchFamily="18" charset="2"/>
              </a:rPr>
              <a:t>X  Y，X  Z，</a:t>
            </a:r>
            <a:r>
              <a:rPr lang="zh-CN" altLang="en-US" dirty="0" smtClean="0">
                <a:sym typeface="Symbol" pitchFamily="18" charset="2"/>
              </a:rPr>
              <a:t>则</a:t>
            </a:r>
            <a:r>
              <a:rPr lang="en-US" altLang="zh-CN" dirty="0" smtClean="0">
                <a:sym typeface="Symbol" pitchFamily="18" charset="2"/>
              </a:rPr>
              <a:t>X  YZ</a:t>
            </a:r>
          </a:p>
          <a:p>
            <a:pPr eaLnBrk="1" hangingPunct="1">
              <a:lnSpc>
                <a:spcPct val="150000"/>
              </a:lnSpc>
              <a:spcBef>
                <a:spcPts val="1800"/>
              </a:spcBef>
              <a:defRPr/>
            </a:pPr>
            <a:r>
              <a:rPr lang="zh-CN" altLang="en-US" dirty="0" smtClean="0">
                <a:sym typeface="Symbol" pitchFamily="18" charset="2"/>
              </a:rPr>
              <a:t>分解律(</a:t>
            </a:r>
            <a:r>
              <a:rPr lang="en-US" altLang="zh-CN" dirty="0" smtClean="0">
                <a:sym typeface="Symbol" pitchFamily="18" charset="2"/>
              </a:rPr>
              <a:t>decomposition rule)</a:t>
            </a:r>
          </a:p>
          <a:p>
            <a:pPr lvl="1" eaLnBrk="1" hangingPunct="1">
              <a:lnSpc>
                <a:spcPct val="150000"/>
              </a:lnSpc>
              <a:spcBef>
                <a:spcPts val="1800"/>
              </a:spcBef>
              <a:defRPr/>
            </a:pPr>
            <a:r>
              <a:rPr lang="zh-CN" altLang="en-US" dirty="0" smtClean="0">
                <a:sym typeface="Symbol" pitchFamily="18" charset="2"/>
              </a:rPr>
              <a:t>若</a:t>
            </a:r>
            <a:r>
              <a:rPr lang="en-US" altLang="zh-CN" dirty="0" smtClean="0">
                <a:sym typeface="Symbol" pitchFamily="18" charset="2"/>
              </a:rPr>
              <a:t>X  YZ ，</a:t>
            </a:r>
            <a:r>
              <a:rPr lang="zh-CN" altLang="en-US" dirty="0" smtClean="0">
                <a:sym typeface="Symbol" pitchFamily="18" charset="2"/>
              </a:rPr>
              <a:t>则</a:t>
            </a:r>
            <a:r>
              <a:rPr lang="en-US" altLang="zh-CN" dirty="0" smtClean="0">
                <a:sym typeface="Symbol" pitchFamily="18" charset="2"/>
              </a:rPr>
              <a:t>X  Y，X  Z</a:t>
            </a:r>
          </a:p>
          <a:p>
            <a:pPr eaLnBrk="1" hangingPunct="1">
              <a:lnSpc>
                <a:spcPct val="150000"/>
              </a:lnSpc>
              <a:spcBef>
                <a:spcPts val="1800"/>
              </a:spcBef>
              <a:defRPr/>
            </a:pPr>
            <a:r>
              <a:rPr lang="zh-CN" altLang="en-US" dirty="0" smtClean="0">
                <a:sym typeface="Symbol" pitchFamily="18" charset="2"/>
              </a:rPr>
              <a:t>伪传递律(</a:t>
            </a:r>
            <a:r>
              <a:rPr lang="en-US" altLang="zh-CN" dirty="0" err="1" smtClean="0">
                <a:sym typeface="Symbol" pitchFamily="18" charset="2"/>
              </a:rPr>
              <a:t>pseudotransitivity</a:t>
            </a:r>
            <a:r>
              <a:rPr lang="en-US" altLang="zh-CN" dirty="0" smtClean="0">
                <a:sym typeface="Symbol" pitchFamily="18" charset="2"/>
              </a:rPr>
              <a:t> rule)</a:t>
            </a:r>
          </a:p>
          <a:p>
            <a:pPr lvl="1" eaLnBrk="1" hangingPunct="1">
              <a:lnSpc>
                <a:spcPct val="150000"/>
              </a:lnSpc>
              <a:spcBef>
                <a:spcPts val="1800"/>
              </a:spcBef>
              <a:defRPr/>
            </a:pPr>
            <a:r>
              <a:rPr lang="zh-CN" altLang="en-US" dirty="0" smtClean="0">
                <a:sym typeface="Symbol" pitchFamily="18" charset="2"/>
              </a:rPr>
              <a:t>若</a:t>
            </a:r>
            <a:r>
              <a:rPr lang="en-US" altLang="zh-CN" dirty="0" smtClean="0">
                <a:sym typeface="Symbol" pitchFamily="18" charset="2"/>
              </a:rPr>
              <a:t>X  Y，WY  Z，</a:t>
            </a:r>
            <a:r>
              <a:rPr lang="zh-CN" altLang="en-US" dirty="0" smtClean="0">
                <a:sym typeface="Symbol" pitchFamily="18" charset="2"/>
              </a:rPr>
              <a:t>则</a:t>
            </a:r>
            <a:r>
              <a:rPr lang="en-US" altLang="zh-CN" dirty="0" smtClean="0">
                <a:sym typeface="Symbol" pitchFamily="18" charset="2"/>
              </a:rPr>
              <a:t>WX  Z</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p:txBody>
          <a:bodyPr/>
          <a:lstStyle/>
          <a:p>
            <a:pPr eaLnBrk="1" hangingPunct="1">
              <a:defRPr/>
            </a:pPr>
            <a:r>
              <a:rPr lang="zh-CN" altLang="en-US" dirty="0" smtClean="0">
                <a:sym typeface="Symbol" pitchFamily="18" charset="2"/>
              </a:rPr>
              <a:t>利用</a:t>
            </a:r>
            <a:r>
              <a:rPr lang="en-US" altLang="zh-CN" dirty="0" smtClean="0">
                <a:sym typeface="Symbol" pitchFamily="18" charset="2"/>
              </a:rPr>
              <a:t>Armstrong</a:t>
            </a:r>
            <a:r>
              <a:rPr lang="zh-CN" altLang="en-US" dirty="0" smtClean="0">
                <a:sym typeface="Symbol" pitchFamily="18" charset="2"/>
              </a:rPr>
              <a:t>公理证明合并律</a:t>
            </a:r>
          </a:p>
        </p:txBody>
      </p:sp>
      <p:grpSp>
        <p:nvGrpSpPr>
          <p:cNvPr id="111619" name="Group 1054"/>
          <p:cNvGrpSpPr>
            <a:grpSpLocks/>
          </p:cNvGrpSpPr>
          <p:nvPr/>
        </p:nvGrpSpPr>
        <p:grpSpPr bwMode="auto">
          <a:xfrm>
            <a:off x="304800" y="1752600"/>
            <a:ext cx="8534400" cy="3200400"/>
            <a:chOff x="192" y="912"/>
            <a:chExt cx="5376" cy="2016"/>
          </a:xfrm>
        </p:grpSpPr>
        <p:sp>
          <p:nvSpPr>
            <p:cNvPr id="111620" name="WordArt 1028" descr="白色大理石"/>
            <p:cNvSpPr>
              <a:spLocks noChangeArrowheads="1" noChangeShapeType="1" noTextEdit="1"/>
            </p:cNvSpPr>
            <p:nvPr/>
          </p:nvSpPr>
          <p:spPr bwMode="auto">
            <a:xfrm>
              <a:off x="1248" y="1485"/>
              <a:ext cx="312" cy="675"/>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en-US" altLang="zh-CN" sz="3600" kern="10">
                  <a:ln w="9525">
                    <a:round/>
                    <a:headEnd/>
                    <a:tailEnd/>
                  </a:ln>
                  <a:blipFill dpi="0" rotWithShape="0">
                    <a:blip r:embed="rId2"/>
                    <a:srcRect/>
                    <a:tile tx="0" ty="0" sx="100000" sy="100000" flip="none" algn="tl"/>
                  </a:blipFill>
                  <a:latin typeface="宋体"/>
                  <a:ea typeface="宋体"/>
                </a:rPr>
                <a:t>}</a:t>
              </a:r>
              <a:endParaRPr lang="zh-CN" altLang="en-US" sz="3600" kern="10">
                <a:ln w="9525">
                  <a:round/>
                  <a:headEnd/>
                  <a:tailEnd/>
                </a:ln>
                <a:blipFill dpi="0" rotWithShape="0">
                  <a:blip r:embed="rId2"/>
                  <a:srcRect/>
                  <a:tile tx="0" ty="0" sx="100000" sy="100000" flip="none" algn="tl"/>
                </a:blipFill>
                <a:latin typeface="宋体"/>
                <a:ea typeface="宋体"/>
              </a:endParaRPr>
            </a:p>
          </p:txBody>
        </p:sp>
        <p:sp>
          <p:nvSpPr>
            <p:cNvPr id="111621" name="Rectangle 1029"/>
            <p:cNvSpPr>
              <a:spLocks noChangeArrowheads="1"/>
            </p:cNvSpPr>
            <p:nvPr/>
          </p:nvSpPr>
          <p:spPr bwMode="auto">
            <a:xfrm>
              <a:off x="192" y="1440"/>
              <a:ext cx="1200" cy="624"/>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X </a:t>
              </a:r>
              <a:r>
                <a:rPr lang="en-US" altLang="zh-CN" sz="3200" b="1">
                  <a:latin typeface="Times New Roman" pitchFamily="18" charset="0"/>
                  <a:ea typeface="楷体_GB2312" pitchFamily="49" charset="-122"/>
                  <a:sym typeface="Symbol" pitchFamily="18" charset="2"/>
                </a:rPr>
                <a:t></a:t>
              </a:r>
              <a:r>
                <a:rPr lang="en-US" altLang="zh-CN" sz="2800">
                  <a:latin typeface="Times New Roman" pitchFamily="18" charset="0"/>
                  <a:ea typeface="楷体_GB2312" pitchFamily="49" charset="-122"/>
                </a:rPr>
                <a:t> Y</a:t>
              </a:r>
            </a:p>
            <a:p>
              <a:pPr marL="342900" indent="-342900" algn="ctr">
                <a:spcBef>
                  <a:spcPct val="20000"/>
                </a:spcBef>
                <a:buClr>
                  <a:schemeClr val="bg2"/>
                </a:buClr>
                <a:buFont typeface="Monotype Sorts" pitchFamily="2" charset="2"/>
                <a:buNone/>
              </a:pPr>
              <a:r>
                <a:rPr lang="zh-CN" altLang="en-US" sz="2800">
                  <a:latin typeface="Times New Roman" pitchFamily="18" charset="0"/>
                  <a:ea typeface="楷体_GB2312" pitchFamily="49" charset="-122"/>
                </a:rPr>
                <a:t>增广律</a:t>
              </a:r>
            </a:p>
          </p:txBody>
        </p:sp>
        <p:sp>
          <p:nvSpPr>
            <p:cNvPr id="111622" name="AutoShape 1030"/>
            <p:cNvSpPr>
              <a:spLocks noChangeArrowheads="1"/>
            </p:cNvSpPr>
            <p:nvPr/>
          </p:nvSpPr>
          <p:spPr bwMode="auto">
            <a:xfrm>
              <a:off x="1632" y="1728"/>
              <a:ext cx="528" cy="240"/>
            </a:xfrm>
            <a:prstGeom prst="rightArrow">
              <a:avLst>
                <a:gd name="adj1" fmla="val 49167"/>
                <a:gd name="adj2" fmla="val 55000"/>
              </a:avLst>
            </a:prstGeom>
            <a:solidFill>
              <a:srgbClr val="FFCC00"/>
            </a:solidFill>
            <a:ln w="9525">
              <a:solidFill>
                <a:schemeClr val="tx1"/>
              </a:solidFill>
              <a:miter lim="800000"/>
              <a:headEnd/>
              <a:tailEnd/>
            </a:ln>
          </p:spPr>
          <p:txBody>
            <a:bodyPr wrap="none" anchor="ctr"/>
            <a:lstStyle/>
            <a:p>
              <a:endParaRPr lang="zh-CN" altLang="en-US"/>
            </a:p>
          </p:txBody>
        </p:sp>
        <p:sp>
          <p:nvSpPr>
            <p:cNvPr id="111623" name="WordArt 1031" descr="白色大理石"/>
            <p:cNvSpPr>
              <a:spLocks noChangeArrowheads="1" noChangeShapeType="1" noTextEdit="1"/>
            </p:cNvSpPr>
            <p:nvPr/>
          </p:nvSpPr>
          <p:spPr bwMode="auto">
            <a:xfrm>
              <a:off x="3408" y="1776"/>
              <a:ext cx="312" cy="864"/>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en-US" altLang="zh-CN" sz="3600" kern="10">
                  <a:ln w="9525">
                    <a:round/>
                    <a:headEnd/>
                    <a:tailEnd/>
                  </a:ln>
                  <a:blipFill dpi="0" rotWithShape="0">
                    <a:blip r:embed="rId2"/>
                    <a:srcRect/>
                    <a:tile tx="0" ty="0" sx="100000" sy="100000" flip="none" algn="tl"/>
                  </a:blipFill>
                  <a:latin typeface="宋体"/>
                  <a:ea typeface="宋体"/>
                </a:rPr>
                <a:t>}</a:t>
              </a:r>
              <a:endParaRPr lang="zh-CN" altLang="en-US" sz="3600" kern="10">
                <a:ln w="9525">
                  <a:round/>
                  <a:headEnd/>
                  <a:tailEnd/>
                </a:ln>
                <a:blipFill dpi="0" rotWithShape="0">
                  <a:blip r:embed="rId2"/>
                  <a:srcRect/>
                  <a:tile tx="0" ty="0" sx="100000" sy="100000" flip="none" algn="tl"/>
                </a:blipFill>
                <a:latin typeface="宋体"/>
                <a:ea typeface="宋体"/>
              </a:endParaRPr>
            </a:p>
          </p:txBody>
        </p:sp>
        <p:sp>
          <p:nvSpPr>
            <p:cNvPr id="111624" name="AutoShape 1032"/>
            <p:cNvSpPr>
              <a:spLocks noChangeArrowheads="1"/>
            </p:cNvSpPr>
            <p:nvPr/>
          </p:nvSpPr>
          <p:spPr bwMode="auto">
            <a:xfrm>
              <a:off x="3792" y="2112"/>
              <a:ext cx="528" cy="240"/>
            </a:xfrm>
            <a:prstGeom prst="rightArrow">
              <a:avLst>
                <a:gd name="adj1" fmla="val 49167"/>
                <a:gd name="adj2" fmla="val 55000"/>
              </a:avLst>
            </a:prstGeom>
            <a:solidFill>
              <a:srgbClr val="FFCC00"/>
            </a:solidFill>
            <a:ln w="9525">
              <a:solidFill>
                <a:schemeClr val="tx1"/>
              </a:solidFill>
              <a:miter lim="800000"/>
              <a:headEnd/>
              <a:tailEnd/>
            </a:ln>
          </p:spPr>
          <p:txBody>
            <a:bodyPr wrap="none" anchor="ctr"/>
            <a:lstStyle/>
            <a:p>
              <a:endParaRPr lang="zh-CN" altLang="en-US"/>
            </a:p>
          </p:txBody>
        </p:sp>
        <p:sp>
          <p:nvSpPr>
            <p:cNvPr id="111625" name="Rectangle 1033"/>
            <p:cNvSpPr>
              <a:spLocks noChangeArrowheads="1"/>
            </p:cNvSpPr>
            <p:nvPr/>
          </p:nvSpPr>
          <p:spPr bwMode="auto">
            <a:xfrm>
              <a:off x="240" y="1392"/>
              <a:ext cx="5328" cy="1536"/>
            </a:xfrm>
            <a:prstGeom prst="rect">
              <a:avLst/>
            </a:prstGeom>
            <a:noFill/>
            <a:ln w="9525">
              <a:solidFill>
                <a:schemeClr val="tx1"/>
              </a:solidFill>
              <a:miter lim="800000"/>
              <a:headEnd/>
              <a:tailEnd/>
            </a:ln>
          </p:spPr>
          <p:txBody>
            <a:bodyPr wrap="none" anchor="ctr"/>
            <a:lstStyle/>
            <a:p>
              <a:endParaRPr lang="zh-CN" altLang="en-US"/>
            </a:p>
          </p:txBody>
        </p:sp>
        <p:sp>
          <p:nvSpPr>
            <p:cNvPr id="111626" name="Rectangle 1034"/>
            <p:cNvSpPr>
              <a:spLocks noChangeArrowheads="1"/>
            </p:cNvSpPr>
            <p:nvPr/>
          </p:nvSpPr>
          <p:spPr bwMode="auto">
            <a:xfrm>
              <a:off x="2112" y="1632"/>
              <a:ext cx="1296" cy="432"/>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dirty="0">
                  <a:latin typeface="Times New Roman" pitchFamily="18" charset="0"/>
                  <a:ea typeface="楷体_GB2312" pitchFamily="49" charset="-122"/>
                </a:rPr>
                <a:t>X </a:t>
              </a:r>
              <a:r>
                <a:rPr lang="en-US" altLang="zh-CN" sz="3200" b="1" dirty="0">
                  <a:latin typeface="Times New Roman" pitchFamily="18" charset="0"/>
                  <a:ea typeface="楷体_GB2312" pitchFamily="49" charset="-122"/>
                  <a:sym typeface="Symbol" pitchFamily="18" charset="2"/>
                </a:rPr>
                <a:t> </a:t>
              </a:r>
              <a:r>
                <a:rPr lang="en-US" altLang="zh-CN" sz="2800" dirty="0">
                  <a:latin typeface="Times New Roman" pitchFamily="18" charset="0"/>
                  <a:ea typeface="楷体_GB2312" pitchFamily="49" charset="-122"/>
                </a:rPr>
                <a:t>XY</a:t>
              </a:r>
            </a:p>
          </p:txBody>
        </p:sp>
        <p:sp>
          <p:nvSpPr>
            <p:cNvPr id="111627" name="Rectangle 1035"/>
            <p:cNvSpPr>
              <a:spLocks noChangeArrowheads="1"/>
            </p:cNvSpPr>
            <p:nvPr/>
          </p:nvSpPr>
          <p:spPr bwMode="auto">
            <a:xfrm>
              <a:off x="2256" y="912"/>
              <a:ext cx="1296" cy="384"/>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zh-CN" altLang="en-US" sz="2800" dirty="0">
                  <a:solidFill>
                    <a:schemeClr val="hlink"/>
                  </a:solidFill>
                  <a:latin typeface="Times New Roman" pitchFamily="18" charset="0"/>
                  <a:ea typeface="楷体_GB2312" pitchFamily="49" charset="-122"/>
                </a:rPr>
                <a:t>合并律</a:t>
              </a:r>
            </a:p>
          </p:txBody>
        </p:sp>
        <p:sp>
          <p:nvSpPr>
            <p:cNvPr id="111628" name="WordArt 1036" descr="白色大理石"/>
            <p:cNvSpPr>
              <a:spLocks noChangeArrowheads="1" noChangeShapeType="1" noTextEdit="1"/>
            </p:cNvSpPr>
            <p:nvPr/>
          </p:nvSpPr>
          <p:spPr bwMode="auto">
            <a:xfrm>
              <a:off x="1248" y="2205"/>
              <a:ext cx="312" cy="675"/>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en-US" altLang="zh-CN" sz="3600" kern="10">
                  <a:ln w="9525">
                    <a:round/>
                    <a:headEnd/>
                    <a:tailEnd/>
                  </a:ln>
                  <a:blipFill dpi="0" rotWithShape="0">
                    <a:blip r:embed="rId2"/>
                    <a:srcRect/>
                    <a:tile tx="0" ty="0" sx="100000" sy="100000" flip="none" algn="tl"/>
                  </a:blipFill>
                  <a:latin typeface="宋体"/>
                  <a:ea typeface="宋体"/>
                </a:rPr>
                <a:t>}</a:t>
              </a:r>
              <a:endParaRPr lang="zh-CN" altLang="en-US" sz="3600" kern="10">
                <a:ln w="9525">
                  <a:round/>
                  <a:headEnd/>
                  <a:tailEnd/>
                </a:ln>
                <a:blipFill dpi="0" rotWithShape="0">
                  <a:blip r:embed="rId2"/>
                  <a:srcRect/>
                  <a:tile tx="0" ty="0" sx="100000" sy="100000" flip="none" algn="tl"/>
                </a:blipFill>
                <a:latin typeface="宋体"/>
                <a:ea typeface="宋体"/>
              </a:endParaRPr>
            </a:p>
          </p:txBody>
        </p:sp>
        <p:sp>
          <p:nvSpPr>
            <p:cNvPr id="111629" name="Rectangle 1037"/>
            <p:cNvSpPr>
              <a:spLocks noChangeArrowheads="1"/>
            </p:cNvSpPr>
            <p:nvPr/>
          </p:nvSpPr>
          <p:spPr bwMode="auto">
            <a:xfrm>
              <a:off x="192" y="2160"/>
              <a:ext cx="1200" cy="624"/>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X </a:t>
              </a:r>
              <a:r>
                <a:rPr lang="en-US" altLang="zh-CN" sz="3200" b="1">
                  <a:latin typeface="Times New Roman" pitchFamily="18" charset="0"/>
                  <a:ea typeface="楷体_GB2312" pitchFamily="49" charset="-122"/>
                  <a:sym typeface="Symbol" pitchFamily="18" charset="2"/>
                </a:rPr>
                <a:t></a:t>
              </a:r>
              <a:r>
                <a:rPr lang="en-US" altLang="zh-CN" sz="2800">
                  <a:latin typeface="Times New Roman" pitchFamily="18" charset="0"/>
                  <a:ea typeface="楷体_GB2312" pitchFamily="49" charset="-122"/>
                </a:rPr>
                <a:t> Z</a:t>
              </a:r>
            </a:p>
            <a:p>
              <a:pPr marL="342900" indent="-342900" algn="ctr">
                <a:spcBef>
                  <a:spcPct val="20000"/>
                </a:spcBef>
                <a:buClr>
                  <a:schemeClr val="bg2"/>
                </a:buClr>
                <a:buFont typeface="Monotype Sorts" pitchFamily="2" charset="2"/>
                <a:buNone/>
              </a:pPr>
              <a:r>
                <a:rPr lang="zh-CN" altLang="en-US" sz="2800">
                  <a:latin typeface="Times New Roman" pitchFamily="18" charset="0"/>
                  <a:ea typeface="楷体_GB2312" pitchFamily="49" charset="-122"/>
                </a:rPr>
                <a:t>增广律</a:t>
              </a:r>
            </a:p>
          </p:txBody>
        </p:sp>
        <p:sp>
          <p:nvSpPr>
            <p:cNvPr id="111630" name="AutoShape 1038"/>
            <p:cNvSpPr>
              <a:spLocks noChangeArrowheads="1"/>
            </p:cNvSpPr>
            <p:nvPr/>
          </p:nvSpPr>
          <p:spPr bwMode="auto">
            <a:xfrm>
              <a:off x="1632" y="2448"/>
              <a:ext cx="528" cy="240"/>
            </a:xfrm>
            <a:prstGeom prst="rightArrow">
              <a:avLst>
                <a:gd name="adj1" fmla="val 49167"/>
                <a:gd name="adj2" fmla="val 55000"/>
              </a:avLst>
            </a:prstGeom>
            <a:solidFill>
              <a:srgbClr val="FFCC00"/>
            </a:solidFill>
            <a:ln w="9525">
              <a:solidFill>
                <a:schemeClr val="tx1"/>
              </a:solidFill>
              <a:miter lim="800000"/>
              <a:headEnd/>
              <a:tailEnd/>
            </a:ln>
          </p:spPr>
          <p:txBody>
            <a:bodyPr wrap="none" anchor="ctr"/>
            <a:lstStyle/>
            <a:p>
              <a:endParaRPr lang="zh-CN" altLang="en-US"/>
            </a:p>
          </p:txBody>
        </p:sp>
        <p:sp>
          <p:nvSpPr>
            <p:cNvPr id="111631" name="Rectangle 1039"/>
            <p:cNvSpPr>
              <a:spLocks noChangeArrowheads="1"/>
            </p:cNvSpPr>
            <p:nvPr/>
          </p:nvSpPr>
          <p:spPr bwMode="auto">
            <a:xfrm>
              <a:off x="2112" y="2352"/>
              <a:ext cx="1296" cy="432"/>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XY </a:t>
              </a:r>
              <a:r>
                <a:rPr lang="en-US" altLang="zh-CN" sz="3200" b="1">
                  <a:latin typeface="Times New Roman" pitchFamily="18" charset="0"/>
                  <a:ea typeface="楷体_GB2312" pitchFamily="49" charset="-122"/>
                  <a:sym typeface="Symbol" pitchFamily="18" charset="2"/>
                </a:rPr>
                <a:t> </a:t>
              </a:r>
              <a:r>
                <a:rPr lang="en-US" altLang="zh-CN" sz="2800">
                  <a:latin typeface="Times New Roman" pitchFamily="18" charset="0"/>
                  <a:ea typeface="楷体_GB2312" pitchFamily="49" charset="-122"/>
                </a:rPr>
                <a:t>YZ</a:t>
              </a:r>
            </a:p>
          </p:txBody>
        </p:sp>
        <p:sp>
          <p:nvSpPr>
            <p:cNvPr id="111632" name="Rectangle 1040"/>
            <p:cNvSpPr>
              <a:spLocks noChangeArrowheads="1"/>
            </p:cNvSpPr>
            <p:nvPr/>
          </p:nvSpPr>
          <p:spPr bwMode="auto">
            <a:xfrm>
              <a:off x="2160" y="2016"/>
              <a:ext cx="1200" cy="384"/>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zh-CN" altLang="en-US" sz="2800">
                  <a:latin typeface="Times New Roman" pitchFamily="18" charset="0"/>
                  <a:ea typeface="楷体_GB2312" pitchFamily="49" charset="-122"/>
                </a:rPr>
                <a:t>传递律</a:t>
              </a:r>
            </a:p>
          </p:txBody>
        </p:sp>
        <p:sp>
          <p:nvSpPr>
            <p:cNvPr id="111633" name="Rectangle 1041"/>
            <p:cNvSpPr>
              <a:spLocks noChangeArrowheads="1"/>
            </p:cNvSpPr>
            <p:nvPr/>
          </p:nvSpPr>
          <p:spPr bwMode="auto">
            <a:xfrm>
              <a:off x="4224" y="2016"/>
              <a:ext cx="1296" cy="432"/>
            </a:xfrm>
            <a:prstGeom prst="rect">
              <a:avLst/>
            </a:prstGeom>
            <a:noFill/>
            <a:ln w="9525">
              <a:noFill/>
              <a:miter lim="800000"/>
              <a:headEnd/>
              <a:tailEnd/>
            </a:ln>
          </p:spPr>
          <p:txBody>
            <a:bodyPr/>
            <a:lstStyle/>
            <a:p>
              <a:pPr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X </a:t>
              </a:r>
              <a:r>
                <a:rPr lang="en-US" altLang="zh-CN" sz="3200" b="1">
                  <a:latin typeface="Times New Roman" pitchFamily="18" charset="0"/>
                  <a:ea typeface="楷体_GB2312" pitchFamily="49" charset="-122"/>
                  <a:sym typeface="Symbol" pitchFamily="18" charset="2"/>
                </a:rPr>
                <a:t> </a:t>
              </a:r>
              <a:r>
                <a:rPr lang="en-US" altLang="zh-CN" sz="2800">
                  <a:latin typeface="Times New Roman" pitchFamily="18" charset="0"/>
                  <a:ea typeface="楷体_GB2312" pitchFamily="49" charset="-122"/>
                </a:rPr>
                <a:t>YZ</a:t>
              </a:r>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Symbol" pitchFamily="18" charset="2"/>
              </a:rPr>
              <a:t>利用</a:t>
            </a:r>
            <a:r>
              <a:rPr lang="en-US" altLang="zh-CN" dirty="0">
                <a:sym typeface="Symbol" pitchFamily="18" charset="2"/>
              </a:rPr>
              <a:t>Armstrong</a:t>
            </a:r>
            <a:r>
              <a:rPr lang="zh-CN" altLang="en-US" dirty="0">
                <a:sym typeface="Symbol" pitchFamily="18" charset="2"/>
              </a:rPr>
              <a:t>公理</a:t>
            </a:r>
            <a:r>
              <a:rPr lang="zh-CN" altLang="en-US" dirty="0" smtClean="0">
                <a:sym typeface="Symbol" pitchFamily="18" charset="2"/>
              </a:rPr>
              <a:t>证明分解律</a:t>
            </a:r>
            <a:endParaRPr lang="zh-CN" altLang="en-US" dirty="0"/>
          </a:p>
        </p:txBody>
      </p:sp>
      <p:grpSp>
        <p:nvGrpSpPr>
          <p:cNvPr id="4" name="Group 15"/>
          <p:cNvGrpSpPr>
            <a:grpSpLocks/>
          </p:cNvGrpSpPr>
          <p:nvPr/>
        </p:nvGrpSpPr>
        <p:grpSpPr bwMode="auto">
          <a:xfrm>
            <a:off x="304800" y="1772816"/>
            <a:ext cx="8534400" cy="2971800"/>
            <a:chOff x="336" y="1392"/>
            <a:chExt cx="5376" cy="1872"/>
          </a:xfrm>
        </p:grpSpPr>
        <p:sp>
          <p:nvSpPr>
            <p:cNvPr id="5" name="WordArt 4" descr="白色大理石"/>
            <p:cNvSpPr>
              <a:spLocks noChangeArrowheads="1" noChangeShapeType="1" noTextEdit="1"/>
            </p:cNvSpPr>
            <p:nvPr/>
          </p:nvSpPr>
          <p:spPr bwMode="auto">
            <a:xfrm>
              <a:off x="1392" y="1965"/>
              <a:ext cx="312" cy="675"/>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en-US" altLang="zh-CN" sz="3600" kern="10">
                  <a:ln w="9525">
                    <a:round/>
                    <a:headEnd/>
                    <a:tailEnd/>
                  </a:ln>
                  <a:blipFill dpi="0" rotWithShape="0">
                    <a:blip r:embed="rId2"/>
                    <a:srcRect/>
                    <a:tile tx="0" ty="0" sx="100000" sy="100000" flip="none" algn="tl"/>
                  </a:blipFill>
                  <a:latin typeface="宋体"/>
                  <a:ea typeface="宋体"/>
                </a:rPr>
                <a:t>}</a:t>
              </a:r>
              <a:endParaRPr lang="zh-CN" altLang="en-US" sz="3600" kern="10">
                <a:ln w="9525">
                  <a:round/>
                  <a:headEnd/>
                  <a:tailEnd/>
                </a:ln>
                <a:blipFill dpi="0" rotWithShape="0">
                  <a:blip r:embed="rId2"/>
                  <a:srcRect/>
                  <a:tile tx="0" ty="0" sx="100000" sy="100000" flip="none" algn="tl"/>
                </a:blipFill>
                <a:latin typeface="宋体"/>
                <a:ea typeface="宋体"/>
              </a:endParaRPr>
            </a:p>
          </p:txBody>
        </p:sp>
        <p:sp>
          <p:nvSpPr>
            <p:cNvPr id="6" name="Rectangle 5"/>
            <p:cNvSpPr>
              <a:spLocks noChangeArrowheads="1"/>
            </p:cNvSpPr>
            <p:nvPr/>
          </p:nvSpPr>
          <p:spPr bwMode="auto">
            <a:xfrm>
              <a:off x="336" y="1968"/>
              <a:ext cx="1200" cy="624"/>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Z </a:t>
              </a:r>
              <a:r>
                <a:rPr lang="en-US" altLang="zh-CN" sz="2800">
                  <a:latin typeface="Times New Roman" pitchFamily="18" charset="0"/>
                  <a:ea typeface="楷体_GB2312" pitchFamily="49" charset="-122"/>
                  <a:sym typeface="Symbol" pitchFamily="18" charset="2"/>
                </a:rPr>
                <a:t></a:t>
              </a:r>
              <a:r>
                <a:rPr lang="en-US" altLang="zh-CN" sz="2800">
                  <a:latin typeface="Times New Roman" pitchFamily="18" charset="0"/>
                  <a:ea typeface="楷体_GB2312" pitchFamily="49" charset="-122"/>
                </a:rPr>
                <a:t> YZ</a:t>
              </a:r>
            </a:p>
            <a:p>
              <a:pPr marL="342900" indent="-342900" algn="ctr">
                <a:spcBef>
                  <a:spcPct val="20000"/>
                </a:spcBef>
                <a:buClr>
                  <a:schemeClr val="bg2"/>
                </a:buClr>
                <a:buFont typeface="Monotype Sorts" pitchFamily="2" charset="2"/>
                <a:buNone/>
              </a:pPr>
              <a:r>
                <a:rPr lang="zh-CN" altLang="en-US" sz="2800">
                  <a:latin typeface="Times New Roman" pitchFamily="18" charset="0"/>
                  <a:ea typeface="楷体_GB2312" pitchFamily="49" charset="-122"/>
                </a:rPr>
                <a:t>自反律</a:t>
              </a:r>
            </a:p>
          </p:txBody>
        </p:sp>
        <p:sp>
          <p:nvSpPr>
            <p:cNvPr id="7" name="AutoShape 6"/>
            <p:cNvSpPr>
              <a:spLocks noChangeArrowheads="1"/>
            </p:cNvSpPr>
            <p:nvPr/>
          </p:nvSpPr>
          <p:spPr bwMode="auto">
            <a:xfrm>
              <a:off x="1776" y="2208"/>
              <a:ext cx="528" cy="240"/>
            </a:xfrm>
            <a:prstGeom prst="rightArrow">
              <a:avLst>
                <a:gd name="adj1" fmla="val 49167"/>
                <a:gd name="adj2" fmla="val 55000"/>
              </a:avLst>
            </a:prstGeom>
            <a:solidFill>
              <a:srgbClr val="FFCC00"/>
            </a:solidFill>
            <a:ln w="9525">
              <a:solidFill>
                <a:schemeClr val="tx1"/>
              </a:solidFill>
              <a:miter lim="800000"/>
              <a:headEnd/>
              <a:tailEnd/>
            </a:ln>
          </p:spPr>
          <p:txBody>
            <a:bodyPr wrap="none" anchor="ctr"/>
            <a:lstStyle/>
            <a:p>
              <a:endParaRPr lang="zh-CN" altLang="en-US"/>
            </a:p>
          </p:txBody>
        </p:sp>
        <p:sp>
          <p:nvSpPr>
            <p:cNvPr id="8" name="WordArt 7" descr="白色大理石"/>
            <p:cNvSpPr>
              <a:spLocks noChangeArrowheads="1" noChangeShapeType="1" noTextEdit="1"/>
            </p:cNvSpPr>
            <p:nvPr/>
          </p:nvSpPr>
          <p:spPr bwMode="auto">
            <a:xfrm>
              <a:off x="3552" y="2256"/>
              <a:ext cx="312" cy="864"/>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en-US" altLang="zh-CN" sz="3600" kern="10">
                  <a:ln w="9525">
                    <a:round/>
                    <a:headEnd/>
                    <a:tailEnd/>
                  </a:ln>
                  <a:blipFill dpi="0" rotWithShape="0">
                    <a:blip r:embed="rId2"/>
                    <a:srcRect/>
                    <a:tile tx="0" ty="0" sx="100000" sy="100000" flip="none" algn="tl"/>
                  </a:blipFill>
                  <a:latin typeface="宋体"/>
                  <a:ea typeface="宋体"/>
                </a:rPr>
                <a:t>}</a:t>
              </a:r>
              <a:endParaRPr lang="zh-CN" altLang="en-US" sz="3600" kern="10">
                <a:ln w="9525">
                  <a:round/>
                  <a:headEnd/>
                  <a:tailEnd/>
                </a:ln>
                <a:blipFill dpi="0" rotWithShape="0">
                  <a:blip r:embed="rId2"/>
                  <a:srcRect/>
                  <a:tile tx="0" ty="0" sx="100000" sy="100000" flip="none" algn="tl"/>
                </a:blipFill>
                <a:latin typeface="宋体"/>
                <a:ea typeface="宋体"/>
              </a:endParaRPr>
            </a:p>
          </p:txBody>
        </p:sp>
        <p:sp>
          <p:nvSpPr>
            <p:cNvPr id="9" name="AutoShape 8"/>
            <p:cNvSpPr>
              <a:spLocks noChangeArrowheads="1"/>
            </p:cNvSpPr>
            <p:nvPr/>
          </p:nvSpPr>
          <p:spPr bwMode="auto">
            <a:xfrm>
              <a:off x="3936" y="2592"/>
              <a:ext cx="528" cy="240"/>
            </a:xfrm>
            <a:prstGeom prst="rightArrow">
              <a:avLst>
                <a:gd name="adj1" fmla="val 49167"/>
                <a:gd name="adj2" fmla="val 55000"/>
              </a:avLst>
            </a:prstGeom>
            <a:solidFill>
              <a:srgbClr val="FFCC00"/>
            </a:solidFill>
            <a:ln w="9525">
              <a:solidFill>
                <a:schemeClr val="tx1"/>
              </a:solidFill>
              <a:miter lim="800000"/>
              <a:headEnd/>
              <a:tailEnd/>
            </a:ln>
          </p:spPr>
          <p:txBody>
            <a:bodyPr wrap="none" anchor="ctr"/>
            <a:lstStyle/>
            <a:p>
              <a:endParaRPr lang="zh-CN" altLang="en-US"/>
            </a:p>
          </p:txBody>
        </p:sp>
        <p:sp>
          <p:nvSpPr>
            <p:cNvPr id="10" name="Rectangle 9"/>
            <p:cNvSpPr>
              <a:spLocks noChangeArrowheads="1"/>
            </p:cNvSpPr>
            <p:nvPr/>
          </p:nvSpPr>
          <p:spPr bwMode="auto">
            <a:xfrm>
              <a:off x="384" y="1872"/>
              <a:ext cx="5328" cy="1392"/>
            </a:xfrm>
            <a:prstGeom prst="rect">
              <a:avLst/>
            </a:prstGeom>
            <a:noFill/>
            <a:ln w="9525">
              <a:solidFill>
                <a:schemeClr val="tx1"/>
              </a:solidFill>
              <a:miter lim="800000"/>
              <a:headEnd/>
              <a:tailEnd/>
            </a:ln>
          </p:spPr>
          <p:txBody>
            <a:bodyPr wrap="none" anchor="ctr"/>
            <a:lstStyle/>
            <a:p>
              <a:endParaRPr lang="zh-CN" altLang="en-US"/>
            </a:p>
          </p:txBody>
        </p:sp>
        <p:sp>
          <p:nvSpPr>
            <p:cNvPr id="11" name="Rectangle 10"/>
            <p:cNvSpPr>
              <a:spLocks noChangeArrowheads="1"/>
            </p:cNvSpPr>
            <p:nvPr/>
          </p:nvSpPr>
          <p:spPr bwMode="auto">
            <a:xfrm>
              <a:off x="2256" y="2112"/>
              <a:ext cx="1296" cy="432"/>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dirty="0" smtClean="0">
                  <a:latin typeface="Times New Roman" pitchFamily="18" charset="0"/>
                  <a:ea typeface="楷体_GB2312" pitchFamily="49" charset="-122"/>
                </a:rPr>
                <a:t>YZ </a:t>
              </a:r>
              <a:r>
                <a:rPr lang="en-US" altLang="zh-CN" sz="3200" b="1" dirty="0">
                  <a:latin typeface="Times New Roman" pitchFamily="18" charset="0"/>
                  <a:ea typeface="楷体_GB2312" pitchFamily="49" charset="-122"/>
                  <a:sym typeface="Symbol" pitchFamily="18" charset="2"/>
                </a:rPr>
                <a:t> </a:t>
              </a:r>
              <a:r>
                <a:rPr lang="en-US" altLang="zh-CN" sz="2800" dirty="0">
                  <a:latin typeface="Times New Roman" pitchFamily="18" charset="0"/>
                  <a:ea typeface="楷体_GB2312" pitchFamily="49" charset="-122"/>
                </a:rPr>
                <a:t>Z</a:t>
              </a:r>
            </a:p>
          </p:txBody>
        </p:sp>
        <p:sp>
          <p:nvSpPr>
            <p:cNvPr id="12" name="Rectangle 11"/>
            <p:cNvSpPr>
              <a:spLocks noChangeArrowheads="1"/>
            </p:cNvSpPr>
            <p:nvPr/>
          </p:nvSpPr>
          <p:spPr bwMode="auto">
            <a:xfrm>
              <a:off x="2328" y="1392"/>
              <a:ext cx="1104" cy="288"/>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zh-CN" altLang="en-US" sz="2800">
                  <a:solidFill>
                    <a:schemeClr val="hlink"/>
                  </a:solidFill>
                  <a:latin typeface="Times New Roman" pitchFamily="18" charset="0"/>
                  <a:ea typeface="楷体_GB2312" pitchFamily="49" charset="-122"/>
                </a:rPr>
                <a:t>分解律</a:t>
              </a:r>
            </a:p>
          </p:txBody>
        </p:sp>
        <p:sp>
          <p:nvSpPr>
            <p:cNvPr id="13" name="Rectangle 12"/>
            <p:cNvSpPr>
              <a:spLocks noChangeArrowheads="1"/>
            </p:cNvSpPr>
            <p:nvPr/>
          </p:nvSpPr>
          <p:spPr bwMode="auto">
            <a:xfrm>
              <a:off x="2256" y="2832"/>
              <a:ext cx="1296" cy="432"/>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dirty="0">
                  <a:latin typeface="Times New Roman" pitchFamily="18" charset="0"/>
                  <a:ea typeface="楷体_GB2312" pitchFamily="49" charset="-122"/>
                </a:rPr>
                <a:t>X </a:t>
              </a:r>
              <a:r>
                <a:rPr lang="en-US" altLang="zh-CN" sz="3200" b="1" dirty="0">
                  <a:latin typeface="Times New Roman" pitchFamily="18" charset="0"/>
                  <a:ea typeface="楷体_GB2312" pitchFamily="49" charset="-122"/>
                  <a:sym typeface="Symbol" pitchFamily="18" charset="2"/>
                </a:rPr>
                <a:t> </a:t>
              </a:r>
              <a:r>
                <a:rPr lang="en-US" altLang="zh-CN" sz="2800" dirty="0">
                  <a:latin typeface="Times New Roman" pitchFamily="18" charset="0"/>
                  <a:ea typeface="楷体_GB2312" pitchFamily="49" charset="-122"/>
                </a:rPr>
                <a:t>YZ</a:t>
              </a:r>
            </a:p>
          </p:txBody>
        </p:sp>
        <p:sp>
          <p:nvSpPr>
            <p:cNvPr id="14" name="Rectangle 13"/>
            <p:cNvSpPr>
              <a:spLocks noChangeArrowheads="1"/>
            </p:cNvSpPr>
            <p:nvPr/>
          </p:nvSpPr>
          <p:spPr bwMode="auto">
            <a:xfrm>
              <a:off x="2304" y="2496"/>
              <a:ext cx="1200" cy="384"/>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zh-CN" altLang="en-US" sz="2800">
                  <a:latin typeface="Times New Roman" pitchFamily="18" charset="0"/>
                  <a:ea typeface="楷体_GB2312" pitchFamily="49" charset="-122"/>
                </a:rPr>
                <a:t>传递律</a:t>
              </a:r>
            </a:p>
          </p:txBody>
        </p:sp>
        <p:sp>
          <p:nvSpPr>
            <p:cNvPr id="15" name="Rectangle 14"/>
            <p:cNvSpPr>
              <a:spLocks noChangeArrowheads="1"/>
            </p:cNvSpPr>
            <p:nvPr/>
          </p:nvSpPr>
          <p:spPr bwMode="auto">
            <a:xfrm>
              <a:off x="4368" y="2496"/>
              <a:ext cx="1296" cy="432"/>
            </a:xfrm>
            <a:prstGeom prst="rect">
              <a:avLst/>
            </a:prstGeom>
            <a:noFill/>
            <a:ln w="9525">
              <a:noFill/>
              <a:miter lim="800000"/>
              <a:headEnd/>
              <a:tailEnd/>
            </a:ln>
          </p:spPr>
          <p:txBody>
            <a:bodyPr/>
            <a:lstStyle/>
            <a:p>
              <a:pPr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X </a:t>
              </a:r>
              <a:r>
                <a:rPr lang="en-US" altLang="zh-CN" sz="3200" b="1">
                  <a:latin typeface="Times New Roman" pitchFamily="18" charset="0"/>
                  <a:ea typeface="楷体_GB2312" pitchFamily="49" charset="-122"/>
                  <a:sym typeface="Symbol" pitchFamily="18" charset="2"/>
                </a:rPr>
                <a:t> </a:t>
              </a:r>
              <a:r>
                <a:rPr lang="en-US" altLang="zh-CN" sz="2800">
                  <a:latin typeface="Times New Roman" pitchFamily="18" charset="0"/>
                  <a:ea typeface="楷体_GB2312" pitchFamily="49" charset="-122"/>
                </a:rPr>
                <a:t>Z</a:t>
              </a:r>
            </a:p>
          </p:txBody>
        </p:sp>
      </p:grpSp>
      <p:sp>
        <p:nvSpPr>
          <p:cNvPr id="3" name="矩形 2"/>
          <p:cNvSpPr/>
          <p:nvPr/>
        </p:nvSpPr>
        <p:spPr>
          <a:xfrm>
            <a:off x="1259632" y="5517232"/>
            <a:ext cx="6944530" cy="523220"/>
          </a:xfrm>
          <a:prstGeom prst="rect">
            <a:avLst/>
          </a:prstGeom>
        </p:spPr>
        <p:txBody>
          <a:bodyPr wrap="none">
            <a:spAutoFit/>
          </a:bodyPr>
          <a:lstStyle/>
          <a:p>
            <a:r>
              <a:rPr lang="zh-CN" altLang="en-US" sz="2800" dirty="0" smtClean="0">
                <a:solidFill>
                  <a:srgbClr val="FF0000"/>
                </a:solidFill>
                <a:latin typeface="华文新魏" panose="02010800040101010101" pitchFamily="2" charset="-122"/>
                <a:ea typeface="华文新魏" panose="02010800040101010101" pitchFamily="2" charset="-122"/>
              </a:rPr>
              <a:t>如何证明</a:t>
            </a:r>
            <a:r>
              <a:rPr lang="en-US" altLang="zh-CN" sz="2800" dirty="0" smtClean="0">
                <a:solidFill>
                  <a:srgbClr val="FF0000"/>
                </a:solidFill>
                <a:latin typeface="华文新魏" panose="02010800040101010101" pitchFamily="2" charset="-122"/>
                <a:ea typeface="华文新魏" panose="02010800040101010101" pitchFamily="2" charset="-122"/>
              </a:rPr>
              <a:t>X</a:t>
            </a:r>
            <a:r>
              <a:rPr lang="en-US" altLang="zh-CN" sz="2800" dirty="0">
                <a:solidFill>
                  <a:srgbClr val="FF0000"/>
                </a:solidFill>
                <a:latin typeface="华文新魏" panose="02010800040101010101" pitchFamily="2" charset="-122"/>
                <a:ea typeface="华文新魏" panose="02010800040101010101" pitchFamily="2" charset="-122"/>
                <a:sym typeface="Symbol" pitchFamily="18" charset="2"/>
              </a:rPr>
              <a:t></a:t>
            </a:r>
            <a:r>
              <a:rPr lang="en-US" altLang="zh-CN" sz="2800" dirty="0">
                <a:solidFill>
                  <a:srgbClr val="FF0000"/>
                </a:solidFill>
                <a:latin typeface="华文新魏" panose="02010800040101010101" pitchFamily="2" charset="-122"/>
                <a:ea typeface="华文新魏" panose="02010800040101010101" pitchFamily="2" charset="-122"/>
              </a:rPr>
              <a:t>A</a:t>
            </a:r>
            <a:r>
              <a:rPr lang="en-US" altLang="zh-CN" sz="2800" baseline="-16000" dirty="0">
                <a:solidFill>
                  <a:srgbClr val="FF0000"/>
                </a:solidFill>
                <a:latin typeface="华文新魏" panose="02010800040101010101" pitchFamily="2" charset="-122"/>
                <a:ea typeface="华文新魏" panose="02010800040101010101" pitchFamily="2" charset="-122"/>
              </a:rPr>
              <a:t>1 </a:t>
            </a:r>
            <a:r>
              <a:rPr lang="en-US" altLang="zh-CN" sz="2800" dirty="0">
                <a:solidFill>
                  <a:srgbClr val="FF0000"/>
                </a:solidFill>
                <a:latin typeface="华文新魏" panose="02010800040101010101" pitchFamily="2" charset="-122"/>
                <a:ea typeface="华文新魏" panose="02010800040101010101" pitchFamily="2" charset="-122"/>
              </a:rPr>
              <a:t>A</a:t>
            </a:r>
            <a:r>
              <a:rPr lang="en-US" altLang="zh-CN" sz="2800" baseline="-16000" dirty="0">
                <a:solidFill>
                  <a:srgbClr val="FF0000"/>
                </a:solidFill>
                <a:latin typeface="华文新魏" panose="02010800040101010101" pitchFamily="2" charset="-122"/>
                <a:ea typeface="华文新魏" panose="02010800040101010101" pitchFamily="2" charset="-122"/>
              </a:rPr>
              <a:t>2 </a:t>
            </a:r>
            <a:r>
              <a:rPr lang="en-US" altLang="zh-CN" sz="2800" dirty="0">
                <a:solidFill>
                  <a:srgbClr val="FF0000"/>
                </a:solidFill>
                <a:latin typeface="华文新魏" panose="02010800040101010101" pitchFamily="2" charset="-122"/>
                <a:ea typeface="华文新魏" panose="02010800040101010101" pitchFamily="2" charset="-122"/>
                <a:sym typeface="Symbol" pitchFamily="18" charset="2"/>
              </a:rPr>
              <a:t></a:t>
            </a:r>
            <a:r>
              <a:rPr lang="en-US" altLang="zh-CN" sz="2800" dirty="0" err="1">
                <a:solidFill>
                  <a:srgbClr val="FF0000"/>
                </a:solidFill>
                <a:latin typeface="华文新魏" panose="02010800040101010101" pitchFamily="2" charset="-122"/>
                <a:ea typeface="华文新魏" panose="02010800040101010101" pitchFamily="2" charset="-122"/>
              </a:rPr>
              <a:t>A</a:t>
            </a:r>
            <a:r>
              <a:rPr lang="en-US" altLang="zh-CN" sz="2800" baseline="-16000" dirty="0" err="1">
                <a:solidFill>
                  <a:srgbClr val="FF0000"/>
                </a:solidFill>
                <a:latin typeface="华文新魏" panose="02010800040101010101" pitchFamily="2" charset="-122"/>
                <a:ea typeface="华文新魏" panose="02010800040101010101" pitchFamily="2" charset="-122"/>
              </a:rPr>
              <a:t>k</a:t>
            </a:r>
            <a:r>
              <a:rPr lang="zh-CN" altLang="en-US" sz="2800" dirty="0" smtClean="0">
                <a:solidFill>
                  <a:srgbClr val="FF0000"/>
                </a:solidFill>
                <a:latin typeface="华文新魏" panose="02010800040101010101" pitchFamily="2" charset="-122"/>
                <a:ea typeface="华文新魏" panose="02010800040101010101" pitchFamily="2" charset="-122"/>
              </a:rPr>
              <a:t>成立 </a:t>
            </a:r>
            <a:r>
              <a:rPr lang="zh-CN" altLang="en-US" sz="2800" dirty="0">
                <a:solidFill>
                  <a:srgbClr val="FF0000"/>
                </a:solidFill>
                <a:latin typeface="华文新魏" panose="02010800040101010101" pitchFamily="2" charset="-122"/>
                <a:ea typeface="华文新魏" panose="02010800040101010101" pitchFamily="2" charset="-122"/>
                <a:sym typeface="Symbol" pitchFamily="18" charset="2"/>
              </a:rPr>
              <a:t> </a:t>
            </a:r>
            <a:r>
              <a:rPr lang="en-US" altLang="zh-CN" sz="2800" dirty="0" err="1">
                <a:solidFill>
                  <a:srgbClr val="FF0000"/>
                </a:solidFill>
                <a:latin typeface="华文新魏" panose="02010800040101010101" pitchFamily="2" charset="-122"/>
                <a:ea typeface="华文新魏" panose="02010800040101010101" pitchFamily="2" charset="-122"/>
              </a:rPr>
              <a:t>X</a:t>
            </a:r>
            <a:r>
              <a:rPr lang="en-US" altLang="zh-CN" sz="2800" dirty="0" err="1">
                <a:solidFill>
                  <a:srgbClr val="FF0000"/>
                </a:solidFill>
                <a:latin typeface="华文新魏" panose="02010800040101010101" pitchFamily="2" charset="-122"/>
                <a:ea typeface="华文新魏" panose="02010800040101010101" pitchFamily="2" charset="-122"/>
                <a:sym typeface="Symbol" pitchFamily="18" charset="2"/>
              </a:rPr>
              <a:t></a:t>
            </a:r>
            <a:r>
              <a:rPr lang="en-US" altLang="zh-CN" sz="2800" dirty="0" err="1">
                <a:solidFill>
                  <a:srgbClr val="FF0000"/>
                </a:solidFill>
                <a:latin typeface="华文新魏" panose="02010800040101010101" pitchFamily="2" charset="-122"/>
                <a:ea typeface="华文新魏" panose="02010800040101010101" pitchFamily="2" charset="-122"/>
              </a:rPr>
              <a:t>A</a:t>
            </a:r>
            <a:r>
              <a:rPr lang="en-US" altLang="zh-CN" sz="2800" baseline="-16000" dirty="0" err="1">
                <a:solidFill>
                  <a:srgbClr val="FF0000"/>
                </a:solidFill>
                <a:latin typeface="华文新魏" panose="02010800040101010101" pitchFamily="2" charset="-122"/>
                <a:ea typeface="华文新魏" panose="02010800040101010101" pitchFamily="2" charset="-122"/>
              </a:rPr>
              <a:t>i</a:t>
            </a:r>
            <a:r>
              <a:rPr lang="zh-CN" altLang="en-US" sz="2800" dirty="0" smtClean="0">
                <a:solidFill>
                  <a:srgbClr val="FF0000"/>
                </a:solidFill>
                <a:latin typeface="华文新魏" panose="02010800040101010101" pitchFamily="2" charset="-122"/>
                <a:ea typeface="华文新魏" panose="02010800040101010101" pitchFamily="2" charset="-122"/>
              </a:rPr>
              <a:t>成立？</a:t>
            </a:r>
            <a:endParaRPr lang="zh-CN" altLang="en-US" sz="2800"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82575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Symbol" pitchFamily="18" charset="2"/>
              </a:rPr>
              <a:t>利用</a:t>
            </a:r>
            <a:r>
              <a:rPr lang="en-US" altLang="zh-CN" dirty="0">
                <a:sym typeface="Symbol" pitchFamily="18" charset="2"/>
              </a:rPr>
              <a:t>Armstrong</a:t>
            </a:r>
            <a:r>
              <a:rPr lang="zh-CN" altLang="en-US" dirty="0">
                <a:sym typeface="Symbol" pitchFamily="18" charset="2"/>
              </a:rPr>
              <a:t>公理</a:t>
            </a:r>
            <a:r>
              <a:rPr lang="zh-CN" altLang="en-US" dirty="0" smtClean="0">
                <a:sym typeface="Symbol" pitchFamily="18" charset="2"/>
              </a:rPr>
              <a:t>证明伪传递律</a:t>
            </a:r>
            <a:endParaRPr lang="zh-CN" altLang="en-US" dirty="0"/>
          </a:p>
        </p:txBody>
      </p:sp>
      <p:grpSp>
        <p:nvGrpSpPr>
          <p:cNvPr id="4" name="Group 2064"/>
          <p:cNvGrpSpPr>
            <a:grpSpLocks/>
          </p:cNvGrpSpPr>
          <p:nvPr/>
        </p:nvGrpSpPr>
        <p:grpSpPr bwMode="auto">
          <a:xfrm>
            <a:off x="304800" y="1828800"/>
            <a:ext cx="8534400" cy="3262313"/>
            <a:chOff x="336" y="1641"/>
            <a:chExt cx="5376" cy="2055"/>
          </a:xfrm>
        </p:grpSpPr>
        <p:sp>
          <p:nvSpPr>
            <p:cNvPr id="5" name="WordArt 2052" descr="白色大理石"/>
            <p:cNvSpPr>
              <a:spLocks noChangeArrowheads="1" noChangeShapeType="1" noTextEdit="1"/>
            </p:cNvSpPr>
            <p:nvPr/>
          </p:nvSpPr>
          <p:spPr bwMode="auto">
            <a:xfrm>
              <a:off x="1392" y="2253"/>
              <a:ext cx="312" cy="675"/>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en-US" altLang="zh-CN" sz="3600" kern="10">
                  <a:ln w="9525">
                    <a:round/>
                    <a:headEnd/>
                    <a:tailEnd/>
                  </a:ln>
                  <a:blipFill dpi="0" rotWithShape="0">
                    <a:blip r:embed="rId2"/>
                    <a:srcRect/>
                    <a:tile tx="0" ty="0" sx="100000" sy="100000" flip="none" algn="tl"/>
                  </a:blipFill>
                  <a:latin typeface="宋体"/>
                  <a:ea typeface="宋体"/>
                </a:rPr>
                <a:t>}</a:t>
              </a:r>
              <a:endParaRPr lang="zh-CN" altLang="en-US" sz="3600" kern="10">
                <a:ln w="9525">
                  <a:round/>
                  <a:headEnd/>
                  <a:tailEnd/>
                </a:ln>
                <a:blipFill dpi="0" rotWithShape="0">
                  <a:blip r:embed="rId2"/>
                  <a:srcRect/>
                  <a:tile tx="0" ty="0" sx="100000" sy="100000" flip="none" algn="tl"/>
                </a:blipFill>
                <a:latin typeface="宋体"/>
                <a:ea typeface="宋体"/>
              </a:endParaRPr>
            </a:p>
          </p:txBody>
        </p:sp>
        <p:sp>
          <p:nvSpPr>
            <p:cNvPr id="6" name="Rectangle 2053"/>
            <p:cNvSpPr>
              <a:spLocks noChangeArrowheads="1"/>
            </p:cNvSpPr>
            <p:nvPr/>
          </p:nvSpPr>
          <p:spPr bwMode="auto">
            <a:xfrm>
              <a:off x="336" y="2208"/>
              <a:ext cx="1200" cy="624"/>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X </a:t>
              </a:r>
              <a:r>
                <a:rPr lang="en-US" altLang="zh-CN" sz="3200" b="1">
                  <a:latin typeface="Times New Roman" pitchFamily="18" charset="0"/>
                  <a:ea typeface="楷体_GB2312" pitchFamily="49" charset="-122"/>
                  <a:sym typeface="Symbol" pitchFamily="18" charset="2"/>
                </a:rPr>
                <a:t></a:t>
              </a:r>
              <a:r>
                <a:rPr lang="en-US" altLang="zh-CN" sz="2800">
                  <a:latin typeface="Times New Roman" pitchFamily="18" charset="0"/>
                  <a:ea typeface="楷体_GB2312" pitchFamily="49" charset="-122"/>
                </a:rPr>
                <a:t> Y</a:t>
              </a:r>
            </a:p>
            <a:p>
              <a:pPr marL="342900" indent="-342900" algn="ctr">
                <a:spcBef>
                  <a:spcPct val="20000"/>
                </a:spcBef>
                <a:buClr>
                  <a:schemeClr val="bg2"/>
                </a:buClr>
                <a:buFont typeface="Monotype Sorts" pitchFamily="2" charset="2"/>
                <a:buNone/>
              </a:pPr>
              <a:r>
                <a:rPr lang="zh-CN" altLang="en-US" sz="2800">
                  <a:latin typeface="Times New Roman" pitchFamily="18" charset="0"/>
                  <a:ea typeface="楷体_GB2312" pitchFamily="49" charset="-122"/>
                </a:rPr>
                <a:t>增广律</a:t>
              </a:r>
            </a:p>
          </p:txBody>
        </p:sp>
        <p:sp>
          <p:nvSpPr>
            <p:cNvPr id="7" name="AutoShape 2054"/>
            <p:cNvSpPr>
              <a:spLocks noChangeArrowheads="1"/>
            </p:cNvSpPr>
            <p:nvPr/>
          </p:nvSpPr>
          <p:spPr bwMode="auto">
            <a:xfrm>
              <a:off x="1776" y="2496"/>
              <a:ext cx="528" cy="240"/>
            </a:xfrm>
            <a:prstGeom prst="rightArrow">
              <a:avLst>
                <a:gd name="adj1" fmla="val 49167"/>
                <a:gd name="adj2" fmla="val 55000"/>
              </a:avLst>
            </a:prstGeom>
            <a:solidFill>
              <a:srgbClr val="FFCC00"/>
            </a:solidFill>
            <a:ln w="9525">
              <a:solidFill>
                <a:schemeClr val="tx1"/>
              </a:solidFill>
              <a:miter lim="800000"/>
              <a:headEnd/>
              <a:tailEnd/>
            </a:ln>
          </p:spPr>
          <p:txBody>
            <a:bodyPr wrap="none" anchor="ctr"/>
            <a:lstStyle/>
            <a:p>
              <a:endParaRPr lang="zh-CN" altLang="en-US"/>
            </a:p>
          </p:txBody>
        </p:sp>
        <p:sp>
          <p:nvSpPr>
            <p:cNvPr id="8" name="WordArt 2055" descr="白色大理石"/>
            <p:cNvSpPr>
              <a:spLocks noChangeArrowheads="1" noChangeShapeType="1" noTextEdit="1"/>
            </p:cNvSpPr>
            <p:nvPr/>
          </p:nvSpPr>
          <p:spPr bwMode="auto">
            <a:xfrm>
              <a:off x="3552" y="2544"/>
              <a:ext cx="312" cy="864"/>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en-US" altLang="zh-CN" sz="3600" kern="10">
                  <a:ln w="9525">
                    <a:round/>
                    <a:headEnd/>
                    <a:tailEnd/>
                  </a:ln>
                  <a:blipFill dpi="0" rotWithShape="0">
                    <a:blip r:embed="rId2"/>
                    <a:srcRect/>
                    <a:tile tx="0" ty="0" sx="100000" sy="100000" flip="none" algn="tl"/>
                  </a:blipFill>
                  <a:latin typeface="宋体"/>
                  <a:ea typeface="宋体"/>
                </a:rPr>
                <a:t>}</a:t>
              </a:r>
              <a:endParaRPr lang="zh-CN" altLang="en-US" sz="3600" kern="10">
                <a:ln w="9525">
                  <a:round/>
                  <a:headEnd/>
                  <a:tailEnd/>
                </a:ln>
                <a:blipFill dpi="0" rotWithShape="0">
                  <a:blip r:embed="rId2"/>
                  <a:srcRect/>
                  <a:tile tx="0" ty="0" sx="100000" sy="100000" flip="none" algn="tl"/>
                </a:blipFill>
                <a:latin typeface="宋体"/>
                <a:ea typeface="宋体"/>
              </a:endParaRPr>
            </a:p>
          </p:txBody>
        </p:sp>
        <p:sp>
          <p:nvSpPr>
            <p:cNvPr id="9" name="AutoShape 2056"/>
            <p:cNvSpPr>
              <a:spLocks noChangeArrowheads="1"/>
            </p:cNvSpPr>
            <p:nvPr/>
          </p:nvSpPr>
          <p:spPr bwMode="auto">
            <a:xfrm>
              <a:off x="3936" y="2880"/>
              <a:ext cx="528" cy="240"/>
            </a:xfrm>
            <a:prstGeom prst="rightArrow">
              <a:avLst>
                <a:gd name="adj1" fmla="val 49167"/>
                <a:gd name="adj2" fmla="val 55000"/>
              </a:avLst>
            </a:prstGeom>
            <a:solidFill>
              <a:srgbClr val="FFCC00"/>
            </a:solidFill>
            <a:ln w="9525">
              <a:solidFill>
                <a:schemeClr val="tx1"/>
              </a:solidFill>
              <a:miter lim="800000"/>
              <a:headEnd/>
              <a:tailEnd/>
            </a:ln>
          </p:spPr>
          <p:txBody>
            <a:bodyPr wrap="none" anchor="ctr"/>
            <a:lstStyle/>
            <a:p>
              <a:endParaRPr lang="zh-CN" altLang="en-US"/>
            </a:p>
          </p:txBody>
        </p:sp>
        <p:sp>
          <p:nvSpPr>
            <p:cNvPr id="10" name="Rectangle 2057"/>
            <p:cNvSpPr>
              <a:spLocks noChangeArrowheads="1"/>
            </p:cNvSpPr>
            <p:nvPr/>
          </p:nvSpPr>
          <p:spPr bwMode="auto">
            <a:xfrm>
              <a:off x="384" y="2160"/>
              <a:ext cx="5328" cy="1536"/>
            </a:xfrm>
            <a:prstGeom prst="rect">
              <a:avLst/>
            </a:prstGeom>
            <a:noFill/>
            <a:ln w="9525">
              <a:solidFill>
                <a:schemeClr val="tx1"/>
              </a:solidFill>
              <a:miter lim="800000"/>
              <a:headEnd/>
              <a:tailEnd/>
            </a:ln>
          </p:spPr>
          <p:txBody>
            <a:bodyPr wrap="none" anchor="ctr"/>
            <a:lstStyle/>
            <a:p>
              <a:endParaRPr lang="zh-CN" altLang="en-US"/>
            </a:p>
          </p:txBody>
        </p:sp>
        <p:sp>
          <p:nvSpPr>
            <p:cNvPr id="11" name="Rectangle 2058"/>
            <p:cNvSpPr>
              <a:spLocks noChangeArrowheads="1"/>
            </p:cNvSpPr>
            <p:nvPr/>
          </p:nvSpPr>
          <p:spPr bwMode="auto">
            <a:xfrm>
              <a:off x="2256" y="2400"/>
              <a:ext cx="1296" cy="432"/>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WX </a:t>
              </a:r>
              <a:r>
                <a:rPr lang="en-US" altLang="zh-CN" sz="3200" b="1">
                  <a:latin typeface="Times New Roman" pitchFamily="18" charset="0"/>
                  <a:ea typeface="楷体_GB2312" pitchFamily="49" charset="-122"/>
                  <a:sym typeface="Symbol" pitchFamily="18" charset="2"/>
                </a:rPr>
                <a:t> </a:t>
              </a:r>
              <a:r>
                <a:rPr lang="en-US" altLang="zh-CN" sz="2800">
                  <a:latin typeface="Times New Roman" pitchFamily="18" charset="0"/>
                  <a:ea typeface="楷体_GB2312" pitchFamily="49" charset="-122"/>
                </a:rPr>
                <a:t>WY</a:t>
              </a:r>
            </a:p>
          </p:txBody>
        </p:sp>
        <p:sp>
          <p:nvSpPr>
            <p:cNvPr id="12" name="Rectangle 2060"/>
            <p:cNvSpPr>
              <a:spLocks noChangeArrowheads="1"/>
            </p:cNvSpPr>
            <p:nvPr/>
          </p:nvSpPr>
          <p:spPr bwMode="auto">
            <a:xfrm>
              <a:off x="2256" y="3120"/>
              <a:ext cx="1296" cy="432"/>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WY </a:t>
              </a:r>
              <a:r>
                <a:rPr lang="en-US" altLang="zh-CN" sz="3200" b="1">
                  <a:latin typeface="Times New Roman" pitchFamily="18" charset="0"/>
                  <a:ea typeface="楷体_GB2312" pitchFamily="49" charset="-122"/>
                  <a:sym typeface="Symbol" pitchFamily="18" charset="2"/>
                </a:rPr>
                <a:t> </a:t>
              </a:r>
              <a:r>
                <a:rPr lang="en-US" altLang="zh-CN" sz="2800">
                  <a:latin typeface="Times New Roman" pitchFamily="18" charset="0"/>
                  <a:ea typeface="楷体_GB2312" pitchFamily="49" charset="-122"/>
                </a:rPr>
                <a:t>Z</a:t>
              </a:r>
            </a:p>
          </p:txBody>
        </p:sp>
        <p:sp>
          <p:nvSpPr>
            <p:cNvPr id="13" name="Rectangle 2061"/>
            <p:cNvSpPr>
              <a:spLocks noChangeArrowheads="1"/>
            </p:cNvSpPr>
            <p:nvPr/>
          </p:nvSpPr>
          <p:spPr bwMode="auto">
            <a:xfrm>
              <a:off x="2304" y="2784"/>
              <a:ext cx="1200" cy="384"/>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r>
                <a:rPr lang="zh-CN" altLang="en-US" sz="2800">
                  <a:latin typeface="Times New Roman" pitchFamily="18" charset="0"/>
                  <a:ea typeface="楷体_GB2312" pitchFamily="49" charset="-122"/>
                </a:rPr>
                <a:t>传递律</a:t>
              </a:r>
            </a:p>
          </p:txBody>
        </p:sp>
        <p:sp>
          <p:nvSpPr>
            <p:cNvPr id="14" name="Rectangle 2062"/>
            <p:cNvSpPr>
              <a:spLocks noChangeArrowheads="1"/>
            </p:cNvSpPr>
            <p:nvPr/>
          </p:nvSpPr>
          <p:spPr bwMode="auto">
            <a:xfrm>
              <a:off x="4368" y="2784"/>
              <a:ext cx="1296" cy="432"/>
            </a:xfrm>
            <a:prstGeom prst="rect">
              <a:avLst/>
            </a:prstGeom>
            <a:noFill/>
            <a:ln w="9525">
              <a:noFill/>
              <a:miter lim="800000"/>
              <a:headEnd/>
              <a:tailEnd/>
            </a:ln>
          </p:spPr>
          <p:txBody>
            <a:bodyPr/>
            <a:lstStyle/>
            <a:p>
              <a:pPr algn="ctr">
                <a:spcBef>
                  <a:spcPct val="20000"/>
                </a:spcBef>
                <a:buClr>
                  <a:schemeClr val="bg2"/>
                </a:buClr>
                <a:buFont typeface="Monotype Sorts" pitchFamily="2" charset="2"/>
                <a:buNone/>
              </a:pPr>
              <a:r>
                <a:rPr lang="en-US" altLang="zh-CN" sz="2800">
                  <a:latin typeface="Times New Roman" pitchFamily="18" charset="0"/>
                  <a:ea typeface="楷体_GB2312" pitchFamily="49" charset="-122"/>
                </a:rPr>
                <a:t>WX </a:t>
              </a:r>
              <a:r>
                <a:rPr lang="en-US" altLang="zh-CN" sz="3200" b="1">
                  <a:latin typeface="Times New Roman" pitchFamily="18" charset="0"/>
                  <a:ea typeface="楷体_GB2312" pitchFamily="49" charset="-122"/>
                  <a:sym typeface="Symbol" pitchFamily="18" charset="2"/>
                </a:rPr>
                <a:t> </a:t>
              </a:r>
              <a:r>
                <a:rPr lang="en-US" altLang="zh-CN" sz="2800">
                  <a:latin typeface="Times New Roman" pitchFamily="18" charset="0"/>
                  <a:ea typeface="楷体_GB2312" pitchFamily="49" charset="-122"/>
                </a:rPr>
                <a:t>Z</a:t>
              </a:r>
            </a:p>
          </p:txBody>
        </p:sp>
        <p:sp>
          <p:nvSpPr>
            <p:cNvPr id="15" name="Rectangle 2063"/>
            <p:cNvSpPr>
              <a:spLocks noChangeArrowheads="1"/>
            </p:cNvSpPr>
            <p:nvPr/>
          </p:nvSpPr>
          <p:spPr bwMode="auto">
            <a:xfrm>
              <a:off x="2304" y="1641"/>
              <a:ext cx="1104" cy="327"/>
            </a:xfrm>
            <a:prstGeom prst="rect">
              <a:avLst/>
            </a:prstGeom>
            <a:noFill/>
            <a:ln w="9525">
              <a:noFill/>
              <a:miter lim="800000"/>
              <a:headEnd/>
              <a:tailEnd/>
            </a:ln>
          </p:spPr>
          <p:txBody>
            <a:bodyPr>
              <a:spAutoFit/>
            </a:bodyPr>
            <a:lstStyle/>
            <a:p>
              <a:pPr>
                <a:spcBef>
                  <a:spcPct val="50000"/>
                </a:spcBef>
                <a:buClr>
                  <a:schemeClr val="bg2"/>
                </a:buClr>
                <a:buFont typeface="Monotype Sorts" pitchFamily="2" charset="2"/>
                <a:buNone/>
              </a:pPr>
              <a:r>
                <a:rPr lang="zh-CN" altLang="en-US" sz="2800">
                  <a:solidFill>
                    <a:schemeClr val="hlink"/>
                  </a:solidFill>
                  <a:latin typeface="Times New Roman" pitchFamily="18" charset="0"/>
                  <a:ea typeface="楷体_GB2312" pitchFamily="49" charset="-122"/>
                </a:rPr>
                <a:t>伪传递律</a:t>
              </a:r>
            </a:p>
          </p:txBody>
        </p:sp>
      </p:grpSp>
    </p:spTree>
    <p:extLst>
      <p:ext uri="{BB962C8B-B14F-4D97-AF65-F5344CB8AC3E}">
        <p14:creationId xmlns:p14="http://schemas.microsoft.com/office/powerpoint/2010/main" val="14909354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defRPr/>
            </a:pPr>
            <a:r>
              <a:rPr lang="en-US" altLang="zh-CN" dirty="0" smtClean="0">
                <a:sym typeface="Symbol" pitchFamily="18" charset="2"/>
              </a:rPr>
              <a:t>Armstrong</a:t>
            </a:r>
            <a:r>
              <a:rPr lang="zh-CN" altLang="en-US" dirty="0" smtClean="0">
                <a:sym typeface="Symbol" pitchFamily="18" charset="2"/>
              </a:rPr>
              <a:t>公理的应用示例</a:t>
            </a:r>
          </a:p>
        </p:txBody>
      </p:sp>
      <p:sp>
        <p:nvSpPr>
          <p:cNvPr id="51203" name="Rectangle 3"/>
          <p:cNvSpPr>
            <a:spLocks noGrp="1" noChangeArrowheads="1"/>
          </p:cNvSpPr>
          <p:nvPr>
            <p:ph type="body" idx="1"/>
          </p:nvPr>
        </p:nvSpPr>
        <p:spPr>
          <a:xfrm>
            <a:off x="228600" y="1196752"/>
            <a:ext cx="8610600" cy="5181600"/>
          </a:xfrm>
        </p:spPr>
        <p:txBody>
          <a:bodyPr/>
          <a:lstStyle/>
          <a:p>
            <a:pPr marL="0" indent="0" algn="ctr" eaLnBrk="1" hangingPunct="1">
              <a:spcBef>
                <a:spcPts val="1800"/>
              </a:spcBef>
              <a:buNone/>
              <a:defRPr/>
            </a:pPr>
            <a:r>
              <a:rPr lang="en-US" altLang="zh-CN" dirty="0" smtClean="0"/>
              <a:t>R&lt; U, F &gt;, </a:t>
            </a:r>
          </a:p>
          <a:p>
            <a:pPr marL="0" indent="0" algn="ctr" eaLnBrk="1" hangingPunct="1">
              <a:spcBef>
                <a:spcPts val="1800"/>
              </a:spcBef>
              <a:buNone/>
              <a:defRPr/>
            </a:pPr>
            <a:r>
              <a:rPr lang="en-US" altLang="zh-CN" dirty="0" smtClean="0"/>
              <a:t>U = (A, B, C, G, H, I), </a:t>
            </a:r>
          </a:p>
          <a:p>
            <a:pPr marL="0" indent="0" algn="ctr" eaLnBrk="1" hangingPunct="1">
              <a:spcBef>
                <a:spcPts val="1800"/>
              </a:spcBef>
              <a:buNone/>
              <a:defRPr/>
            </a:pPr>
            <a:r>
              <a:rPr lang="en-US" altLang="zh-CN" dirty="0" smtClean="0"/>
              <a:t>F = {A</a:t>
            </a:r>
            <a:r>
              <a:rPr lang="en-US" altLang="zh-CN" dirty="0" smtClean="0">
                <a:sym typeface="Symbol" pitchFamily="18" charset="2"/>
              </a:rPr>
              <a:t></a:t>
            </a:r>
            <a:r>
              <a:rPr lang="en-US" altLang="zh-CN" dirty="0" smtClean="0"/>
              <a:t>B, A</a:t>
            </a:r>
            <a:r>
              <a:rPr lang="en-US" altLang="zh-CN" dirty="0" smtClean="0">
                <a:sym typeface="Symbol" pitchFamily="18" charset="2"/>
              </a:rPr>
              <a:t>C, CGH, CGI, BH}, </a:t>
            </a:r>
          </a:p>
          <a:p>
            <a:pPr marL="3600000" lvl="1" eaLnBrk="1" hangingPunct="1">
              <a:spcBef>
                <a:spcPts val="1800"/>
              </a:spcBef>
              <a:defRPr/>
            </a:pPr>
            <a:r>
              <a:rPr lang="en-US" altLang="zh-CN" dirty="0" smtClean="0">
                <a:solidFill>
                  <a:schemeClr val="accent1">
                    <a:lumMod val="50000"/>
                  </a:schemeClr>
                </a:solidFill>
              </a:rPr>
              <a:t>A</a:t>
            </a:r>
            <a:r>
              <a:rPr lang="en-US" altLang="zh-CN" dirty="0" smtClean="0">
                <a:solidFill>
                  <a:schemeClr val="accent1">
                    <a:lumMod val="50000"/>
                  </a:schemeClr>
                </a:solidFill>
                <a:sym typeface="Symbol" pitchFamily="18" charset="2"/>
              </a:rPr>
              <a:t> H</a:t>
            </a:r>
            <a:r>
              <a:rPr lang="en-US" altLang="zh-CN" dirty="0" smtClean="0">
                <a:solidFill>
                  <a:schemeClr val="accent1">
                    <a:lumMod val="50000"/>
                  </a:schemeClr>
                </a:solidFill>
              </a:rPr>
              <a:t>？</a:t>
            </a:r>
          </a:p>
          <a:p>
            <a:pPr marL="3600000" lvl="1" eaLnBrk="1" hangingPunct="1">
              <a:spcBef>
                <a:spcPts val="1800"/>
              </a:spcBef>
              <a:defRPr/>
            </a:pPr>
            <a:r>
              <a:rPr lang="en-US" altLang="zh-CN" dirty="0" smtClean="0">
                <a:solidFill>
                  <a:schemeClr val="accent1">
                    <a:lumMod val="50000"/>
                  </a:schemeClr>
                </a:solidFill>
              </a:rPr>
              <a:t>CG </a:t>
            </a:r>
            <a:r>
              <a:rPr lang="en-US" altLang="zh-CN" dirty="0" smtClean="0">
                <a:solidFill>
                  <a:schemeClr val="accent1">
                    <a:lumMod val="50000"/>
                  </a:schemeClr>
                </a:solidFill>
                <a:sym typeface="Symbol" pitchFamily="18" charset="2"/>
              </a:rPr>
              <a:t> HI</a:t>
            </a:r>
            <a:r>
              <a:rPr lang="en-US" altLang="zh-CN" dirty="0" smtClean="0">
                <a:solidFill>
                  <a:schemeClr val="accent1">
                    <a:lumMod val="50000"/>
                  </a:schemeClr>
                </a:solidFill>
              </a:rPr>
              <a:t>？</a:t>
            </a:r>
          </a:p>
          <a:p>
            <a:pPr marL="3600000" lvl="1" eaLnBrk="1" hangingPunct="1">
              <a:spcBef>
                <a:spcPts val="1800"/>
              </a:spcBef>
              <a:defRPr/>
            </a:pPr>
            <a:r>
              <a:rPr lang="en-US" altLang="zh-CN" dirty="0" smtClean="0">
                <a:solidFill>
                  <a:schemeClr val="accent1">
                    <a:lumMod val="50000"/>
                  </a:schemeClr>
                </a:solidFill>
              </a:rPr>
              <a:t>AG </a:t>
            </a:r>
            <a:r>
              <a:rPr lang="en-US" altLang="zh-CN" dirty="0" smtClean="0">
                <a:solidFill>
                  <a:schemeClr val="accent1">
                    <a:lumMod val="50000"/>
                  </a:schemeClr>
                </a:solidFill>
                <a:sym typeface="Symbol" pitchFamily="18" charset="2"/>
              </a:rPr>
              <a:t> I</a:t>
            </a:r>
            <a:r>
              <a:rPr lang="en-US" altLang="zh-CN" dirty="0" smtClean="0">
                <a:solidFill>
                  <a:schemeClr val="accent1">
                    <a:lumMod val="50000"/>
                  </a:schemeClr>
                </a:solidFill>
              </a:rPr>
              <a:t>？</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属性集的闭包</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88913" y="908720"/>
                <a:ext cx="8802687" cy="2284835"/>
              </a:xfrm>
            </p:spPr>
            <p:txBody>
              <a:bodyPr/>
              <a:lstStyle/>
              <a:p>
                <a:pPr marL="0" indent="0">
                  <a:lnSpc>
                    <a:spcPct val="150000"/>
                  </a:lnSpc>
                  <a:buNone/>
                </a:pPr>
                <a:r>
                  <a:rPr lang="zh-CN" altLang="en-US" dirty="0" smtClean="0"/>
                  <a:t>设</a:t>
                </a:r>
                <a:r>
                  <a:rPr lang="en-US" altLang="zh-CN" dirty="0"/>
                  <a:t>F</a:t>
                </a:r>
                <a:r>
                  <a:rPr lang="zh-CN" altLang="en-US" dirty="0"/>
                  <a:t>为属性集</a:t>
                </a:r>
                <a:r>
                  <a:rPr lang="en-US" altLang="zh-CN" dirty="0"/>
                  <a:t>U</a:t>
                </a:r>
                <a:r>
                  <a:rPr lang="zh-CN" altLang="en-US" dirty="0"/>
                  <a:t>上的一组函数依赖，</a:t>
                </a:r>
                <a:r>
                  <a:rPr lang="en-US" altLang="zh-CN" dirty="0" smtClean="0"/>
                  <a:t>X</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smtClean="0"/>
                  <a:t>U </a:t>
                </a:r>
              </a:p>
              <a:p>
                <a:pPr marL="0" indent="0">
                  <a:lnSpc>
                    <a:spcPct val="150000"/>
                  </a:lnSpc>
                  <a:buNone/>
                </a:pPr>
                <a14:m>
                  <m:oMath xmlns:m="http://schemas.openxmlformats.org/officeDocument/2006/math">
                    <m:sSubSup>
                      <m:sSubSupPr>
                        <m:ctrlPr>
                          <a:rPr lang="en-US" altLang="zh-CN"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𝑋</m:t>
                        </m:r>
                      </m:e>
                      <m:sub>
                        <m:r>
                          <a:rPr lang="en-US" altLang="zh-CN" b="0" i="1" smtClean="0">
                            <a:latin typeface="Cambria Math" panose="02040503050406030204" pitchFamily="18" charset="0"/>
                            <a:ea typeface="Cambria Math" panose="02040503050406030204" pitchFamily="18" charset="0"/>
                          </a:rPr>
                          <m:t>𝐹</m:t>
                        </m:r>
                      </m:sub>
                      <m:sup>
                        <m:r>
                          <a:rPr lang="en-US" altLang="zh-CN" b="0" i="1" smtClean="0">
                            <a:latin typeface="Cambria Math" panose="02040503050406030204" pitchFamily="18" charset="0"/>
                            <a:ea typeface="Cambria Math" panose="02040503050406030204" pitchFamily="18" charset="0"/>
                          </a:rPr>
                          <m:t>+</m:t>
                        </m:r>
                      </m:sup>
                    </m:sSubSup>
                  </m:oMath>
                </a14:m>
                <a:r>
                  <a:rPr lang="zh-CN" altLang="en-US" dirty="0" smtClean="0"/>
                  <a:t> </a:t>
                </a:r>
                <a:r>
                  <a:rPr lang="en-US" altLang="zh-CN" dirty="0"/>
                  <a:t>= { A | X</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A</a:t>
                </a:r>
                <a:r>
                  <a:rPr lang="zh-CN" altLang="en-US" dirty="0"/>
                  <a:t>能由</a:t>
                </a:r>
                <a:r>
                  <a:rPr lang="en-US" altLang="zh-CN" dirty="0"/>
                  <a:t>F</a:t>
                </a:r>
                <a:r>
                  <a:rPr lang="zh-CN" altLang="en-US" dirty="0"/>
                  <a:t>根据</a:t>
                </a:r>
                <a:r>
                  <a:rPr lang="en-US" altLang="zh-CN" dirty="0"/>
                  <a:t>Armstrong</a:t>
                </a:r>
                <a:r>
                  <a:rPr lang="zh-CN" altLang="en-US" dirty="0"/>
                  <a:t>公理导出</a:t>
                </a:r>
                <a:r>
                  <a:rPr lang="en-US" altLang="zh-CN" dirty="0"/>
                  <a:t>}</a:t>
                </a:r>
              </a:p>
              <a:p>
                <a:pPr marL="0" indent="0">
                  <a:lnSpc>
                    <a:spcPct val="150000"/>
                  </a:lnSpc>
                  <a:buNone/>
                </a:pPr>
                <a:r>
                  <a:rPr lang="zh-CN" altLang="en-US" dirty="0" smtClean="0"/>
                  <a:t>称 </a:t>
                </a: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𝑋</m:t>
                        </m:r>
                      </m:e>
                      <m:sub>
                        <m:r>
                          <a:rPr lang="en-US" altLang="zh-CN" i="1">
                            <a:latin typeface="Cambria Math" panose="02040503050406030204" pitchFamily="18" charset="0"/>
                            <a:ea typeface="Cambria Math" panose="02040503050406030204" pitchFamily="18" charset="0"/>
                          </a:rPr>
                          <m:t>𝐹</m:t>
                        </m:r>
                      </m:sub>
                      <m:sup>
                        <m:r>
                          <a:rPr lang="en-US" altLang="zh-CN" i="1">
                            <a:latin typeface="Cambria Math" panose="02040503050406030204" pitchFamily="18" charset="0"/>
                            <a:ea typeface="Cambria Math" panose="02040503050406030204" pitchFamily="18" charset="0"/>
                          </a:rPr>
                          <m:t>+</m:t>
                        </m:r>
                      </m:sup>
                    </m:sSubSup>
                  </m:oMath>
                </a14:m>
                <a:r>
                  <a:rPr lang="zh-CN" altLang="en-US" dirty="0"/>
                  <a:t>为属性集</a:t>
                </a:r>
                <a:r>
                  <a:rPr lang="en-US" altLang="zh-CN" dirty="0"/>
                  <a:t>X</a:t>
                </a:r>
                <a:r>
                  <a:rPr lang="zh-CN" altLang="en-US" dirty="0"/>
                  <a:t>关于函数依赖集</a:t>
                </a:r>
                <a:r>
                  <a:rPr lang="en-US" altLang="zh-CN" dirty="0"/>
                  <a:t>F</a:t>
                </a:r>
                <a:r>
                  <a:rPr lang="zh-CN" altLang="en-US" dirty="0"/>
                  <a:t>的闭包</a:t>
                </a:r>
              </a:p>
              <a:p>
                <a:pPr>
                  <a:lnSpc>
                    <a:spcPct val="150000"/>
                  </a:lnSpc>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88913" y="908720"/>
                <a:ext cx="8802687" cy="2284835"/>
              </a:xfrm>
              <a:blipFill>
                <a:blip r:embed="rId2"/>
                <a:stretch>
                  <a:fillRect l="-1870" r="-1385" b="-14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Rectangle 3"/>
              <p:cNvSpPr txBox="1">
                <a:spLocks noChangeArrowheads="1"/>
              </p:cNvSpPr>
              <p:nvPr/>
            </p:nvSpPr>
            <p:spPr bwMode="auto">
              <a:xfrm>
                <a:off x="683569" y="3645024"/>
                <a:ext cx="4032448" cy="30963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98469E"/>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80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eaLnBrk="1" hangingPunct="1">
                  <a:buFont typeface="Wingdings" pitchFamily="2" charset="2"/>
                  <a:buNone/>
                  <a:defRPr/>
                </a:pPr>
                <a:r>
                  <a:rPr lang="en-US" altLang="zh-CN" kern="0" dirty="0" smtClean="0"/>
                  <a:t>U={A, B, C}，</a:t>
                </a:r>
              </a:p>
              <a:p>
                <a:pPr eaLnBrk="1" hangingPunct="1">
                  <a:buFont typeface="Wingdings" pitchFamily="2" charset="2"/>
                  <a:buNone/>
                  <a:defRPr/>
                </a:pPr>
                <a:r>
                  <a:rPr lang="en-US" altLang="zh-CN" kern="0" dirty="0" smtClean="0"/>
                  <a:t>F={A </a:t>
                </a:r>
                <a:r>
                  <a:rPr lang="en-US" altLang="zh-CN" kern="0" dirty="0" smtClean="0">
                    <a:sym typeface="Symbol" pitchFamily="18" charset="2"/>
                  </a:rPr>
                  <a:t></a:t>
                </a:r>
                <a:r>
                  <a:rPr lang="en-US" altLang="zh-CN" kern="0" dirty="0" smtClean="0"/>
                  <a:t> B, B </a:t>
                </a:r>
                <a:r>
                  <a:rPr lang="en-US" altLang="zh-CN" kern="0" dirty="0" smtClean="0">
                    <a:sym typeface="Symbol" pitchFamily="18" charset="2"/>
                  </a:rPr>
                  <a:t></a:t>
                </a:r>
                <a:r>
                  <a:rPr lang="en-US" altLang="zh-CN" kern="0" dirty="0" smtClean="0"/>
                  <a:t> C}</a:t>
                </a:r>
              </a:p>
              <a:p>
                <a:pPr eaLnBrk="1" hangingPunct="1">
                  <a:buNone/>
                  <a:defRPr/>
                </a:pP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𝐴</m:t>
                        </m:r>
                      </m:e>
                      <m:sub>
                        <m:r>
                          <a:rPr lang="en-US" altLang="zh-CN" i="1">
                            <a:latin typeface="Cambria Math" panose="02040503050406030204" pitchFamily="18" charset="0"/>
                            <a:ea typeface="Cambria Math" panose="02040503050406030204" pitchFamily="18" charset="0"/>
                          </a:rPr>
                          <m:t>𝐹</m:t>
                        </m:r>
                      </m:sub>
                      <m:sup>
                        <m:r>
                          <a:rPr lang="en-US" altLang="zh-CN" i="1">
                            <a:latin typeface="Cambria Math" panose="02040503050406030204" pitchFamily="18" charset="0"/>
                            <a:ea typeface="Cambria Math" panose="02040503050406030204" pitchFamily="18" charset="0"/>
                          </a:rPr>
                          <m:t>+</m:t>
                        </m:r>
                      </m:sup>
                    </m:sSubSup>
                  </m:oMath>
                </a14:m>
                <a:r>
                  <a:rPr lang="en-US" altLang="zh-CN" kern="0" baseline="30000" dirty="0" smtClean="0"/>
                  <a:t> </a:t>
                </a:r>
                <a:r>
                  <a:rPr lang="en-US" altLang="zh-CN" kern="0" dirty="0" smtClean="0"/>
                  <a:t>= ABC</a:t>
                </a:r>
              </a:p>
              <a:p>
                <a:pPr eaLnBrk="1" hangingPunct="1">
                  <a:buNone/>
                  <a:defRPr/>
                </a:pP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𝐵</m:t>
                        </m:r>
                      </m:e>
                      <m:sub>
                        <m:r>
                          <a:rPr lang="en-US" altLang="zh-CN" i="1">
                            <a:latin typeface="Cambria Math" panose="02040503050406030204" pitchFamily="18" charset="0"/>
                            <a:ea typeface="Cambria Math" panose="02040503050406030204" pitchFamily="18" charset="0"/>
                          </a:rPr>
                          <m:t>𝐹</m:t>
                        </m:r>
                      </m:sub>
                      <m:sup>
                        <m:r>
                          <a:rPr lang="en-US" altLang="zh-CN" i="1">
                            <a:latin typeface="Cambria Math" panose="02040503050406030204" pitchFamily="18" charset="0"/>
                            <a:ea typeface="Cambria Math" panose="02040503050406030204" pitchFamily="18" charset="0"/>
                          </a:rPr>
                          <m:t>+</m:t>
                        </m:r>
                      </m:sup>
                    </m:sSubSup>
                  </m:oMath>
                </a14:m>
                <a:r>
                  <a:rPr lang="en-US" altLang="zh-CN" kern="0" dirty="0" smtClean="0"/>
                  <a:t> = BC</a:t>
                </a:r>
              </a:p>
              <a:p>
                <a:pPr eaLnBrk="1" hangingPunct="1">
                  <a:buNone/>
                  <a:defRPr/>
                </a:pP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𝐹</m:t>
                        </m:r>
                      </m:sub>
                      <m:sup>
                        <m:r>
                          <a:rPr lang="en-US" altLang="zh-CN" i="1">
                            <a:latin typeface="Cambria Math" panose="02040503050406030204" pitchFamily="18" charset="0"/>
                            <a:ea typeface="Cambria Math" panose="02040503050406030204" pitchFamily="18" charset="0"/>
                          </a:rPr>
                          <m:t>+</m:t>
                        </m:r>
                      </m:sup>
                    </m:sSubSup>
                  </m:oMath>
                </a14:m>
                <a:r>
                  <a:rPr lang="en-US" altLang="zh-CN" kern="0" dirty="0" smtClean="0"/>
                  <a:t> = C</a:t>
                </a:r>
                <a:endParaRPr lang="zh-CN" altLang="en-US" kern="0" dirty="0" smtClean="0"/>
              </a:p>
            </p:txBody>
          </p:sp>
        </mc:Choice>
        <mc:Fallback xmlns="">
          <p:sp>
            <p:nvSpPr>
              <p:cNvPr id="8" name="Rectangle 3"/>
              <p:cNvSpPr txBox="1">
                <a:spLocks noRot="1" noChangeAspect="1" noMove="1" noResize="1" noEditPoints="1" noAdjustHandles="1" noChangeArrowheads="1" noChangeShapeType="1" noTextEdit="1"/>
              </p:cNvSpPr>
              <p:nvPr/>
            </p:nvSpPr>
            <p:spPr bwMode="auto">
              <a:xfrm>
                <a:off x="683569" y="3645024"/>
                <a:ext cx="4032448" cy="3096344"/>
              </a:xfrm>
              <a:prstGeom prst="rect">
                <a:avLst/>
              </a:prstGeom>
              <a:blipFill>
                <a:blip r:embed="rId3"/>
                <a:stretch>
                  <a:fillRect l="-3927" t="-3150" b="-1772"/>
                </a:stretch>
              </a:blipFill>
              <a:ln w="9525">
                <a:noFill/>
                <a:miter lim="800000"/>
                <a:headEnd/>
                <a:tailEnd/>
              </a:ln>
              <a:effectLst/>
            </p:spPr>
            <p:txBody>
              <a:bodyPr/>
              <a:lstStyle/>
              <a:p>
                <a:r>
                  <a:rPr lang="zh-CN" altLang="en-US">
                    <a:noFill/>
                  </a:rPr>
                  <a:t> </a:t>
                </a:r>
              </a:p>
            </p:txBody>
          </p:sp>
        </mc:Fallback>
      </mc:AlternateContent>
    </p:spTree>
    <p:extLst>
      <p:ext uri="{BB962C8B-B14F-4D97-AF65-F5344CB8AC3E}">
        <p14:creationId xmlns:p14="http://schemas.microsoft.com/office/powerpoint/2010/main" val="28923654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求解闭包的算法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spcBef>
                    <a:spcPts val="1800"/>
                  </a:spcBef>
                  <a:buNone/>
                </a:pPr>
                <a:r>
                  <a:rPr lang="en-US" altLang="zh-CN" dirty="0" smtClean="0"/>
                  <a:t>Input</a:t>
                </a:r>
                <a:r>
                  <a:rPr lang="zh-CN" altLang="en-US" dirty="0"/>
                  <a:t>：</a:t>
                </a:r>
                <a:r>
                  <a:rPr lang="en-US" altLang="zh-CN" dirty="0"/>
                  <a:t>X</a:t>
                </a:r>
                <a:r>
                  <a:rPr lang="zh-CN" altLang="en-US" dirty="0"/>
                  <a:t>，</a:t>
                </a:r>
                <a:r>
                  <a:rPr lang="en-US" altLang="zh-CN" dirty="0"/>
                  <a:t>F</a:t>
                </a:r>
              </a:p>
              <a:p>
                <a:pPr marL="0" indent="0">
                  <a:spcBef>
                    <a:spcPts val="1800"/>
                  </a:spcBef>
                  <a:buNone/>
                </a:pPr>
                <a:r>
                  <a:rPr lang="en-US" altLang="zh-CN" dirty="0"/>
                  <a:t>Output</a:t>
                </a:r>
                <a:r>
                  <a:rPr lang="zh-CN" altLang="en-US" dirty="0"/>
                  <a:t>：</a:t>
                </a: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𝑋</m:t>
                        </m:r>
                      </m:e>
                      <m:sub>
                        <m:r>
                          <a:rPr lang="en-US" altLang="zh-CN" i="1">
                            <a:latin typeface="Cambria Math" panose="02040503050406030204" pitchFamily="18" charset="0"/>
                            <a:ea typeface="Cambria Math" panose="02040503050406030204" pitchFamily="18" charset="0"/>
                          </a:rPr>
                          <m:t>𝐹</m:t>
                        </m:r>
                      </m:sub>
                      <m:sup>
                        <m:r>
                          <a:rPr lang="en-US" altLang="zh-CN" i="1">
                            <a:latin typeface="Cambria Math" panose="02040503050406030204" pitchFamily="18" charset="0"/>
                            <a:ea typeface="Cambria Math" panose="02040503050406030204" pitchFamily="18" charset="0"/>
                          </a:rPr>
                          <m:t>+</m:t>
                        </m:r>
                      </m:sup>
                    </m:sSubSup>
                  </m:oMath>
                </a14:m>
                <a:endParaRPr lang="en-US" altLang="zh-CN" dirty="0" smtClean="0">
                  <a:ea typeface="Cambria Math" panose="02040503050406030204" pitchFamily="18" charset="0"/>
                </a:endParaRPr>
              </a:p>
              <a:p>
                <a:pPr marL="0" indent="0">
                  <a:spcBef>
                    <a:spcPts val="1800"/>
                  </a:spcBef>
                  <a:buNone/>
                </a:pP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𝑋</m:t>
                        </m:r>
                      </m:e>
                      <m:sub>
                        <m:r>
                          <a:rPr lang="en-US" altLang="zh-CN" i="1">
                            <a:latin typeface="Cambria Math" panose="02040503050406030204" pitchFamily="18" charset="0"/>
                            <a:ea typeface="Cambria Math" panose="02040503050406030204" pitchFamily="18" charset="0"/>
                          </a:rPr>
                          <m:t>𝐹</m:t>
                        </m:r>
                      </m:sub>
                      <m:sup>
                        <m:r>
                          <a:rPr lang="en-US" altLang="zh-CN" i="1">
                            <a:latin typeface="Cambria Math" panose="02040503050406030204" pitchFamily="18" charset="0"/>
                            <a:ea typeface="Cambria Math" panose="02040503050406030204" pitchFamily="18" charset="0"/>
                          </a:rPr>
                          <m:t>+</m:t>
                        </m:r>
                      </m:sup>
                    </m:sSubSup>
                  </m:oMath>
                </a14:m>
                <a:r>
                  <a:rPr lang="en-US" altLang="zh-CN" dirty="0" smtClean="0"/>
                  <a:t>:= X</a:t>
                </a:r>
                <a:endParaRPr lang="en-US" altLang="zh-CN" dirty="0"/>
              </a:p>
              <a:p>
                <a:pPr marL="0" indent="0">
                  <a:spcBef>
                    <a:spcPts val="1800"/>
                  </a:spcBef>
                  <a:buNone/>
                </a:pPr>
                <a:r>
                  <a:rPr lang="en-US" altLang="zh-CN" dirty="0" smtClean="0"/>
                  <a:t>while </a:t>
                </a:r>
                <a:r>
                  <a:rPr lang="en-US" altLang="zh-CN" dirty="0"/>
                  <a:t>(</a:t>
                </a: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𝑋</m:t>
                        </m:r>
                      </m:e>
                      <m:sub>
                        <m:r>
                          <a:rPr lang="en-US" altLang="zh-CN" i="1">
                            <a:latin typeface="Cambria Math" panose="02040503050406030204" pitchFamily="18" charset="0"/>
                            <a:ea typeface="Cambria Math" panose="02040503050406030204" pitchFamily="18" charset="0"/>
                          </a:rPr>
                          <m:t>𝐹</m:t>
                        </m:r>
                      </m:sub>
                      <m:sup>
                        <m:r>
                          <a:rPr lang="en-US" altLang="zh-CN" i="1">
                            <a:latin typeface="Cambria Math" panose="02040503050406030204" pitchFamily="18" charset="0"/>
                            <a:ea typeface="Cambria Math" panose="02040503050406030204" pitchFamily="18" charset="0"/>
                          </a:rPr>
                          <m:t>+</m:t>
                        </m:r>
                      </m:sup>
                    </m:sSubSup>
                  </m:oMath>
                </a14:m>
                <a:r>
                  <a:rPr lang="zh-CN" altLang="en-US" dirty="0"/>
                  <a:t>发生变化）</a:t>
                </a:r>
                <a:r>
                  <a:rPr lang="en-US" altLang="zh-CN" dirty="0"/>
                  <a:t>do</a:t>
                </a:r>
              </a:p>
              <a:p>
                <a:pPr marL="0" indent="0">
                  <a:spcBef>
                    <a:spcPts val="1800"/>
                  </a:spcBef>
                  <a:buNone/>
                </a:pPr>
                <a:r>
                  <a:rPr lang="en-US" altLang="zh-CN" dirty="0"/>
                  <a:t>	</a:t>
                </a:r>
                <a:r>
                  <a:rPr lang="en-US" altLang="zh-CN" dirty="0" smtClean="0"/>
                  <a:t>for </a:t>
                </a:r>
                <a:r>
                  <a:rPr lang="en-US" altLang="zh-CN" dirty="0"/>
                  <a:t>each </a:t>
                </a:r>
                <a:r>
                  <a:rPr lang="zh-CN" altLang="en-US" dirty="0"/>
                  <a:t>函数依赖 </a:t>
                </a:r>
                <a:r>
                  <a:rPr lang="en-US" altLang="zh-CN" dirty="0" smtClean="0"/>
                  <a:t>A</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smtClean="0"/>
                  <a:t>B  </a:t>
                </a:r>
                <a:r>
                  <a:rPr lang="en-US" altLang="zh-CN" dirty="0"/>
                  <a:t>in F do</a:t>
                </a:r>
              </a:p>
              <a:p>
                <a:pPr marL="0" indent="0">
                  <a:spcBef>
                    <a:spcPts val="1800"/>
                  </a:spcBef>
                  <a:buNone/>
                </a:pPr>
                <a:r>
                  <a:rPr lang="en-US" altLang="zh-CN" dirty="0"/>
                  <a:t>		</a:t>
                </a:r>
                <a:r>
                  <a:rPr lang="en-US" altLang="zh-CN" dirty="0" smtClean="0"/>
                  <a:t>begin</a:t>
                </a:r>
                <a:endParaRPr lang="en-US" altLang="zh-CN" dirty="0"/>
              </a:p>
              <a:p>
                <a:pPr marL="0" indent="0">
                  <a:spcBef>
                    <a:spcPts val="1800"/>
                  </a:spcBef>
                  <a:buNone/>
                </a:pPr>
                <a:r>
                  <a:rPr lang="en-US" altLang="zh-CN" dirty="0"/>
                  <a:t>			if A</a:t>
                </a: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𝑋</m:t>
                        </m:r>
                      </m:e>
                      <m:sub>
                        <m:r>
                          <a:rPr lang="en-US" altLang="zh-CN" i="1">
                            <a:latin typeface="Cambria Math" panose="02040503050406030204" pitchFamily="18" charset="0"/>
                            <a:ea typeface="Cambria Math" panose="02040503050406030204" pitchFamily="18" charset="0"/>
                          </a:rPr>
                          <m:t>𝐹</m:t>
                        </m:r>
                      </m:sub>
                      <m:sup>
                        <m:r>
                          <a:rPr lang="en-US" altLang="zh-CN" i="1">
                            <a:latin typeface="Cambria Math" panose="02040503050406030204" pitchFamily="18" charset="0"/>
                            <a:ea typeface="Cambria Math" panose="02040503050406030204" pitchFamily="18" charset="0"/>
                          </a:rPr>
                          <m:t>+</m:t>
                        </m:r>
                      </m:sup>
                    </m:sSubSup>
                  </m:oMath>
                </a14:m>
                <a:r>
                  <a:rPr lang="en-US" altLang="zh-CN" dirty="0"/>
                  <a:t>  then </a:t>
                </a: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𝑋</m:t>
                        </m:r>
                      </m:e>
                      <m:sub>
                        <m:r>
                          <a:rPr lang="en-US" altLang="zh-CN" i="1">
                            <a:latin typeface="Cambria Math" panose="02040503050406030204" pitchFamily="18" charset="0"/>
                            <a:ea typeface="Cambria Math" panose="02040503050406030204" pitchFamily="18" charset="0"/>
                          </a:rPr>
                          <m:t>𝐹</m:t>
                        </m:r>
                      </m:sub>
                      <m:sup>
                        <m:r>
                          <a:rPr lang="en-US" altLang="zh-CN" i="1">
                            <a:latin typeface="Cambria Math" panose="02040503050406030204" pitchFamily="18" charset="0"/>
                            <a:ea typeface="Cambria Math" panose="02040503050406030204" pitchFamily="18" charset="0"/>
                          </a:rPr>
                          <m:t>+</m:t>
                        </m:r>
                      </m:sup>
                    </m:sSubSup>
                  </m:oMath>
                </a14:m>
                <a:r>
                  <a:rPr lang="en-US" altLang="zh-CN" dirty="0"/>
                  <a:t>  := </a:t>
                </a: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𝑋</m:t>
                        </m:r>
                      </m:e>
                      <m:sub>
                        <m:r>
                          <a:rPr lang="en-US" altLang="zh-CN" i="1">
                            <a:latin typeface="Cambria Math" panose="02040503050406030204" pitchFamily="18" charset="0"/>
                            <a:ea typeface="Cambria Math" panose="02040503050406030204" pitchFamily="18" charset="0"/>
                          </a:rPr>
                          <m:t>𝐹</m:t>
                        </m:r>
                      </m:sub>
                      <m:sup>
                        <m:r>
                          <a:rPr lang="en-US" altLang="zh-CN" i="1">
                            <a:latin typeface="Cambria Math" panose="02040503050406030204" pitchFamily="18" charset="0"/>
                            <a:ea typeface="Cambria Math" panose="02040503050406030204" pitchFamily="18" charset="0"/>
                          </a:rPr>
                          <m:t>+</m:t>
                        </m:r>
                      </m:sup>
                    </m:sSubSup>
                    <m:r>
                      <a:rPr lang="en-US" altLang="zh-CN" i="1" smtClean="0">
                        <a:latin typeface="Cambria Math" panose="02040503050406030204" pitchFamily="18" charset="0"/>
                        <a:ea typeface="Cambria Math" panose="02040503050406030204" pitchFamily="18" charset="0"/>
                      </a:rPr>
                      <m:t>∪</m:t>
                    </m:r>
                  </m:oMath>
                </a14:m>
                <a:r>
                  <a:rPr lang="en-US" altLang="zh-CN" dirty="0"/>
                  <a:t> </a:t>
                </a:r>
                <a:r>
                  <a:rPr lang="en-US" altLang="zh-CN" dirty="0" smtClean="0"/>
                  <a:t>B</a:t>
                </a:r>
                <a:endParaRPr lang="en-US" altLang="zh-CN" dirty="0"/>
              </a:p>
              <a:p>
                <a:pPr marL="0" indent="0">
                  <a:spcBef>
                    <a:spcPts val="1800"/>
                  </a:spcBef>
                  <a:buNone/>
                </a:pPr>
                <a:r>
                  <a:rPr lang="en-US" altLang="zh-CN" dirty="0"/>
                  <a:t>		</a:t>
                </a:r>
                <a:r>
                  <a:rPr lang="en-US" altLang="zh-CN" dirty="0" smtClean="0"/>
                  <a:t>end</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870" t="-1737" b="-3909"/>
                </a:stretch>
              </a:blipFill>
            </p:spPr>
            <p:txBody>
              <a:bodyPr/>
              <a:lstStyle/>
              <a:p>
                <a:r>
                  <a:rPr lang="zh-CN" altLang="en-US">
                    <a:noFill/>
                  </a:rPr>
                  <a:t> </a:t>
                </a:r>
              </a:p>
            </p:txBody>
          </p:sp>
        </mc:Fallback>
      </mc:AlternateContent>
      <p:grpSp>
        <p:nvGrpSpPr>
          <p:cNvPr id="4" name="Group 16"/>
          <p:cNvGrpSpPr>
            <a:grpSpLocks/>
          </p:cNvGrpSpPr>
          <p:nvPr/>
        </p:nvGrpSpPr>
        <p:grpSpPr bwMode="auto">
          <a:xfrm>
            <a:off x="6172200" y="980728"/>
            <a:ext cx="2233613" cy="1198563"/>
            <a:chOff x="4065" y="1296"/>
            <a:chExt cx="1407" cy="755"/>
          </a:xfrm>
        </p:grpSpPr>
        <p:sp>
          <p:nvSpPr>
            <p:cNvPr id="5" name="AutoShape 11"/>
            <p:cNvSpPr>
              <a:spLocks noChangeArrowheads="1"/>
            </p:cNvSpPr>
            <p:nvPr/>
          </p:nvSpPr>
          <p:spPr bwMode="auto">
            <a:xfrm>
              <a:off x="4512" y="1488"/>
              <a:ext cx="960" cy="528"/>
            </a:xfrm>
            <a:prstGeom prst="wedgeRoundRectCallout">
              <a:avLst>
                <a:gd name="adj1" fmla="val -38435"/>
                <a:gd name="adj2" fmla="val 9093"/>
                <a:gd name="adj3" fmla="val 16667"/>
              </a:avLst>
            </a:prstGeom>
            <a:solidFill>
              <a:schemeClr val="accent1"/>
            </a:solidFill>
            <a:ln w="9525">
              <a:solidFill>
                <a:schemeClr val="tx1"/>
              </a:solidFill>
              <a:miter lim="800000"/>
              <a:headEnd/>
              <a:tailEnd/>
            </a:ln>
          </p:spPr>
          <p:txBody>
            <a:bodyPr/>
            <a:lstStyle/>
            <a:p>
              <a:pPr algn="ctr">
                <a:spcBef>
                  <a:spcPct val="20000"/>
                </a:spcBef>
                <a:buClr>
                  <a:schemeClr val="bg2"/>
                </a:buClr>
                <a:buFont typeface="Monotype Sorts" pitchFamily="2" charset="2"/>
                <a:buNone/>
              </a:pPr>
              <a:r>
                <a:rPr lang="zh-CN" altLang="en-US" b="1">
                  <a:latin typeface="Times New Roman" pitchFamily="18" charset="0"/>
                  <a:ea typeface="楷体_GB2312" pitchFamily="49" charset="-122"/>
                </a:rPr>
                <a:t>算法会终止吗？</a:t>
              </a:r>
              <a:endParaRPr lang="zh-CN" altLang="en-US">
                <a:latin typeface="Times New Roman" pitchFamily="18" charset="0"/>
              </a:endParaRPr>
            </a:p>
          </p:txBody>
        </p:sp>
        <p:sp>
          <p:nvSpPr>
            <p:cNvPr id="6" name="Rectangle 12"/>
            <p:cNvSpPr>
              <a:spLocks noChangeArrowheads="1"/>
            </p:cNvSpPr>
            <p:nvPr/>
          </p:nvSpPr>
          <p:spPr bwMode="auto">
            <a:xfrm>
              <a:off x="4464" y="1488"/>
              <a:ext cx="1008" cy="528"/>
            </a:xfrm>
            <a:prstGeom prst="rect">
              <a:avLst/>
            </a:prstGeom>
            <a:noFill/>
            <a:ln w="9525">
              <a:noFill/>
              <a:miter lim="800000"/>
              <a:headEnd/>
              <a:tailEnd/>
            </a:ln>
          </p:spPr>
          <p:txBody>
            <a:bodyPr/>
            <a:lstStyle/>
            <a:p>
              <a:pPr marL="342900" indent="-342900" algn="just">
                <a:spcBef>
                  <a:spcPct val="20000"/>
                </a:spcBef>
                <a:buClr>
                  <a:schemeClr val="bg2"/>
                </a:buClr>
                <a:buFont typeface="Monotype Sorts" pitchFamily="2" charset="2"/>
                <a:buNone/>
              </a:pPr>
              <a:endParaRPr lang="zh-CN" altLang="en-US" sz="2800" b="1">
                <a:latin typeface="Times New Roman" pitchFamily="18" charset="0"/>
                <a:ea typeface="楷体_GB2312" pitchFamily="49" charset="-122"/>
              </a:endParaRPr>
            </a:p>
          </p:txBody>
        </p:sp>
        <p:graphicFrame>
          <p:nvGraphicFramePr>
            <p:cNvPr id="7" name="Object 10"/>
            <p:cNvGraphicFramePr>
              <a:graphicFrameLocks noChangeAspect="1"/>
            </p:cNvGraphicFramePr>
            <p:nvPr/>
          </p:nvGraphicFramePr>
          <p:xfrm>
            <a:off x="4065" y="1296"/>
            <a:ext cx="351" cy="755"/>
          </p:xfrm>
          <a:graphic>
            <a:graphicData uri="http://schemas.openxmlformats.org/presentationml/2006/ole">
              <mc:AlternateContent xmlns:mc="http://schemas.openxmlformats.org/markup-compatibility/2006">
                <mc:Choice xmlns:v="urn:schemas-microsoft-com:vml" Requires="v">
                  <p:oleObj spid="_x0000_s326739" name="剪辑" r:id="rId4" imgW="1857600" imgH="3995640" progId="">
                    <p:embed/>
                  </p:oleObj>
                </mc:Choice>
                <mc:Fallback>
                  <p:oleObj name="剪辑" r:id="rId4" imgW="1857600" imgH="3995640" progId="">
                    <p:embed/>
                    <p:pic>
                      <p:nvPicPr>
                        <p:cNvPr id="1332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5" y="1296"/>
                          <a:ext cx="351" cy="7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 name="Rectangle 14"/>
          <p:cNvSpPr>
            <a:spLocks noChangeArrowheads="1"/>
          </p:cNvSpPr>
          <p:nvPr/>
        </p:nvSpPr>
        <p:spPr bwMode="auto">
          <a:xfrm>
            <a:off x="6729413" y="2679576"/>
            <a:ext cx="1981200" cy="533400"/>
          </a:xfrm>
          <a:prstGeom prst="rect">
            <a:avLst/>
          </a:prstGeom>
          <a:solidFill>
            <a:srgbClr val="969696"/>
          </a:solidFill>
          <a:ln w="9525">
            <a:noFill/>
            <a:miter lim="800000"/>
            <a:headEnd/>
            <a:tailEnd/>
          </a:ln>
        </p:spPr>
        <p:txBody>
          <a:bodyPr/>
          <a:lstStyle/>
          <a:p>
            <a:pPr marL="342900" indent="-342900" algn="ctr">
              <a:spcBef>
                <a:spcPct val="20000"/>
              </a:spcBef>
              <a:buClr>
                <a:schemeClr val="bg2"/>
              </a:buClr>
              <a:buFont typeface="Monotype Sorts" pitchFamily="2" charset="2"/>
              <a:buNone/>
            </a:pPr>
            <a:r>
              <a:rPr lang="zh-CN" altLang="en-US" b="1">
                <a:latin typeface="Times New Roman" pitchFamily="18" charset="0"/>
                <a:ea typeface="楷体_GB2312" pitchFamily="49" charset="-122"/>
              </a:rPr>
              <a:t>最多|</a:t>
            </a:r>
            <a:r>
              <a:rPr lang="en-US" altLang="zh-CN" b="1">
                <a:latin typeface="Times New Roman" pitchFamily="18" charset="0"/>
                <a:ea typeface="楷体_GB2312" pitchFamily="49" charset="-122"/>
              </a:rPr>
              <a:t>U-X|</a:t>
            </a:r>
            <a:r>
              <a:rPr lang="zh-CN" altLang="en-US" b="1">
                <a:latin typeface="Times New Roman" pitchFamily="18" charset="0"/>
                <a:ea typeface="楷体_GB2312" pitchFamily="49" charset="-122"/>
              </a:rPr>
              <a:t>步</a:t>
            </a:r>
            <a:endParaRPr lang="zh-CN" altLang="en-US" sz="2800" b="1">
              <a:latin typeface="Times New Roman" pitchFamily="18" charset="0"/>
              <a:ea typeface="楷体_GB2312" pitchFamily="49" charset="-122"/>
            </a:endParaRPr>
          </a:p>
        </p:txBody>
      </p:sp>
    </p:spTree>
    <p:extLst>
      <p:ext uri="{BB962C8B-B14F-4D97-AF65-F5344CB8AC3E}">
        <p14:creationId xmlns:p14="http://schemas.microsoft.com/office/powerpoint/2010/main" val="32465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pPr eaLnBrk="1" hangingPunct="1">
              <a:defRPr/>
            </a:pPr>
            <a:r>
              <a:rPr lang="zh-CN" altLang="en-US" dirty="0" smtClean="0"/>
              <a:t>人生不相见  动如参与商</a:t>
            </a:r>
          </a:p>
        </p:txBody>
      </p:sp>
      <p:graphicFrame>
        <p:nvGraphicFramePr>
          <p:cNvPr id="298034" name="Group 50"/>
          <p:cNvGraphicFramePr>
            <a:graphicFrameLocks noGrp="1"/>
          </p:cNvGraphicFramePr>
          <p:nvPr>
            <p:extLst>
              <p:ext uri="{D42A27DB-BD31-4B8C-83A1-F6EECF244321}">
                <p14:modId xmlns:p14="http://schemas.microsoft.com/office/powerpoint/2010/main" val="1213737582"/>
              </p:ext>
            </p:extLst>
          </p:nvPr>
        </p:nvGraphicFramePr>
        <p:xfrm>
          <a:off x="2133600" y="2204864"/>
          <a:ext cx="4876800" cy="4062414"/>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6778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800" b="0" i="0" u="none" strike="noStrike" cap="none" normalizeH="0" baseline="0" dirty="0" smtClean="0">
                          <a:ln>
                            <a:noFill/>
                          </a:ln>
                          <a:solidFill>
                            <a:schemeClr val="hlink"/>
                          </a:solidFill>
                          <a:effectLst>
                            <a:outerShdw blurRad="38100" dist="38100" dir="2700000" algn="tl">
                              <a:srgbClr val="C0C0C0"/>
                            </a:outerShdw>
                          </a:effectLst>
                          <a:latin typeface="Tahoma" pitchFamily="34" charset="0"/>
                          <a:ea typeface="隶书" pitchFamily="49" charset="-122"/>
                        </a:rPr>
                        <a:t>姓名</a:t>
                      </a:r>
                    </a:p>
                  </a:txBody>
                  <a:tcPr marL="90000" marR="90000" marT="46800" marB="46800" anchor="ctr" anchorCtr="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8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年龄</a:t>
                      </a:r>
                    </a:p>
                  </a:txBody>
                  <a:tcPr marL="90000" marR="90000" marT="46800" marB="46800" anchor="ctr" anchorCtr="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8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性别</a:t>
                      </a:r>
                    </a:p>
                  </a:txBody>
                  <a:tcPr marL="90000" marR="90000" marT="46800" marB="46800" anchor="ctr" anchorCtr="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800" b="0" i="0" u="none" strike="noStrike" cap="none" normalizeH="0" baseline="0" smtClean="0">
                          <a:ln>
                            <a:noFill/>
                          </a:ln>
                          <a:solidFill>
                            <a:schemeClr val="hlink"/>
                          </a:solidFill>
                          <a:effectLst>
                            <a:outerShdw blurRad="38100" dist="38100" dir="2700000" algn="tl">
                              <a:srgbClr val="C0C0C0"/>
                            </a:outerShdw>
                          </a:effectLst>
                          <a:latin typeface="Tahoma" pitchFamily="34" charset="0"/>
                          <a:ea typeface="隶书" pitchFamily="49" charset="-122"/>
                        </a:rPr>
                        <a:t>爱好</a:t>
                      </a:r>
                    </a:p>
                  </a:txBody>
                  <a:tcPr marL="90000" marR="90000" marT="46800" marB="46800" anchor="ctr" anchorCtr="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62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rgbClr val="800000"/>
                          </a:solidFill>
                          <a:effectLst>
                            <a:outerShdw blurRad="38100" dist="38100" dir="2700000" algn="tl">
                              <a:srgbClr val="C0C0C0"/>
                            </a:outerShdw>
                          </a:effectLst>
                          <a:latin typeface="Tahoma" pitchFamily="34" charset="0"/>
                          <a:ea typeface="隶书" pitchFamily="49" charset="-122"/>
                        </a:rPr>
                        <a:t>张三</a:t>
                      </a:r>
                    </a:p>
                  </a:txBody>
                  <a:tcPr marL="90000" marR="90000" marT="46800" marB="46800" anchor="ctr" anchorCtr="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rgbClr val="800000"/>
                          </a:solidFill>
                          <a:effectLst>
                            <a:outerShdw blurRad="38100" dist="38100" dir="2700000" algn="tl">
                              <a:srgbClr val="C0C0C0"/>
                            </a:outerShdw>
                          </a:effectLst>
                          <a:latin typeface="Tahoma" pitchFamily="34" charset="0"/>
                          <a:ea typeface="隶书" pitchFamily="49" charset="-122"/>
                        </a:rPr>
                        <a:t>20</a:t>
                      </a:r>
                    </a:p>
                  </a:txBody>
                  <a:tcPr marL="90000" marR="90000" marT="46800" marB="46800" anchor="ctr" anchorCtr="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rgbClr val="800000"/>
                          </a:solidFill>
                          <a:effectLst>
                            <a:outerShdw blurRad="38100" dist="38100" dir="2700000" algn="tl">
                              <a:srgbClr val="C0C0C0"/>
                            </a:outerShdw>
                          </a:effectLst>
                          <a:latin typeface="Tahoma" pitchFamily="34" charset="0"/>
                          <a:ea typeface="隶书" pitchFamily="49" charset="-122"/>
                        </a:rPr>
                        <a:t>男</a:t>
                      </a:r>
                    </a:p>
                  </a:txBody>
                  <a:tcPr marL="90000" marR="90000" marT="46800" marB="46800" anchor="ctr" anchorCtr="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rgbClr val="800000"/>
                          </a:solidFill>
                          <a:effectLst>
                            <a:outerShdw blurRad="38100" dist="38100" dir="2700000" algn="tl">
                              <a:srgbClr val="C0C0C0"/>
                            </a:outerShdw>
                          </a:effectLst>
                          <a:latin typeface="Tahoma" pitchFamily="34" charset="0"/>
                          <a:ea typeface="隶书" pitchFamily="49" charset="-122"/>
                        </a:rPr>
                        <a:t>电影</a:t>
                      </a:r>
                    </a:p>
                  </a:txBody>
                  <a:tcPr marL="90000" marR="90000" marT="46800" marB="46800" anchor="ctr" anchorCtr="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78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rgbClr val="800000"/>
                          </a:solidFill>
                          <a:effectLst>
                            <a:outerShdw blurRad="38100" dist="38100" dir="2700000" algn="tl">
                              <a:srgbClr val="C0C0C0"/>
                            </a:outerShdw>
                          </a:effectLst>
                          <a:latin typeface="Tahoma" pitchFamily="34" charset="0"/>
                          <a:ea typeface="隶书" pitchFamily="49" charset="-122"/>
                        </a:rPr>
                        <a:t>张三</a:t>
                      </a:r>
                    </a:p>
                  </a:txBody>
                  <a:tcPr marL="90000" marR="90000" marT="46800" marB="46800" anchor="ctr" anchorCtr="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smtClean="0">
                          <a:ln>
                            <a:noFill/>
                          </a:ln>
                          <a:solidFill>
                            <a:srgbClr val="800000"/>
                          </a:solidFill>
                          <a:effectLst>
                            <a:outerShdw blurRad="38100" dist="38100" dir="2700000" algn="tl">
                              <a:srgbClr val="C0C0C0"/>
                            </a:outerShdw>
                          </a:effectLst>
                          <a:latin typeface="Tahoma" pitchFamily="34" charset="0"/>
                          <a:ea typeface="隶书" pitchFamily="49" charset="-122"/>
                        </a:rPr>
                        <a:t>20</a:t>
                      </a:r>
                    </a:p>
                  </a:txBody>
                  <a:tcPr marL="90000" marR="90000" marT="46800" marB="46800" anchor="ctr" anchorCtr="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rgbClr val="800000"/>
                          </a:solidFill>
                          <a:effectLst>
                            <a:outerShdw blurRad="38100" dist="38100" dir="2700000" algn="tl">
                              <a:srgbClr val="C0C0C0"/>
                            </a:outerShdw>
                          </a:effectLst>
                          <a:latin typeface="Tahoma" pitchFamily="34" charset="0"/>
                          <a:ea typeface="隶书" pitchFamily="49" charset="-122"/>
                        </a:rPr>
                        <a:t>男</a:t>
                      </a:r>
                    </a:p>
                  </a:txBody>
                  <a:tcPr marL="90000" marR="90000" marT="46800" marB="46800" anchor="ctr" anchorCtr="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rgbClr val="800000"/>
                          </a:solidFill>
                          <a:effectLst>
                            <a:outerShdw blurRad="38100" dist="38100" dir="2700000" algn="tl">
                              <a:srgbClr val="C0C0C0"/>
                            </a:outerShdw>
                          </a:effectLst>
                          <a:latin typeface="Tahoma" pitchFamily="34" charset="0"/>
                          <a:ea typeface="隶书" pitchFamily="49" charset="-122"/>
                        </a:rPr>
                        <a:t>音乐</a:t>
                      </a:r>
                    </a:p>
                  </a:txBody>
                  <a:tcPr marL="90000" marR="90000" marT="46800" marB="46800" anchor="ctr" anchorCtr="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78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rgbClr val="800000"/>
                          </a:solidFill>
                          <a:effectLst>
                            <a:outerShdw blurRad="38100" dist="38100" dir="2700000" algn="tl">
                              <a:srgbClr val="C0C0C0"/>
                            </a:outerShdw>
                          </a:effectLst>
                          <a:latin typeface="Tahoma" pitchFamily="34" charset="0"/>
                          <a:ea typeface="隶书" pitchFamily="49" charset="-122"/>
                        </a:rPr>
                        <a:t>李丝</a:t>
                      </a:r>
                    </a:p>
                  </a:txBody>
                  <a:tcPr marL="90000" marR="90000" marT="46800" marB="46800" anchor="ctr" anchorCtr="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rgbClr val="800000"/>
                          </a:solidFill>
                          <a:effectLst>
                            <a:outerShdw blurRad="38100" dist="38100" dir="2700000" algn="tl">
                              <a:srgbClr val="C0C0C0"/>
                            </a:outerShdw>
                          </a:effectLst>
                          <a:latin typeface="Tahoma" pitchFamily="34" charset="0"/>
                          <a:ea typeface="隶书" pitchFamily="49" charset="-122"/>
                        </a:rPr>
                        <a:t>18</a:t>
                      </a:r>
                    </a:p>
                  </a:txBody>
                  <a:tcPr marL="90000" marR="90000" marT="46800" marB="46800" anchor="ctr" anchorCtr="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rgbClr val="800000"/>
                          </a:solidFill>
                          <a:effectLst>
                            <a:outerShdw blurRad="38100" dist="38100" dir="2700000" algn="tl">
                              <a:srgbClr val="C0C0C0"/>
                            </a:outerShdw>
                          </a:effectLst>
                          <a:latin typeface="Tahoma" pitchFamily="34" charset="0"/>
                          <a:ea typeface="隶书" pitchFamily="49" charset="-122"/>
                        </a:rPr>
                        <a:t>女</a:t>
                      </a:r>
                    </a:p>
                  </a:txBody>
                  <a:tcPr marL="90000" marR="90000" marT="46800" marB="46800" anchor="ctr" anchorCtr="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rgbClr val="800000"/>
                          </a:solidFill>
                          <a:effectLst>
                            <a:outerShdw blurRad="38100" dist="38100" dir="2700000" algn="tl">
                              <a:srgbClr val="C0C0C0"/>
                            </a:outerShdw>
                          </a:effectLst>
                          <a:latin typeface="Tahoma" pitchFamily="34" charset="0"/>
                          <a:ea typeface="隶书" pitchFamily="49" charset="-122"/>
                        </a:rPr>
                        <a:t>购物</a:t>
                      </a:r>
                    </a:p>
                  </a:txBody>
                  <a:tcPr marL="90000" marR="90000" marT="46800" marB="46800" anchor="ctr" anchorCtr="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62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smtClean="0">
                          <a:ln>
                            <a:noFill/>
                          </a:ln>
                          <a:solidFill>
                            <a:srgbClr val="800000"/>
                          </a:solidFill>
                          <a:effectLst>
                            <a:outerShdw blurRad="38100" dist="38100" dir="2700000" algn="tl">
                              <a:srgbClr val="C0C0C0"/>
                            </a:outerShdw>
                          </a:effectLst>
                          <a:latin typeface="Tahoma" pitchFamily="34" charset="0"/>
                          <a:ea typeface="隶书" pitchFamily="49" charset="-122"/>
                        </a:rPr>
                        <a:t>李丝</a:t>
                      </a:r>
                    </a:p>
                  </a:txBody>
                  <a:tcPr marL="90000" marR="90000" marT="46800" marB="46800" anchor="ctr" anchorCtr="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rgbClr val="800000"/>
                          </a:solidFill>
                          <a:effectLst>
                            <a:outerShdw blurRad="38100" dist="38100" dir="2700000" algn="tl">
                              <a:srgbClr val="C0C0C0"/>
                            </a:outerShdw>
                          </a:effectLst>
                          <a:latin typeface="Tahoma" pitchFamily="34" charset="0"/>
                          <a:ea typeface="隶书" pitchFamily="49" charset="-122"/>
                        </a:rPr>
                        <a:t>18</a:t>
                      </a:r>
                    </a:p>
                  </a:txBody>
                  <a:tcPr marL="90000" marR="90000" marT="46800" marB="46800" anchor="ctr" anchorCtr="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rgbClr val="800000"/>
                          </a:solidFill>
                          <a:effectLst>
                            <a:outerShdw blurRad="38100" dist="38100" dir="2700000" algn="tl">
                              <a:srgbClr val="C0C0C0"/>
                            </a:outerShdw>
                          </a:effectLst>
                          <a:latin typeface="Tahoma" pitchFamily="34" charset="0"/>
                          <a:ea typeface="隶书" pitchFamily="49" charset="-122"/>
                        </a:rPr>
                        <a:t>女</a:t>
                      </a:r>
                    </a:p>
                  </a:txBody>
                  <a:tcPr marL="90000" marR="90000" marT="46800" marB="46800" anchor="ctr" anchorCtr="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smtClean="0">
                          <a:ln>
                            <a:noFill/>
                          </a:ln>
                          <a:solidFill>
                            <a:srgbClr val="800000"/>
                          </a:solidFill>
                          <a:effectLst>
                            <a:outerShdw blurRad="38100" dist="38100" dir="2700000" algn="tl">
                              <a:srgbClr val="C0C0C0"/>
                            </a:outerShdw>
                          </a:effectLst>
                          <a:latin typeface="Tahoma" pitchFamily="34" charset="0"/>
                          <a:ea typeface="隶书" pitchFamily="49" charset="-122"/>
                        </a:rPr>
                        <a:t>美食</a:t>
                      </a:r>
                    </a:p>
                  </a:txBody>
                  <a:tcPr marL="90000" marR="90000" marT="46800" marB="46800" anchor="ctr" anchorCtr="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762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smtClean="0">
                          <a:ln>
                            <a:noFill/>
                          </a:ln>
                          <a:solidFill>
                            <a:srgbClr val="800000"/>
                          </a:solidFill>
                          <a:effectLst>
                            <a:outerShdw blurRad="38100" dist="38100" dir="2700000" algn="tl">
                              <a:srgbClr val="C0C0C0"/>
                            </a:outerShdw>
                          </a:effectLst>
                          <a:latin typeface="Tahoma" pitchFamily="34" charset="0"/>
                          <a:ea typeface="隶书" pitchFamily="49" charset="-122"/>
                        </a:rPr>
                        <a:t>赵阳</a:t>
                      </a:r>
                    </a:p>
                  </a:txBody>
                  <a:tcPr marL="90000" marR="90000" marT="46800" marB="46800" anchor="ctr" anchorCtr="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smtClean="0">
                          <a:ln>
                            <a:noFill/>
                          </a:ln>
                          <a:solidFill>
                            <a:srgbClr val="800000"/>
                          </a:solidFill>
                          <a:effectLst>
                            <a:outerShdw blurRad="38100" dist="38100" dir="2700000" algn="tl">
                              <a:srgbClr val="C0C0C0"/>
                            </a:outerShdw>
                          </a:effectLst>
                          <a:latin typeface="Tahoma" pitchFamily="34" charset="0"/>
                          <a:ea typeface="隶书" pitchFamily="49" charset="-122"/>
                        </a:rPr>
                        <a:t>23</a:t>
                      </a:r>
                    </a:p>
                  </a:txBody>
                  <a:tcPr marL="90000" marR="90000" marT="46800" marB="46800" anchor="ctr" anchorCtr="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smtClean="0">
                          <a:ln>
                            <a:noFill/>
                          </a:ln>
                          <a:solidFill>
                            <a:schemeClr val="tx2">
                              <a:lumMod val="50000"/>
                            </a:schemeClr>
                          </a:solidFill>
                          <a:effectLst>
                            <a:outerShdw blurRad="38100" dist="38100" dir="2700000" algn="tl">
                              <a:srgbClr val="C0C0C0"/>
                            </a:outerShdw>
                          </a:effectLst>
                          <a:latin typeface="Tahoma" pitchFamily="34" charset="0"/>
                          <a:ea typeface="隶书" pitchFamily="49" charset="-122"/>
                        </a:rPr>
                        <a:t>null</a:t>
                      </a:r>
                      <a:endParaRPr kumimoji="1" lang="zh-CN" altLang="en-US" sz="2400" b="0" i="0" u="none" strike="noStrike" cap="none" normalizeH="0" baseline="0" dirty="0" smtClean="0">
                        <a:ln>
                          <a:noFill/>
                        </a:ln>
                        <a:solidFill>
                          <a:schemeClr val="tx2">
                            <a:lumMod val="50000"/>
                          </a:schemeClr>
                        </a:solidFill>
                        <a:effectLst>
                          <a:outerShdw blurRad="38100" dist="38100" dir="2700000" algn="tl">
                            <a:srgbClr val="C0C0C0"/>
                          </a:outerShdw>
                        </a:effectLst>
                        <a:latin typeface="Tahoma" pitchFamily="34" charset="0"/>
                        <a:ea typeface="隶书" pitchFamily="49" charset="-122"/>
                      </a:endParaRPr>
                    </a:p>
                  </a:txBody>
                  <a:tcPr marL="90000" marR="90000" marT="46800" marB="46800" anchor="ctr" anchorCtr="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null</a:t>
                      </a:r>
                      <a:endParaRPr kumimoji="1" lang="zh-CN" altLang="en-US" sz="24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endParaRPr>
                    </a:p>
                  </a:txBody>
                  <a:tcPr marL="90000" marR="90000" marT="46800" marB="46800" anchor="ctr" anchorCtr="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2504" name="WordArt 51"/>
          <p:cNvSpPr>
            <a:spLocks noChangeArrowheads="1" noChangeShapeType="1" noTextEdit="1"/>
          </p:cNvSpPr>
          <p:nvPr/>
        </p:nvSpPr>
        <p:spPr bwMode="auto">
          <a:xfrm>
            <a:off x="1187624" y="1340768"/>
            <a:ext cx="6696744" cy="436091"/>
          </a:xfrm>
          <a:prstGeom prst="rect">
            <a:avLst/>
          </a:prstGeom>
        </p:spPr>
        <p:txBody>
          <a:bodyPr wrap="none" fromWordArt="1">
            <a:prstTxWarp prst="textPlain">
              <a:avLst>
                <a:gd name="adj" fmla="val 50000"/>
              </a:avLst>
            </a:prstTxWarp>
          </a:bodyPr>
          <a:lstStyle/>
          <a:p>
            <a:pPr algn="ctr"/>
            <a:r>
              <a:rPr lang="zh-CN" altLang="en-US" sz="3600" kern="10" dirty="0" smtClean="0">
                <a:ln w="9525">
                  <a:noFill/>
                  <a:miter lim="800000"/>
                  <a:headEnd/>
                  <a:tailEnd/>
                </a:ln>
                <a:solidFill>
                  <a:srgbClr val="336699"/>
                </a:solidFill>
                <a:effectLst>
                  <a:outerShdw dist="45791" dir="2021404" algn="ctr" rotWithShape="0">
                    <a:srgbClr val="B2B2B2">
                      <a:alpha val="79999"/>
                    </a:srgbClr>
                  </a:outerShdw>
                </a:effectLst>
                <a:latin typeface="隶书"/>
                <a:ea typeface="隶书"/>
              </a:rPr>
              <a:t>不该发生的故事：主码</a:t>
            </a:r>
            <a:r>
              <a:rPr lang="zh-CN" altLang="en-US" sz="3600" kern="10" dirty="0">
                <a:ln w="9525">
                  <a:noFill/>
                  <a:miter lim="800000"/>
                  <a:headEnd/>
                  <a:tailEnd/>
                </a:ln>
                <a:solidFill>
                  <a:srgbClr val="336699"/>
                </a:solidFill>
                <a:effectLst>
                  <a:outerShdw dist="45791" dir="2021404" algn="ctr" rotWithShape="0">
                    <a:srgbClr val="B2B2B2">
                      <a:alpha val="79999"/>
                    </a:srgbClr>
                  </a:outerShdw>
                </a:effectLst>
                <a:latin typeface="隶书"/>
                <a:ea typeface="隶书"/>
              </a:rPr>
              <a:t>与空值的悱恻缠绵</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1026"/>
          <p:cNvSpPr>
            <a:spLocks noGrp="1" noChangeArrowheads="1"/>
          </p:cNvSpPr>
          <p:nvPr>
            <p:ph type="title"/>
          </p:nvPr>
        </p:nvSpPr>
        <p:spPr/>
        <p:txBody>
          <a:bodyPr/>
          <a:lstStyle/>
          <a:p>
            <a:pPr eaLnBrk="1" hangingPunct="1">
              <a:defRPr/>
            </a:pPr>
            <a:r>
              <a:rPr lang="zh-CN" altLang="en-US" dirty="0" smtClean="0"/>
              <a:t>闭包的计算示例</a:t>
            </a:r>
          </a:p>
        </p:txBody>
      </p:sp>
      <mc:AlternateContent xmlns:mc="http://schemas.openxmlformats.org/markup-compatibility/2006" xmlns:a14="http://schemas.microsoft.com/office/drawing/2010/main">
        <mc:Choice Requires="a14">
          <p:sp>
            <p:nvSpPr>
              <p:cNvPr id="59395" name="Rectangle 1027"/>
              <p:cNvSpPr>
                <a:spLocks noGrp="1" noChangeArrowheads="1"/>
              </p:cNvSpPr>
              <p:nvPr>
                <p:ph type="body" idx="1"/>
              </p:nvPr>
            </p:nvSpPr>
            <p:spPr>
              <a:xfrm>
                <a:off x="188913" y="1052736"/>
                <a:ext cx="8802687" cy="1944216"/>
              </a:xfrm>
            </p:spPr>
            <p:txBody>
              <a:bodyPr/>
              <a:lstStyle/>
              <a:p>
                <a:pPr marL="0" indent="0" algn="ctr" eaLnBrk="1" hangingPunct="1">
                  <a:buNone/>
                  <a:defRPr/>
                </a:pPr>
                <a:r>
                  <a:rPr lang="en-US" altLang="zh-CN" dirty="0" smtClean="0"/>
                  <a:t>U = (A, B, C, G, H, I)</a:t>
                </a:r>
              </a:p>
              <a:p>
                <a:pPr marL="0" indent="0" algn="ctr" eaLnBrk="1" hangingPunct="1">
                  <a:buNone/>
                  <a:defRPr/>
                </a:pPr>
                <a:r>
                  <a:rPr lang="en-US" altLang="zh-CN" dirty="0" smtClean="0"/>
                  <a:t>F = {A</a:t>
                </a:r>
                <a:r>
                  <a:rPr lang="en-US" altLang="zh-CN" dirty="0" smtClean="0">
                    <a:sym typeface="Symbol" pitchFamily="18" charset="2"/>
                  </a:rPr>
                  <a:t></a:t>
                </a:r>
                <a:r>
                  <a:rPr lang="en-US" altLang="zh-CN" dirty="0" smtClean="0"/>
                  <a:t>B, A</a:t>
                </a:r>
                <a:r>
                  <a:rPr lang="en-US" altLang="zh-CN" dirty="0" smtClean="0">
                    <a:sym typeface="Symbol" pitchFamily="18" charset="2"/>
                  </a:rPr>
                  <a:t>C, CGH, CGI, BH}</a:t>
                </a:r>
              </a:p>
              <a:p>
                <a:pPr marL="0" indent="0" algn="ctr" eaLnBrk="1" hangingPunct="1">
                  <a:buNone/>
                  <a:defRPr/>
                </a:pPr>
                <a:r>
                  <a:rPr lang="zh-CN" altLang="en-US" dirty="0" smtClean="0">
                    <a:sym typeface="Symbol" pitchFamily="18" charset="2"/>
                  </a:rPr>
                  <a:t>计算</a:t>
                </a: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𝐴𝐺</m:t>
                        </m:r>
                        <m:r>
                          <a:rPr lang="en-US" altLang="zh-CN" b="0" i="1" smtClean="0">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𝐹</m:t>
                        </m:r>
                      </m:sub>
                      <m:sup>
                        <m:r>
                          <a:rPr lang="en-US" altLang="zh-CN" i="1">
                            <a:latin typeface="Cambria Math" panose="02040503050406030204" pitchFamily="18" charset="0"/>
                            <a:ea typeface="Cambria Math" panose="02040503050406030204" pitchFamily="18" charset="0"/>
                          </a:rPr>
                          <m:t>+</m:t>
                        </m:r>
                      </m:sup>
                    </m:sSubSup>
                  </m:oMath>
                </a14:m>
                <a:r>
                  <a:rPr lang="zh-CN" altLang="en-US" dirty="0" smtClean="0">
                    <a:sym typeface="Symbol" pitchFamily="18" charset="2"/>
                  </a:rPr>
                  <a:t>            </a:t>
                </a:r>
              </a:p>
              <a:p>
                <a:pPr lvl="1" eaLnBrk="1" hangingPunct="1">
                  <a:buFont typeface="Wingdings" pitchFamily="2" charset="2"/>
                  <a:buNone/>
                  <a:defRPr/>
                </a:pPr>
                <a:r>
                  <a:rPr lang="zh-CN" altLang="en-US" dirty="0" smtClean="0">
                    <a:sym typeface="Symbol" pitchFamily="18" charset="2"/>
                  </a:rPr>
                  <a:t>			</a:t>
                </a:r>
              </a:p>
              <a:p>
                <a:pPr lvl="1" eaLnBrk="1" hangingPunct="1">
                  <a:buFont typeface="Wingdings" pitchFamily="2" charset="2"/>
                  <a:buNone/>
                  <a:defRPr/>
                </a:pPr>
                <a:r>
                  <a:rPr lang="zh-CN" altLang="en-US" dirty="0" smtClean="0">
                    <a:sym typeface="Symbol" pitchFamily="18" charset="2"/>
                  </a:rPr>
                  <a:t>			</a:t>
                </a:r>
                <a:endParaRPr lang="en-US" altLang="zh-CN" dirty="0" smtClean="0">
                  <a:sym typeface="Symbol" pitchFamily="18" charset="2"/>
                </a:endParaRPr>
              </a:p>
            </p:txBody>
          </p:sp>
        </mc:Choice>
        <mc:Fallback xmlns="">
          <p:sp>
            <p:nvSpPr>
              <p:cNvPr id="59395" name="Rectangle 1027"/>
              <p:cNvSpPr>
                <a:spLocks noGrp="1" noRot="1" noChangeAspect="1" noMove="1" noResize="1" noEditPoints="1" noAdjustHandles="1" noChangeArrowheads="1" noChangeShapeType="1" noTextEdit="1"/>
              </p:cNvSpPr>
              <p:nvPr>
                <p:ph type="body" idx="1"/>
              </p:nvPr>
            </p:nvSpPr>
            <p:spPr>
              <a:xfrm>
                <a:off x="188913" y="1052736"/>
                <a:ext cx="8802687" cy="1944216"/>
              </a:xfrm>
              <a:blipFill>
                <a:blip r:embed="rId3"/>
                <a:stretch>
                  <a:fillRect t="-4389" b="-12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图示 3"/>
              <p:cNvGraphicFramePr/>
              <p:nvPr>
                <p:extLst>
                  <p:ext uri="{D42A27DB-BD31-4B8C-83A1-F6EECF244321}">
                    <p14:modId xmlns:p14="http://schemas.microsoft.com/office/powerpoint/2010/main" val="584658134"/>
                  </p:ext>
                </p:extLst>
              </p:nvPr>
            </p:nvGraphicFramePr>
            <p:xfrm>
              <a:off x="1542256" y="2808312"/>
              <a:ext cx="6096000" cy="38610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4" name="图示 3"/>
              <p:cNvGraphicFramePr/>
              <p:nvPr>
                <p:extLst>
                  <p:ext uri="{D42A27DB-BD31-4B8C-83A1-F6EECF244321}">
                    <p14:modId xmlns:p14="http://schemas.microsoft.com/office/powerpoint/2010/main" val="584658134"/>
                  </p:ext>
                </p:extLst>
              </p:nvPr>
            </p:nvGraphicFramePr>
            <p:xfrm>
              <a:off x="1542256" y="2808312"/>
              <a:ext cx="6096000" cy="386104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Rectangle 1026"/>
          <p:cNvSpPr>
            <a:spLocks noGrp="1" noChangeArrowheads="1"/>
          </p:cNvSpPr>
          <p:nvPr>
            <p:ph type="title"/>
          </p:nvPr>
        </p:nvSpPr>
        <p:spPr/>
        <p:txBody>
          <a:bodyPr/>
          <a:lstStyle/>
          <a:p>
            <a:pPr eaLnBrk="1" hangingPunct="1">
              <a:defRPr/>
            </a:pPr>
            <a:r>
              <a:rPr lang="zh-CN" altLang="en-US" smtClean="0"/>
              <a:t>闭包的计算</a:t>
            </a:r>
          </a:p>
        </p:txBody>
      </p:sp>
      <mc:AlternateContent xmlns:mc="http://schemas.openxmlformats.org/markup-compatibility/2006" xmlns:a14="http://schemas.microsoft.com/office/drawing/2010/main">
        <mc:Choice Requires="a14">
          <p:sp>
            <p:nvSpPr>
              <p:cNvPr id="60419" name="Rectangle 1027"/>
              <p:cNvSpPr>
                <a:spLocks noGrp="1" noChangeArrowheads="1"/>
              </p:cNvSpPr>
              <p:nvPr>
                <p:ph type="body" idx="1"/>
              </p:nvPr>
            </p:nvSpPr>
            <p:spPr>
              <a:xfrm>
                <a:off x="188913" y="1052736"/>
                <a:ext cx="8802687" cy="1872208"/>
              </a:xfrm>
            </p:spPr>
            <p:txBody>
              <a:bodyPr/>
              <a:lstStyle/>
              <a:p>
                <a:pPr marL="0" indent="0" algn="ctr" eaLnBrk="1" hangingPunct="1">
                  <a:buNone/>
                  <a:defRPr/>
                </a:pPr>
                <a:r>
                  <a:rPr lang="en-US" altLang="zh-CN" dirty="0" smtClean="0"/>
                  <a:t>U = (A, B, C, D, E)</a:t>
                </a:r>
              </a:p>
              <a:p>
                <a:pPr marL="0" indent="0" algn="ctr" eaLnBrk="1" hangingPunct="1">
                  <a:buNone/>
                  <a:defRPr/>
                </a:pPr>
                <a:r>
                  <a:rPr lang="en-US" altLang="zh-CN" dirty="0" smtClean="0"/>
                  <a:t>F = {AB</a:t>
                </a:r>
                <a:r>
                  <a:rPr lang="en-US" altLang="zh-CN" dirty="0" smtClean="0">
                    <a:sym typeface="Symbol" pitchFamily="18" charset="2"/>
                  </a:rPr>
                  <a:t>C</a:t>
                </a:r>
                <a:r>
                  <a:rPr lang="en-US" altLang="zh-CN" dirty="0" smtClean="0"/>
                  <a:t>, B</a:t>
                </a:r>
                <a:r>
                  <a:rPr lang="en-US" altLang="zh-CN" dirty="0" smtClean="0">
                    <a:sym typeface="Symbol" pitchFamily="18" charset="2"/>
                  </a:rPr>
                  <a:t>D, CE, CEB, ACB}</a:t>
                </a:r>
              </a:p>
              <a:p>
                <a:pPr marL="0" indent="0" algn="ctr" eaLnBrk="1" hangingPunct="1">
                  <a:buNone/>
                  <a:defRPr/>
                </a:pPr>
                <a:r>
                  <a:rPr lang="zh-CN" altLang="en-US" dirty="0" smtClean="0">
                    <a:sym typeface="Symbol" pitchFamily="18" charset="2"/>
                  </a:rPr>
                  <a:t>计算</a:t>
                </a: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𝐴𝐵</m:t>
                        </m:r>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𝐹</m:t>
                        </m:r>
                      </m:sub>
                      <m:sup>
                        <m:r>
                          <a:rPr lang="en-US" altLang="zh-CN" i="1">
                            <a:latin typeface="Cambria Math" panose="02040503050406030204" pitchFamily="18" charset="0"/>
                            <a:ea typeface="Cambria Math" panose="02040503050406030204" pitchFamily="18" charset="0"/>
                          </a:rPr>
                          <m:t>+</m:t>
                        </m:r>
                      </m:sup>
                    </m:sSubSup>
                  </m:oMath>
                </a14:m>
                <a:endParaRPr lang="en-US" altLang="zh-CN" dirty="0" smtClean="0">
                  <a:sym typeface="Symbol" pitchFamily="18" charset="2"/>
                </a:endParaRPr>
              </a:p>
            </p:txBody>
          </p:sp>
        </mc:Choice>
        <mc:Fallback xmlns="">
          <p:sp>
            <p:nvSpPr>
              <p:cNvPr id="60419" name="Rectangle 1027"/>
              <p:cNvSpPr>
                <a:spLocks noGrp="1" noRot="1" noChangeAspect="1" noMove="1" noResize="1" noEditPoints="1" noAdjustHandles="1" noChangeArrowheads="1" noChangeShapeType="1" noTextEdit="1"/>
              </p:cNvSpPr>
              <p:nvPr>
                <p:ph type="body" idx="1"/>
              </p:nvPr>
            </p:nvSpPr>
            <p:spPr>
              <a:xfrm>
                <a:off x="188913" y="1052736"/>
                <a:ext cx="8802687" cy="1872208"/>
              </a:xfrm>
              <a:blipFill>
                <a:blip r:embed="rId4"/>
                <a:stretch>
                  <a:fillRect t="-4560" b="-5212"/>
                </a:stretch>
              </a:blipFill>
            </p:spPr>
            <p:txBody>
              <a:bodyPr/>
              <a:lstStyle/>
              <a:p>
                <a:r>
                  <a:rPr lang="zh-CN" altLang="en-US">
                    <a:noFill/>
                  </a:rPr>
                  <a:t> </a:t>
                </a:r>
              </a:p>
            </p:txBody>
          </p:sp>
        </mc:Fallback>
      </mc:AlternateContent>
      <p:graphicFrame>
        <p:nvGraphicFramePr>
          <p:cNvPr id="15364" name="Object 1030"/>
          <p:cNvGraphicFramePr>
            <a:graphicFrameLocks noChangeAspect="1"/>
          </p:cNvGraphicFramePr>
          <p:nvPr>
            <p:extLst>
              <p:ext uri="{D42A27DB-BD31-4B8C-83A1-F6EECF244321}">
                <p14:modId xmlns:p14="http://schemas.microsoft.com/office/powerpoint/2010/main" val="2737070027"/>
              </p:ext>
            </p:extLst>
          </p:nvPr>
        </p:nvGraphicFramePr>
        <p:xfrm>
          <a:off x="2699792" y="5077583"/>
          <a:ext cx="1109662" cy="598487"/>
        </p:xfrm>
        <a:graphic>
          <a:graphicData uri="http://schemas.openxmlformats.org/presentationml/2006/ole">
            <mc:AlternateContent xmlns:mc="http://schemas.openxmlformats.org/markup-compatibility/2006">
              <mc:Choice xmlns:v="urn:schemas-microsoft-com:vml" Requires="v">
                <p:oleObj spid="_x0000_s15717" name="公式" r:id="rId5" imgW="431640" imgH="228600" progId="Equation.3">
                  <p:embed/>
                </p:oleObj>
              </mc:Choice>
              <mc:Fallback>
                <p:oleObj name="公式" r:id="rId5" imgW="431640" imgH="228600" progId="Equation.3">
                  <p:embed/>
                  <p:pic>
                    <p:nvPicPr>
                      <p:cNvPr id="0" name="Object 10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5077583"/>
                        <a:ext cx="1109662" cy="598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2684586254"/>
                  </p:ext>
                </p:extLst>
              </p:nvPr>
            </p:nvGraphicFramePr>
            <p:xfrm>
              <a:off x="1932384" y="2924944"/>
              <a:ext cx="6096000" cy="38610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xmlns="">
          <p:graphicFrame>
            <p:nvGraphicFramePr>
              <p:cNvPr id="11" name="图示 10"/>
              <p:cNvGraphicFramePr/>
              <p:nvPr>
                <p:extLst>
                  <p:ext uri="{D42A27DB-BD31-4B8C-83A1-F6EECF244321}">
                    <p14:modId xmlns:p14="http://schemas.microsoft.com/office/powerpoint/2010/main" val="2684586254"/>
                  </p:ext>
                </p:extLst>
              </p:nvPr>
            </p:nvGraphicFramePr>
            <p:xfrm>
              <a:off x="1932384" y="2924944"/>
              <a:ext cx="6096000" cy="386104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026"/>
          <p:cNvSpPr>
            <a:spLocks noGrp="1" noChangeArrowheads="1"/>
          </p:cNvSpPr>
          <p:nvPr>
            <p:ph type="title"/>
          </p:nvPr>
        </p:nvSpPr>
        <p:spPr/>
        <p:txBody>
          <a:bodyPr/>
          <a:lstStyle/>
          <a:p>
            <a:pPr eaLnBrk="1" hangingPunct="1">
              <a:defRPr/>
            </a:pPr>
            <a:r>
              <a:rPr lang="zh-CN" altLang="en-US" smtClean="0"/>
              <a:t>闭包的计算</a:t>
            </a:r>
          </a:p>
        </p:txBody>
      </p:sp>
      <mc:AlternateContent xmlns:mc="http://schemas.openxmlformats.org/markup-compatibility/2006" xmlns:a14="http://schemas.microsoft.com/office/drawing/2010/main">
        <mc:Choice Requires="a14">
          <p:sp>
            <p:nvSpPr>
              <p:cNvPr id="60419" name="Rectangle 1027"/>
              <p:cNvSpPr>
                <a:spLocks noGrp="1" noChangeArrowheads="1"/>
              </p:cNvSpPr>
              <p:nvPr>
                <p:ph type="body" idx="1"/>
              </p:nvPr>
            </p:nvSpPr>
            <p:spPr>
              <a:xfrm>
                <a:off x="188913" y="1052736"/>
                <a:ext cx="8802687" cy="1872208"/>
              </a:xfrm>
            </p:spPr>
            <p:txBody>
              <a:bodyPr/>
              <a:lstStyle/>
              <a:p>
                <a:pPr marL="0" indent="0" algn="ctr" eaLnBrk="1" hangingPunct="1">
                  <a:buNone/>
                  <a:defRPr/>
                </a:pPr>
                <a:r>
                  <a:rPr lang="en-US" altLang="zh-CN" dirty="0" smtClean="0"/>
                  <a:t>U </a:t>
                </a:r>
                <a:r>
                  <a:rPr lang="en-US" altLang="zh-CN" dirty="0"/>
                  <a:t>= (A, B, C, D, E, G</a:t>
                </a:r>
                <a:r>
                  <a:rPr lang="en-US" altLang="zh-CN" dirty="0" smtClean="0"/>
                  <a:t>)</a:t>
                </a:r>
              </a:p>
              <a:p>
                <a:pPr marL="0" indent="0" algn="ctr" eaLnBrk="1" hangingPunct="1">
                  <a:buNone/>
                  <a:defRPr/>
                </a:pPr>
                <a:r>
                  <a:rPr lang="en-US" altLang="zh-CN" dirty="0" smtClean="0"/>
                  <a:t>F </a:t>
                </a:r>
                <a:r>
                  <a:rPr lang="en-US" altLang="zh-CN" dirty="0"/>
                  <a:t>= {A</a:t>
                </a:r>
                <a:r>
                  <a:rPr lang="en-US" altLang="zh-CN" dirty="0">
                    <a:sym typeface="Symbol" pitchFamily="18" charset="2"/>
                  </a:rPr>
                  <a:t>E</a:t>
                </a:r>
                <a:r>
                  <a:rPr lang="en-US" altLang="zh-CN" dirty="0"/>
                  <a:t>, BE</a:t>
                </a:r>
                <a:r>
                  <a:rPr lang="en-US" altLang="zh-CN" dirty="0">
                    <a:sym typeface="Symbol" pitchFamily="18" charset="2"/>
                  </a:rPr>
                  <a:t>AG, CEA, GD}</a:t>
                </a:r>
                <a:endParaRPr lang="en-US" altLang="zh-CN" dirty="0" smtClean="0"/>
              </a:p>
              <a:p>
                <a:pPr marL="0" indent="0" algn="ctr" eaLnBrk="1" hangingPunct="1">
                  <a:buNone/>
                  <a:defRPr/>
                </a:pPr>
                <a:r>
                  <a:rPr lang="zh-CN" altLang="en-US" dirty="0" smtClean="0">
                    <a:sym typeface="Symbol" pitchFamily="18" charset="2"/>
                  </a:rPr>
                  <a:t>计算</a:t>
                </a: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𝐴𝐵</m:t>
                        </m:r>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𝐹</m:t>
                        </m:r>
                      </m:sub>
                      <m:sup>
                        <m:r>
                          <a:rPr lang="en-US" altLang="zh-CN" i="1">
                            <a:latin typeface="Cambria Math" panose="02040503050406030204" pitchFamily="18" charset="0"/>
                            <a:ea typeface="Cambria Math" panose="02040503050406030204" pitchFamily="18" charset="0"/>
                          </a:rPr>
                          <m:t>+</m:t>
                        </m:r>
                      </m:sup>
                    </m:sSubSup>
                  </m:oMath>
                </a14:m>
                <a:endParaRPr lang="en-US" altLang="zh-CN" dirty="0" smtClean="0">
                  <a:sym typeface="Symbol" pitchFamily="18" charset="2"/>
                </a:endParaRPr>
              </a:p>
            </p:txBody>
          </p:sp>
        </mc:Choice>
        <mc:Fallback xmlns="">
          <p:sp>
            <p:nvSpPr>
              <p:cNvPr id="60419" name="Rectangle 1027"/>
              <p:cNvSpPr>
                <a:spLocks noGrp="1" noRot="1" noChangeAspect="1" noMove="1" noResize="1" noEditPoints="1" noAdjustHandles="1" noChangeArrowheads="1" noChangeShapeType="1" noTextEdit="1"/>
              </p:cNvSpPr>
              <p:nvPr>
                <p:ph type="body" idx="1"/>
              </p:nvPr>
            </p:nvSpPr>
            <p:spPr>
              <a:xfrm>
                <a:off x="188913" y="1052736"/>
                <a:ext cx="8802687" cy="1872208"/>
              </a:xfrm>
              <a:blipFill>
                <a:blip r:embed="rId4"/>
                <a:stretch>
                  <a:fillRect t="-4560" b="-5212"/>
                </a:stretch>
              </a:blipFill>
            </p:spPr>
            <p:txBody>
              <a:bodyPr/>
              <a:lstStyle/>
              <a:p>
                <a:r>
                  <a:rPr lang="zh-CN" altLang="en-US">
                    <a:noFill/>
                  </a:rPr>
                  <a:t> </a:t>
                </a:r>
              </a:p>
            </p:txBody>
          </p:sp>
        </mc:Fallback>
      </mc:AlternateContent>
      <p:graphicFrame>
        <p:nvGraphicFramePr>
          <p:cNvPr id="15364" name="Object 1030"/>
          <p:cNvGraphicFramePr>
            <a:graphicFrameLocks noChangeAspect="1"/>
          </p:cNvGraphicFramePr>
          <p:nvPr/>
        </p:nvGraphicFramePr>
        <p:xfrm>
          <a:off x="2699792" y="5077583"/>
          <a:ext cx="1109662" cy="598487"/>
        </p:xfrm>
        <a:graphic>
          <a:graphicData uri="http://schemas.openxmlformats.org/presentationml/2006/ole">
            <mc:AlternateContent xmlns:mc="http://schemas.openxmlformats.org/markup-compatibility/2006">
              <mc:Choice xmlns:v="urn:schemas-microsoft-com:vml" Requires="v">
                <p:oleObj spid="_x0000_s327760" name="公式" r:id="rId5" imgW="431640" imgH="228600" progId="Equation.3">
                  <p:embed/>
                </p:oleObj>
              </mc:Choice>
              <mc:Fallback>
                <p:oleObj name="公式" r:id="rId5" imgW="431640" imgH="228600" progId="Equation.3">
                  <p:embed/>
                  <p:pic>
                    <p:nvPicPr>
                      <p:cNvPr id="15364" name="Object 10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5077583"/>
                        <a:ext cx="1109662" cy="598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3477596665"/>
                  </p:ext>
                </p:extLst>
              </p:nvPr>
            </p:nvGraphicFramePr>
            <p:xfrm>
              <a:off x="1932384" y="2924944"/>
              <a:ext cx="6096000" cy="38610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xmlns="">
          <p:graphicFrame>
            <p:nvGraphicFramePr>
              <p:cNvPr id="11" name="图示 10"/>
              <p:cNvGraphicFramePr/>
              <p:nvPr>
                <p:extLst>
                  <p:ext uri="{D42A27DB-BD31-4B8C-83A1-F6EECF244321}">
                    <p14:modId xmlns:p14="http://schemas.microsoft.com/office/powerpoint/2010/main" val="3477596665"/>
                  </p:ext>
                </p:extLst>
              </p:nvPr>
            </p:nvGraphicFramePr>
            <p:xfrm>
              <a:off x="1932384" y="2924944"/>
              <a:ext cx="6096000" cy="386104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p:spTree>
    <p:extLst>
      <p:ext uri="{BB962C8B-B14F-4D97-AF65-F5344CB8AC3E}">
        <p14:creationId xmlns:p14="http://schemas.microsoft.com/office/powerpoint/2010/main" val="35361514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1026"/>
          <p:cNvSpPr>
            <a:spLocks noGrp="1" noChangeArrowheads="1"/>
          </p:cNvSpPr>
          <p:nvPr>
            <p:ph type="title"/>
          </p:nvPr>
        </p:nvSpPr>
        <p:spPr/>
        <p:txBody>
          <a:bodyPr/>
          <a:lstStyle/>
          <a:p>
            <a:pPr eaLnBrk="1" hangingPunct="1">
              <a:defRPr/>
            </a:pPr>
            <a:r>
              <a:rPr lang="zh-CN" altLang="en-US" dirty="0">
                <a:sym typeface="Symbol" pitchFamily="18" charset="2"/>
              </a:rPr>
              <a:t>闭包与函数依赖证明之间的关系</a:t>
            </a:r>
            <a:endParaRPr lang="zh-CN" altLang="en-US" dirty="0" smtClean="0"/>
          </a:p>
        </p:txBody>
      </p:sp>
      <p:sp>
        <p:nvSpPr>
          <p:cNvPr id="12293" name="Rectangle 1030"/>
          <p:cNvSpPr>
            <a:spLocks noChangeArrowheads="1"/>
          </p:cNvSpPr>
          <p:nvPr/>
        </p:nvSpPr>
        <p:spPr bwMode="auto">
          <a:xfrm>
            <a:off x="228600" y="1295400"/>
            <a:ext cx="8686800" cy="1066800"/>
          </a:xfrm>
          <a:prstGeom prst="rect">
            <a:avLst/>
          </a:prstGeom>
          <a:noFill/>
          <a:ln w="9525">
            <a:noFill/>
            <a:miter lim="800000"/>
            <a:headEnd/>
            <a:tailEnd/>
          </a:ln>
        </p:spPr>
        <p:txBody>
          <a:bodyPr>
            <a:spAutoFit/>
          </a:bodyPr>
          <a:lstStyle/>
          <a:p>
            <a:r>
              <a:rPr lang="zh-CN" altLang="en-US" sz="3200" dirty="0" smtClean="0">
                <a:solidFill>
                  <a:schemeClr val="tx2"/>
                </a:solidFill>
                <a:latin typeface="华文新魏" pitchFamily="2" charset="-122"/>
                <a:ea typeface="华文新魏" pitchFamily="2" charset="-122"/>
              </a:rPr>
              <a:t>有没有</a:t>
            </a:r>
            <a:r>
              <a:rPr lang="zh-CN" altLang="en-US" sz="3200" dirty="0">
                <a:solidFill>
                  <a:schemeClr val="tx2"/>
                </a:solidFill>
                <a:latin typeface="华文新魏" pitchFamily="2" charset="-122"/>
                <a:ea typeface="华文新魏" pitchFamily="2" charset="-122"/>
              </a:rPr>
              <a:t>一般性的算法判定</a:t>
            </a:r>
            <a:r>
              <a:rPr lang="en-US" altLang="zh-CN" sz="3200" dirty="0">
                <a:solidFill>
                  <a:schemeClr val="tx2"/>
                </a:solidFill>
                <a:latin typeface="华文新魏" pitchFamily="2" charset="-122"/>
                <a:ea typeface="华文新魏" pitchFamily="2" charset="-122"/>
              </a:rPr>
              <a:t>X</a:t>
            </a:r>
            <a:r>
              <a:rPr lang="en-US" altLang="zh-CN" sz="3200" dirty="0">
                <a:solidFill>
                  <a:schemeClr val="tx2"/>
                </a:solidFill>
                <a:latin typeface="华文新魏" pitchFamily="2" charset="-122"/>
                <a:ea typeface="华文新魏" pitchFamily="2" charset="-122"/>
                <a:sym typeface="Symbol" pitchFamily="18" charset="2"/>
              </a:rPr>
              <a:t>Y</a:t>
            </a:r>
            <a:r>
              <a:rPr lang="zh-CN" altLang="en-US" sz="3200" dirty="0">
                <a:solidFill>
                  <a:schemeClr val="tx2"/>
                </a:solidFill>
                <a:latin typeface="华文新魏" pitchFamily="2" charset="-122"/>
                <a:ea typeface="华文新魏" pitchFamily="2" charset="-122"/>
                <a:sym typeface="Symbol" pitchFamily="18" charset="2"/>
              </a:rPr>
              <a:t>是否能由</a:t>
            </a:r>
            <a:r>
              <a:rPr lang="en-US" altLang="zh-CN" sz="3200" dirty="0">
                <a:solidFill>
                  <a:schemeClr val="tx2"/>
                </a:solidFill>
                <a:latin typeface="华文新魏" pitchFamily="2" charset="-122"/>
                <a:ea typeface="华文新魏" pitchFamily="2" charset="-122"/>
                <a:sym typeface="Symbol" pitchFamily="18" charset="2"/>
              </a:rPr>
              <a:t>F</a:t>
            </a:r>
            <a:r>
              <a:rPr lang="zh-CN" altLang="en-US" sz="3200" dirty="0">
                <a:solidFill>
                  <a:schemeClr val="tx2"/>
                </a:solidFill>
                <a:latin typeface="华文新魏" pitchFamily="2" charset="-122"/>
                <a:ea typeface="华文新魏" pitchFamily="2" charset="-122"/>
                <a:sym typeface="Symbol" pitchFamily="18" charset="2"/>
              </a:rPr>
              <a:t>根据</a:t>
            </a:r>
            <a:r>
              <a:rPr lang="en-US" altLang="zh-CN" sz="3200" dirty="0">
                <a:solidFill>
                  <a:schemeClr val="tx2"/>
                </a:solidFill>
                <a:latin typeface="华文新魏" pitchFamily="2" charset="-122"/>
                <a:ea typeface="华文新魏" pitchFamily="2" charset="-122"/>
                <a:sym typeface="Symbol" pitchFamily="18" charset="2"/>
              </a:rPr>
              <a:t>Armstrong</a:t>
            </a:r>
            <a:r>
              <a:rPr lang="zh-CN" altLang="en-US" sz="3200" dirty="0">
                <a:solidFill>
                  <a:schemeClr val="tx2"/>
                </a:solidFill>
                <a:latin typeface="华文新魏" pitchFamily="2" charset="-122"/>
                <a:ea typeface="华文新魏" pitchFamily="2" charset="-122"/>
                <a:sym typeface="Symbol" pitchFamily="18" charset="2"/>
              </a:rPr>
              <a:t>公理导出？</a:t>
            </a:r>
          </a:p>
        </p:txBody>
      </p:sp>
      <p:sp>
        <p:nvSpPr>
          <p:cNvPr id="12294" name="Rectangle 1031"/>
          <p:cNvSpPr>
            <a:spLocks noChangeArrowheads="1"/>
          </p:cNvSpPr>
          <p:nvPr/>
        </p:nvSpPr>
        <p:spPr bwMode="auto">
          <a:xfrm>
            <a:off x="228600" y="2722240"/>
            <a:ext cx="8686800" cy="1066800"/>
          </a:xfrm>
          <a:prstGeom prst="rect">
            <a:avLst/>
          </a:prstGeom>
          <a:noFill/>
          <a:ln w="9525">
            <a:noFill/>
            <a:miter lim="800000"/>
            <a:headEnd/>
            <a:tailEnd/>
          </a:ln>
        </p:spPr>
        <p:txBody>
          <a:bodyPr>
            <a:spAutoFit/>
          </a:bodyPr>
          <a:lstStyle/>
          <a:p>
            <a:r>
              <a:rPr lang="zh-CN" altLang="en-US" sz="3200" dirty="0">
                <a:solidFill>
                  <a:schemeClr val="tx2"/>
                </a:solidFill>
                <a:latin typeface="华文新魏" pitchFamily="2" charset="-122"/>
                <a:ea typeface="华文新魏" pitchFamily="2" charset="-122"/>
                <a:sym typeface="Symbol" pitchFamily="18" charset="2"/>
              </a:rPr>
              <a:t>如果计算出</a:t>
            </a:r>
            <a:r>
              <a:rPr lang="en-US" altLang="zh-CN" sz="3200" dirty="0">
                <a:solidFill>
                  <a:schemeClr val="tx2"/>
                </a:solidFill>
                <a:latin typeface="华文新魏" pitchFamily="2" charset="-122"/>
                <a:ea typeface="华文新魏" pitchFamily="2" charset="-122"/>
                <a:sym typeface="Symbol" pitchFamily="18" charset="2"/>
              </a:rPr>
              <a:t>F</a:t>
            </a:r>
            <a:r>
              <a:rPr lang="en-US" altLang="zh-CN" sz="4000" baseline="30000" dirty="0">
                <a:solidFill>
                  <a:schemeClr val="tx2"/>
                </a:solidFill>
                <a:latin typeface="华文新魏" pitchFamily="2" charset="-122"/>
                <a:ea typeface="华文新魏" pitchFamily="2" charset="-122"/>
                <a:sym typeface="Symbol" pitchFamily="18" charset="2"/>
              </a:rPr>
              <a:t>+</a:t>
            </a:r>
            <a:r>
              <a:rPr lang="en-US" altLang="zh-CN" sz="3200" dirty="0">
                <a:solidFill>
                  <a:schemeClr val="tx2"/>
                </a:solidFill>
                <a:latin typeface="华文新魏" pitchFamily="2" charset="-122"/>
                <a:ea typeface="华文新魏" pitchFamily="2" charset="-122"/>
                <a:sym typeface="Symbol" pitchFamily="18" charset="2"/>
              </a:rPr>
              <a:t>，</a:t>
            </a:r>
            <a:r>
              <a:rPr lang="zh-CN" altLang="en-US" sz="3200" dirty="0">
                <a:solidFill>
                  <a:schemeClr val="tx2"/>
                </a:solidFill>
                <a:latin typeface="华文新魏" pitchFamily="2" charset="-122"/>
                <a:ea typeface="华文新魏" pitchFamily="2" charset="-122"/>
                <a:sym typeface="Symbol" pitchFamily="18" charset="2"/>
              </a:rPr>
              <a:t>再判断</a:t>
            </a:r>
            <a:r>
              <a:rPr lang="en-US" altLang="zh-CN" sz="3200" dirty="0">
                <a:solidFill>
                  <a:schemeClr val="tx2"/>
                </a:solidFill>
                <a:latin typeface="华文新魏" pitchFamily="2" charset="-122"/>
                <a:ea typeface="华文新魏" pitchFamily="2" charset="-122"/>
              </a:rPr>
              <a:t>X</a:t>
            </a:r>
            <a:r>
              <a:rPr lang="en-US" altLang="zh-CN" sz="3200" dirty="0">
                <a:solidFill>
                  <a:schemeClr val="tx2"/>
                </a:solidFill>
                <a:latin typeface="华文新魏" pitchFamily="2" charset="-122"/>
                <a:ea typeface="华文新魏" pitchFamily="2" charset="-122"/>
                <a:sym typeface="Symbol" pitchFamily="18" charset="2"/>
              </a:rPr>
              <a:t>Y</a:t>
            </a:r>
            <a:r>
              <a:rPr lang="zh-CN" altLang="en-US" sz="3200" dirty="0">
                <a:solidFill>
                  <a:schemeClr val="tx2"/>
                </a:solidFill>
                <a:latin typeface="华文新魏" pitchFamily="2" charset="-122"/>
                <a:ea typeface="华文新魏" pitchFamily="2" charset="-122"/>
                <a:sym typeface="Symbol" pitchFamily="18" charset="2"/>
              </a:rPr>
              <a:t>是否属于</a:t>
            </a:r>
            <a:r>
              <a:rPr lang="en-US" altLang="zh-CN" sz="3200" dirty="0">
                <a:solidFill>
                  <a:schemeClr val="tx2"/>
                </a:solidFill>
                <a:latin typeface="华文新魏" pitchFamily="2" charset="-122"/>
                <a:ea typeface="华文新魏" pitchFamily="2" charset="-122"/>
                <a:sym typeface="Symbol" pitchFamily="18" charset="2"/>
              </a:rPr>
              <a:t>F</a:t>
            </a:r>
            <a:r>
              <a:rPr lang="en-US" altLang="zh-CN" sz="4000" baseline="30000" dirty="0">
                <a:solidFill>
                  <a:schemeClr val="tx2"/>
                </a:solidFill>
                <a:latin typeface="华文新魏" pitchFamily="2" charset="-122"/>
                <a:ea typeface="华文新魏" pitchFamily="2" charset="-122"/>
                <a:sym typeface="Symbol" pitchFamily="18" charset="2"/>
              </a:rPr>
              <a:t>+</a:t>
            </a:r>
            <a:r>
              <a:rPr lang="en-US" altLang="zh-CN" sz="3200" dirty="0">
                <a:solidFill>
                  <a:schemeClr val="tx2"/>
                </a:solidFill>
                <a:latin typeface="华文新魏" pitchFamily="2" charset="-122"/>
                <a:ea typeface="华文新魏" pitchFamily="2" charset="-122"/>
                <a:sym typeface="Symbol" pitchFamily="18" charset="2"/>
              </a:rPr>
              <a:t>，</a:t>
            </a:r>
            <a:r>
              <a:rPr lang="zh-CN" altLang="en-US" sz="3200" dirty="0">
                <a:solidFill>
                  <a:schemeClr val="tx2"/>
                </a:solidFill>
                <a:latin typeface="华文新魏" pitchFamily="2" charset="-122"/>
                <a:ea typeface="华文新魏" pitchFamily="2" charset="-122"/>
                <a:sym typeface="Symbol" pitchFamily="18" charset="2"/>
              </a:rPr>
              <a:t>则由于</a:t>
            </a:r>
            <a:r>
              <a:rPr lang="en-US" altLang="zh-CN" sz="3200" dirty="0">
                <a:solidFill>
                  <a:schemeClr val="tx2"/>
                </a:solidFill>
                <a:latin typeface="华文新魏" pitchFamily="2" charset="-122"/>
                <a:ea typeface="华文新魏" pitchFamily="2" charset="-122"/>
                <a:sym typeface="Symbol" pitchFamily="18" charset="2"/>
              </a:rPr>
              <a:t>F</a:t>
            </a:r>
            <a:r>
              <a:rPr lang="en-US" altLang="zh-CN" sz="4000" baseline="30000" dirty="0">
                <a:solidFill>
                  <a:schemeClr val="tx2"/>
                </a:solidFill>
                <a:latin typeface="华文新魏" pitchFamily="2" charset="-122"/>
                <a:ea typeface="华文新魏" pitchFamily="2" charset="-122"/>
                <a:sym typeface="Symbol" pitchFamily="18" charset="2"/>
              </a:rPr>
              <a:t>+</a:t>
            </a:r>
            <a:r>
              <a:rPr lang="zh-CN" altLang="en-US" sz="3200" dirty="0">
                <a:solidFill>
                  <a:schemeClr val="tx2"/>
                </a:solidFill>
                <a:latin typeface="华文新魏" pitchFamily="2" charset="-122"/>
                <a:ea typeface="华文新魏" pitchFamily="2" charset="-122"/>
                <a:sym typeface="Symbol" pitchFamily="18" charset="2"/>
              </a:rPr>
              <a:t>的计算非常复杂，实际上是不可行的</a:t>
            </a:r>
          </a:p>
        </p:txBody>
      </p:sp>
      <mc:AlternateContent xmlns:mc="http://schemas.openxmlformats.org/markup-compatibility/2006" xmlns:a14="http://schemas.microsoft.com/office/drawing/2010/main">
        <mc:Choice Requires="a14">
          <p:sp>
            <p:nvSpPr>
              <p:cNvPr id="8" name="Rectangle 1027"/>
              <p:cNvSpPr txBox="1">
                <a:spLocks noChangeArrowheads="1"/>
              </p:cNvSpPr>
              <p:nvPr/>
            </p:nvSpPr>
            <p:spPr bwMode="auto">
              <a:xfrm>
                <a:off x="44896" y="4251176"/>
                <a:ext cx="8991600" cy="76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98469E"/>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80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0" indent="0" algn="ctr" eaLnBrk="1" hangingPunct="1">
                  <a:lnSpc>
                    <a:spcPct val="90000"/>
                  </a:lnSpc>
                  <a:buFont typeface="Wingdings" pitchFamily="2" charset="2"/>
                  <a:buNone/>
                  <a:defRPr/>
                </a:pPr>
                <a14:m>
                  <m:oMath xmlns:m="http://schemas.openxmlformats.org/officeDocument/2006/math">
                    <m:r>
                      <a:rPr lang="en-US" altLang="zh-CN" sz="3600" i="1" kern="0" smtClean="0">
                        <a:solidFill>
                          <a:srgbClr val="FF0000"/>
                        </a:solidFill>
                        <a:latin typeface="Cambria Math" panose="02040503050406030204" pitchFamily="18" charset="0"/>
                      </a:rPr>
                      <m:t>𝑋</m:t>
                    </m:r>
                    <m:r>
                      <a:rPr lang="en-US" altLang="zh-CN" sz="3600" i="1" kern="0" smtClean="0">
                        <a:solidFill>
                          <a:srgbClr val="FF0000"/>
                        </a:solidFill>
                        <a:latin typeface="Cambria Math" panose="02040503050406030204" pitchFamily="18" charset="0"/>
                        <a:ea typeface="Cambria Math" panose="02040503050406030204" pitchFamily="18" charset="0"/>
                      </a:rPr>
                      <m:t>⟶</m:t>
                    </m:r>
                    <m:r>
                      <a:rPr lang="en-US" altLang="zh-CN" sz="3600" i="1" kern="0">
                        <a:solidFill>
                          <a:srgbClr val="FF0000"/>
                        </a:solidFill>
                        <a:latin typeface="Cambria Math" panose="02040503050406030204" pitchFamily="18" charset="0"/>
                      </a:rPr>
                      <m:t>𝑌</m:t>
                    </m:r>
                    <m:r>
                      <a:rPr lang="zh-CN" altLang="en-US" sz="3600" i="1" kern="0">
                        <a:solidFill>
                          <a:srgbClr val="FF0000"/>
                        </a:solidFill>
                        <a:latin typeface="Cambria Math" panose="02040503050406030204" pitchFamily="18" charset="0"/>
                      </a:rPr>
                      <m:t>能由</m:t>
                    </m:r>
                    <m:r>
                      <a:rPr lang="en-US" altLang="zh-CN" sz="3600" i="1" kern="0">
                        <a:solidFill>
                          <a:srgbClr val="FF0000"/>
                        </a:solidFill>
                        <a:latin typeface="Cambria Math" panose="02040503050406030204" pitchFamily="18" charset="0"/>
                      </a:rPr>
                      <m:t>𝐴𝑟𝑚𝑠𝑡𝑟𝑜𝑛𝑔</m:t>
                    </m:r>
                    <m:r>
                      <a:rPr lang="zh-CN" altLang="en-US" sz="3600" i="1" kern="0">
                        <a:solidFill>
                          <a:srgbClr val="FF0000"/>
                        </a:solidFill>
                        <a:latin typeface="Cambria Math" panose="02040503050406030204" pitchFamily="18" charset="0"/>
                      </a:rPr>
                      <m:t>公理导出</m:t>
                    </m:r>
                    <m:r>
                      <a:rPr lang="zh-CN" altLang="en-US" sz="3600" i="1" kern="0" smtClean="0">
                        <a:solidFill>
                          <a:srgbClr val="FF0000"/>
                        </a:solidFill>
                        <a:latin typeface="Cambria Math" panose="02040503050406030204" pitchFamily="18" charset="0"/>
                      </a:rPr>
                      <m:t>⟺</m:t>
                    </m:r>
                    <m:r>
                      <a:rPr lang="en-US" altLang="zh-CN" sz="3600" i="1" kern="0">
                        <a:solidFill>
                          <a:srgbClr val="FF0000"/>
                        </a:solidFill>
                        <a:latin typeface="Cambria Math" panose="02040503050406030204" pitchFamily="18" charset="0"/>
                      </a:rPr>
                      <m:t>𝑌</m:t>
                    </m:r>
                    <m:r>
                      <a:rPr lang="en-US" altLang="zh-CN" sz="3600" i="1" kern="0" smtClean="0">
                        <a:solidFill>
                          <a:srgbClr val="FF0000"/>
                        </a:solidFill>
                        <a:latin typeface="Cambria Math" panose="02040503050406030204" pitchFamily="18" charset="0"/>
                        <a:ea typeface="Cambria Math" panose="02040503050406030204" pitchFamily="18" charset="0"/>
                      </a:rPr>
                      <m:t>⊆</m:t>
                    </m:r>
                    <m:sSubSup>
                      <m:sSubSupPr>
                        <m:ctrlPr>
                          <a:rPr lang="en-US" altLang="zh-CN" sz="3600" i="1" kern="0" smtClean="0">
                            <a:solidFill>
                              <a:srgbClr val="FF0000"/>
                            </a:solidFill>
                            <a:latin typeface="Cambria Math" panose="02040503050406030204" pitchFamily="18" charset="0"/>
                            <a:ea typeface="Cambria Math" panose="02040503050406030204" pitchFamily="18" charset="0"/>
                          </a:rPr>
                        </m:ctrlPr>
                      </m:sSubSupPr>
                      <m:e>
                        <m:r>
                          <a:rPr lang="en-US" altLang="zh-CN" sz="3600" i="1" kern="0" smtClean="0">
                            <a:solidFill>
                              <a:srgbClr val="FF0000"/>
                            </a:solidFill>
                            <a:latin typeface="Cambria Math" panose="02040503050406030204" pitchFamily="18" charset="0"/>
                            <a:ea typeface="Cambria Math" panose="02040503050406030204" pitchFamily="18" charset="0"/>
                          </a:rPr>
                          <m:t>𝑋</m:t>
                        </m:r>
                      </m:e>
                      <m:sub>
                        <m:r>
                          <a:rPr lang="en-US" altLang="zh-CN" sz="3600" i="1" kern="0" smtClean="0">
                            <a:solidFill>
                              <a:srgbClr val="FF0000"/>
                            </a:solidFill>
                            <a:latin typeface="Cambria Math" panose="02040503050406030204" pitchFamily="18" charset="0"/>
                            <a:ea typeface="Cambria Math" panose="02040503050406030204" pitchFamily="18" charset="0"/>
                          </a:rPr>
                          <m:t>𝐹</m:t>
                        </m:r>
                      </m:sub>
                      <m:sup>
                        <m:r>
                          <a:rPr lang="en-US" altLang="zh-CN" sz="3600" i="1" kern="0" smtClean="0">
                            <a:solidFill>
                              <a:srgbClr val="FF0000"/>
                            </a:solidFill>
                            <a:latin typeface="Cambria Math" panose="02040503050406030204" pitchFamily="18" charset="0"/>
                            <a:ea typeface="Cambria Math" panose="02040503050406030204" pitchFamily="18" charset="0"/>
                          </a:rPr>
                          <m:t>+</m:t>
                        </m:r>
                      </m:sup>
                    </m:sSubSup>
                    <m:r>
                      <a:rPr lang="en-US" altLang="zh-CN" sz="3600" i="1" kern="0">
                        <a:solidFill>
                          <a:srgbClr val="FF0000"/>
                        </a:solidFill>
                        <a:latin typeface="Cambria Math" panose="02040503050406030204" pitchFamily="18" charset="0"/>
                      </a:rPr>
                      <m:t> </m:t>
                    </m:r>
                  </m:oMath>
                </a14:m>
                <a:r>
                  <a:rPr lang="en-US" altLang="zh-CN" sz="3600" kern="0" dirty="0" smtClean="0">
                    <a:solidFill>
                      <a:srgbClr val="FF0000"/>
                    </a:solidFill>
                    <a:sym typeface="Symbol" pitchFamily="18" charset="2"/>
                  </a:rPr>
                  <a:t>	</a:t>
                </a:r>
              </a:p>
            </p:txBody>
          </p:sp>
        </mc:Choice>
        <mc:Fallback xmlns="">
          <p:sp>
            <p:nvSpPr>
              <p:cNvPr id="8" name="Rectangle 1027"/>
              <p:cNvSpPr txBox="1">
                <a:spLocks noRot="1" noChangeAspect="1" noMove="1" noResize="1" noEditPoints="1" noAdjustHandles="1" noChangeArrowheads="1" noChangeShapeType="1" noTextEdit="1"/>
              </p:cNvSpPr>
              <p:nvPr/>
            </p:nvSpPr>
            <p:spPr bwMode="auto">
              <a:xfrm>
                <a:off x="44896" y="4251176"/>
                <a:ext cx="8991600" cy="762000"/>
              </a:xfrm>
              <a:prstGeom prst="rect">
                <a:avLst/>
              </a:prstGeom>
              <a:blipFill>
                <a:blip r:embed="rId3"/>
                <a:stretch>
                  <a:fillRect/>
                </a:stretch>
              </a:blipFill>
              <a:ln w="9525">
                <a:noFill/>
                <a:miter lim="800000"/>
                <a:headEnd/>
                <a:tailEnd/>
              </a:ln>
              <a:effectLst/>
            </p:spPr>
            <p:txBody>
              <a:bodyPr/>
              <a:lstStyle/>
              <a:p>
                <a:r>
                  <a:rPr lang="zh-CN" altLang="en-US">
                    <a:noFill/>
                  </a:rPr>
                  <a:t> </a:t>
                </a:r>
              </a:p>
            </p:txBody>
          </p:sp>
        </mc:Fallback>
      </mc:AlternateContent>
      <p:sp>
        <p:nvSpPr>
          <p:cNvPr id="9" name="矩形 8"/>
          <p:cNvSpPr/>
          <p:nvPr/>
        </p:nvSpPr>
        <p:spPr>
          <a:xfrm>
            <a:off x="2142489" y="5445255"/>
            <a:ext cx="4859022" cy="707886"/>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4000" b="1" spc="50" dirty="0" smtClean="0">
                <a:ln w="11430"/>
                <a:solidFill>
                  <a:srgbClr val="98469E"/>
                </a:solidFill>
                <a:latin typeface="华文新魏" pitchFamily="2" charset="-122"/>
                <a:ea typeface="华文新魏" pitchFamily="2" charset="-122"/>
              </a:rPr>
              <a:t>几何证明到代数计算</a:t>
            </a:r>
            <a:endParaRPr lang="zh-CN" altLang="en-US" sz="4000" b="1" cap="none" spc="50" dirty="0">
              <a:ln w="11430"/>
              <a:solidFill>
                <a:srgbClr val="98469E"/>
              </a:solidFill>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3"/>
                                        </p:tgtEl>
                                        <p:attrNameLst>
                                          <p:attrName>style.visibility</p:attrName>
                                        </p:attrNameLst>
                                      </p:cBhvr>
                                      <p:to>
                                        <p:strVal val="visible"/>
                                      </p:to>
                                    </p:set>
                                    <p:anim calcmode="lin" valueType="num">
                                      <p:cBhvr additive="base">
                                        <p:cTn id="7" dur="500" fill="hold"/>
                                        <p:tgtEl>
                                          <p:spTgt spid="12293"/>
                                        </p:tgtEl>
                                        <p:attrNameLst>
                                          <p:attrName>ppt_x</p:attrName>
                                        </p:attrNameLst>
                                      </p:cBhvr>
                                      <p:tavLst>
                                        <p:tav tm="0">
                                          <p:val>
                                            <p:strVal val="#ppt_x"/>
                                          </p:val>
                                        </p:tav>
                                        <p:tav tm="100000">
                                          <p:val>
                                            <p:strVal val="#ppt_x"/>
                                          </p:val>
                                        </p:tav>
                                      </p:tavLst>
                                    </p:anim>
                                    <p:anim calcmode="lin" valueType="num">
                                      <p:cBhvr additive="base">
                                        <p:cTn id="8" dur="500" fill="hold"/>
                                        <p:tgtEl>
                                          <p:spTgt spid="1229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294"/>
                                        </p:tgtEl>
                                        <p:attrNameLst>
                                          <p:attrName>style.visibility</p:attrName>
                                        </p:attrNameLst>
                                      </p:cBhvr>
                                      <p:to>
                                        <p:strVal val="visible"/>
                                      </p:to>
                                    </p:set>
                                    <p:anim calcmode="lin" valueType="num">
                                      <p:cBhvr additive="base">
                                        <p:cTn id="13" dur="500" fill="hold"/>
                                        <p:tgtEl>
                                          <p:spTgt spid="12294"/>
                                        </p:tgtEl>
                                        <p:attrNameLst>
                                          <p:attrName>ppt_x</p:attrName>
                                        </p:attrNameLst>
                                      </p:cBhvr>
                                      <p:tavLst>
                                        <p:tav tm="0">
                                          <p:val>
                                            <p:strVal val="#ppt_x"/>
                                          </p:val>
                                        </p:tav>
                                        <p:tav tm="100000">
                                          <p:val>
                                            <p:strVal val="#ppt_x"/>
                                          </p:val>
                                        </p:tav>
                                      </p:tavLst>
                                    </p:anim>
                                    <p:anim calcmode="lin" valueType="num">
                                      <p:cBhvr additive="base">
                                        <p:cTn id="14" dur="500" fill="hold"/>
                                        <p:tgtEl>
                                          <p:spTgt spid="1229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p:bldP spid="12294" grpId="0"/>
      <p:bldP spid="8" grpId="0"/>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p:txBody>
          <a:bodyPr/>
          <a:lstStyle/>
          <a:p>
            <a:pPr eaLnBrk="1" hangingPunct="1">
              <a:defRPr/>
            </a:pPr>
            <a:r>
              <a:rPr lang="zh-CN" altLang="en-US" dirty="0"/>
              <a:t>属性</a:t>
            </a:r>
            <a:r>
              <a:rPr lang="zh-CN" altLang="en-US" dirty="0" smtClean="0"/>
              <a:t>集的派性</a:t>
            </a:r>
          </a:p>
        </p:txBody>
      </p:sp>
      <p:sp>
        <p:nvSpPr>
          <p:cNvPr id="274435" name="Rectangle 3"/>
          <p:cNvSpPr>
            <a:spLocks noGrp="1" noChangeArrowheads="1"/>
          </p:cNvSpPr>
          <p:nvPr>
            <p:ph type="body" idx="1"/>
          </p:nvPr>
        </p:nvSpPr>
        <p:spPr/>
        <p:txBody>
          <a:bodyPr/>
          <a:lstStyle/>
          <a:p>
            <a:pPr eaLnBrk="1" hangingPunct="1">
              <a:spcBef>
                <a:spcPts val="1800"/>
              </a:spcBef>
              <a:defRPr/>
            </a:pPr>
            <a:r>
              <a:rPr lang="zh-CN" altLang="en-US" dirty="0" smtClean="0">
                <a:solidFill>
                  <a:srgbClr val="FF0000"/>
                </a:solidFill>
              </a:rPr>
              <a:t>左部属性</a:t>
            </a:r>
            <a:r>
              <a:rPr lang="zh-CN" altLang="en-US" dirty="0" smtClean="0"/>
              <a:t>，只出现在</a:t>
            </a:r>
            <a:r>
              <a:rPr lang="en-US" altLang="zh-CN" dirty="0" smtClean="0"/>
              <a:t>F</a:t>
            </a:r>
            <a:r>
              <a:rPr lang="zh-CN" altLang="en-US" dirty="0" smtClean="0"/>
              <a:t>左边的属性</a:t>
            </a:r>
          </a:p>
          <a:p>
            <a:pPr eaLnBrk="1" hangingPunct="1">
              <a:spcBef>
                <a:spcPts val="1800"/>
              </a:spcBef>
              <a:defRPr/>
            </a:pPr>
            <a:r>
              <a:rPr lang="zh-CN" altLang="en-US" dirty="0" smtClean="0">
                <a:solidFill>
                  <a:srgbClr val="FF0000"/>
                </a:solidFill>
              </a:rPr>
              <a:t>右部属性</a:t>
            </a:r>
            <a:r>
              <a:rPr lang="zh-CN" altLang="en-US" dirty="0" smtClean="0"/>
              <a:t>，只出现在</a:t>
            </a:r>
            <a:r>
              <a:rPr lang="en-US" altLang="zh-CN" dirty="0" smtClean="0"/>
              <a:t>F</a:t>
            </a:r>
            <a:r>
              <a:rPr lang="zh-CN" altLang="en-US" dirty="0" smtClean="0"/>
              <a:t>右边的属性</a:t>
            </a:r>
          </a:p>
          <a:p>
            <a:pPr eaLnBrk="1" hangingPunct="1">
              <a:spcBef>
                <a:spcPts val="1800"/>
              </a:spcBef>
              <a:defRPr/>
            </a:pPr>
            <a:r>
              <a:rPr lang="zh-CN" altLang="en-US" dirty="0" smtClean="0">
                <a:solidFill>
                  <a:srgbClr val="FF0000"/>
                </a:solidFill>
              </a:rPr>
              <a:t>双部属性</a:t>
            </a:r>
            <a:r>
              <a:rPr lang="zh-CN" altLang="en-US" dirty="0" smtClean="0"/>
              <a:t>，出现在</a:t>
            </a:r>
            <a:r>
              <a:rPr lang="en-US" altLang="zh-CN" dirty="0" smtClean="0"/>
              <a:t>F</a:t>
            </a:r>
            <a:r>
              <a:rPr lang="zh-CN" altLang="en-US" dirty="0" smtClean="0"/>
              <a:t>两边的属性</a:t>
            </a:r>
          </a:p>
          <a:p>
            <a:pPr eaLnBrk="1" hangingPunct="1">
              <a:spcBef>
                <a:spcPts val="1800"/>
              </a:spcBef>
              <a:defRPr/>
            </a:pPr>
            <a:r>
              <a:rPr lang="zh-CN" altLang="en-US" dirty="0" smtClean="0">
                <a:solidFill>
                  <a:srgbClr val="FF0000"/>
                </a:solidFill>
              </a:rPr>
              <a:t>外部属性</a:t>
            </a:r>
            <a:r>
              <a:rPr lang="zh-CN" altLang="en-US" dirty="0" smtClean="0"/>
              <a:t>，不出现在</a:t>
            </a:r>
            <a:r>
              <a:rPr lang="en-US" altLang="zh-CN" dirty="0" smtClean="0"/>
              <a:t>F</a:t>
            </a:r>
            <a:r>
              <a:rPr lang="zh-CN" altLang="en-US" dirty="0" smtClean="0"/>
              <a:t>中的属性</a:t>
            </a:r>
          </a:p>
          <a:p>
            <a:pPr eaLnBrk="1" hangingPunct="1">
              <a:spcBef>
                <a:spcPts val="1800"/>
              </a:spcBef>
              <a:defRPr/>
            </a:pPr>
            <a:r>
              <a:rPr lang="zh-CN" altLang="en-US" dirty="0" smtClean="0"/>
              <a:t>左部属性一定出现在任何候选码中</a:t>
            </a:r>
          </a:p>
          <a:p>
            <a:pPr eaLnBrk="1" hangingPunct="1">
              <a:spcBef>
                <a:spcPts val="1800"/>
              </a:spcBef>
              <a:defRPr/>
            </a:pPr>
            <a:r>
              <a:rPr lang="zh-CN" altLang="en-US" dirty="0" smtClean="0"/>
              <a:t>右部属性一定不出现在任何候选码中</a:t>
            </a:r>
          </a:p>
          <a:p>
            <a:pPr eaLnBrk="1" hangingPunct="1">
              <a:spcBef>
                <a:spcPts val="1800"/>
              </a:spcBef>
              <a:defRPr/>
            </a:pPr>
            <a:r>
              <a:rPr lang="zh-CN" altLang="en-US" dirty="0" smtClean="0"/>
              <a:t>外部属性一定出现在任何候选码中</a:t>
            </a:r>
          </a:p>
        </p:txBody>
      </p:sp>
      <p:sp>
        <p:nvSpPr>
          <p:cNvPr id="2" name="文本框 1"/>
          <p:cNvSpPr txBox="1"/>
          <p:nvPr/>
        </p:nvSpPr>
        <p:spPr>
          <a:xfrm>
            <a:off x="1763688" y="6165304"/>
            <a:ext cx="5832648" cy="523220"/>
          </a:xfrm>
          <a:prstGeom prst="rect">
            <a:avLst/>
          </a:prstGeom>
          <a:noFill/>
        </p:spPr>
        <p:txBody>
          <a:bodyPr wrap="square" rtlCol="0">
            <a:spAutoFit/>
          </a:bodyPr>
          <a:lstStyle/>
          <a:p>
            <a:pPr algn="ctr"/>
            <a:r>
              <a:rPr lang="en-US" altLang="zh-CN" sz="2800" dirty="0" smtClean="0"/>
              <a:t>R(</a:t>
            </a:r>
            <a:r>
              <a:rPr lang="en-US" altLang="zh-CN" sz="2800" dirty="0" smtClean="0">
                <a:solidFill>
                  <a:srgbClr val="FF0000"/>
                </a:solidFill>
              </a:rPr>
              <a:t>A</a:t>
            </a:r>
            <a:r>
              <a:rPr lang="en-US" altLang="zh-CN" sz="2800" dirty="0" smtClean="0">
                <a:solidFill>
                  <a:srgbClr val="98469E"/>
                </a:solidFill>
              </a:rPr>
              <a:t>B</a:t>
            </a:r>
            <a:r>
              <a:rPr lang="en-US" altLang="zh-CN" sz="2800" dirty="0" smtClean="0">
                <a:solidFill>
                  <a:srgbClr val="00B050"/>
                </a:solidFill>
              </a:rPr>
              <a:t>C</a:t>
            </a:r>
            <a:r>
              <a:rPr lang="en-US" altLang="zh-CN" sz="2800" dirty="0" smtClean="0">
                <a:solidFill>
                  <a:srgbClr val="FFFF00"/>
                </a:solidFill>
              </a:rPr>
              <a:t>D</a:t>
            </a:r>
            <a:r>
              <a:rPr lang="en-US" altLang="zh-CN" sz="2800" dirty="0" smtClean="0"/>
              <a:t>), F = { A</a:t>
            </a:r>
            <a:r>
              <a:rPr lang="en-US" altLang="zh-CN" sz="2800" dirty="0" smtClean="0">
                <a:sym typeface="Symbol" panose="05050102010706020507" pitchFamily="18" charset="2"/>
              </a:rPr>
              <a:t> B, B  C }</a:t>
            </a:r>
            <a:endParaRPr lang="zh-CN" altLang="en-US" sz="28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pPr eaLnBrk="1" hangingPunct="1">
              <a:defRPr/>
            </a:pPr>
            <a:r>
              <a:rPr lang="zh-CN" altLang="en-US" dirty="0" smtClean="0"/>
              <a:t>候选码的计算示例</a:t>
            </a:r>
          </a:p>
        </p:txBody>
      </p:sp>
      <p:sp>
        <p:nvSpPr>
          <p:cNvPr id="18436" name="Rectangle 3"/>
          <p:cNvSpPr>
            <a:spLocks noChangeArrowheads="1"/>
          </p:cNvSpPr>
          <p:nvPr/>
        </p:nvSpPr>
        <p:spPr bwMode="auto">
          <a:xfrm>
            <a:off x="1258888" y="2780928"/>
            <a:ext cx="5340350" cy="519113"/>
          </a:xfrm>
          <a:prstGeom prst="rect">
            <a:avLst/>
          </a:prstGeom>
          <a:noFill/>
          <a:ln w="9525">
            <a:noFill/>
            <a:miter lim="800000"/>
            <a:headEnd/>
            <a:tailEnd/>
          </a:ln>
        </p:spPr>
        <p:txBody>
          <a:bodyPr wrap="none">
            <a:spAutoFit/>
          </a:bodyPr>
          <a:lstStyle/>
          <a:p>
            <a:pPr>
              <a:spcBef>
                <a:spcPct val="25000"/>
              </a:spcBef>
            </a:pPr>
            <a:r>
              <a:rPr lang="zh-CN" altLang="en-US" sz="2800">
                <a:latin typeface="隶书" pitchFamily="49" charset="-122"/>
                <a:ea typeface="隶书" pitchFamily="49" charset="-122"/>
              </a:rPr>
              <a:t>出现在左边的属性：</a:t>
            </a:r>
            <a:r>
              <a:rPr lang="en-US" altLang="zh-CN" sz="2800">
                <a:latin typeface="隶书" pitchFamily="49" charset="-122"/>
                <a:ea typeface="隶书" pitchFamily="49" charset="-122"/>
              </a:rPr>
              <a:t>{C,T,H,R,S}</a:t>
            </a:r>
          </a:p>
        </p:txBody>
      </p:sp>
      <p:sp>
        <p:nvSpPr>
          <p:cNvPr id="18437" name="Rectangle 4"/>
          <p:cNvSpPr>
            <a:spLocks noChangeArrowheads="1"/>
          </p:cNvSpPr>
          <p:nvPr/>
        </p:nvSpPr>
        <p:spPr bwMode="auto">
          <a:xfrm>
            <a:off x="1258888" y="3284166"/>
            <a:ext cx="4629150" cy="519112"/>
          </a:xfrm>
          <a:prstGeom prst="rect">
            <a:avLst/>
          </a:prstGeom>
          <a:noFill/>
          <a:ln w="9525">
            <a:noFill/>
            <a:miter lim="800000"/>
            <a:headEnd/>
            <a:tailEnd/>
          </a:ln>
        </p:spPr>
        <p:txBody>
          <a:bodyPr wrap="none">
            <a:spAutoFit/>
          </a:bodyPr>
          <a:lstStyle/>
          <a:p>
            <a:pPr>
              <a:spcBef>
                <a:spcPct val="25000"/>
              </a:spcBef>
            </a:pPr>
            <a:r>
              <a:rPr lang="zh-CN" altLang="en-US" sz="2800">
                <a:latin typeface="隶书" pitchFamily="49" charset="-122"/>
                <a:ea typeface="隶书" pitchFamily="49" charset="-122"/>
              </a:rPr>
              <a:t>出现在右边的属性：</a:t>
            </a:r>
            <a:r>
              <a:rPr lang="en-US" altLang="zh-CN" sz="2800">
                <a:latin typeface="隶书" pitchFamily="49" charset="-122"/>
                <a:ea typeface="隶书" pitchFamily="49" charset="-122"/>
              </a:rPr>
              <a:t>{C,T,R}</a:t>
            </a:r>
          </a:p>
        </p:txBody>
      </p:sp>
      <p:sp>
        <p:nvSpPr>
          <p:cNvPr id="18438" name="Rectangle 5"/>
          <p:cNvSpPr>
            <a:spLocks noChangeArrowheads="1"/>
          </p:cNvSpPr>
          <p:nvPr/>
        </p:nvSpPr>
        <p:spPr bwMode="auto">
          <a:xfrm>
            <a:off x="1258888" y="4076328"/>
            <a:ext cx="2673350" cy="519113"/>
          </a:xfrm>
          <a:prstGeom prst="rect">
            <a:avLst/>
          </a:prstGeom>
          <a:noFill/>
          <a:ln w="9525">
            <a:noFill/>
            <a:miter lim="800000"/>
            <a:headEnd/>
            <a:tailEnd/>
          </a:ln>
        </p:spPr>
        <p:txBody>
          <a:bodyPr wrap="none">
            <a:spAutoFit/>
          </a:bodyPr>
          <a:lstStyle/>
          <a:p>
            <a:pPr>
              <a:spcBef>
                <a:spcPct val="25000"/>
              </a:spcBef>
            </a:pPr>
            <a:r>
              <a:rPr lang="zh-CN" altLang="en-US" sz="2800">
                <a:latin typeface="隶书" pitchFamily="49" charset="-122"/>
                <a:ea typeface="隶书" pitchFamily="49" charset="-122"/>
              </a:rPr>
              <a:t>左部属性：</a:t>
            </a:r>
            <a:r>
              <a:rPr lang="en-US" altLang="zh-CN" sz="2800">
                <a:latin typeface="隶书" pitchFamily="49" charset="-122"/>
                <a:ea typeface="隶书" pitchFamily="49" charset="-122"/>
              </a:rPr>
              <a:t>{HS}</a:t>
            </a:r>
          </a:p>
        </p:txBody>
      </p:sp>
      <p:sp>
        <p:nvSpPr>
          <p:cNvPr id="18439" name="Rectangle 6"/>
          <p:cNvSpPr>
            <a:spLocks noChangeArrowheads="1"/>
          </p:cNvSpPr>
          <p:nvPr/>
        </p:nvSpPr>
        <p:spPr bwMode="auto">
          <a:xfrm>
            <a:off x="1258888" y="4508128"/>
            <a:ext cx="2317750" cy="519113"/>
          </a:xfrm>
          <a:prstGeom prst="rect">
            <a:avLst/>
          </a:prstGeom>
          <a:noFill/>
          <a:ln w="9525">
            <a:noFill/>
            <a:miter lim="800000"/>
            <a:headEnd/>
            <a:tailEnd/>
          </a:ln>
        </p:spPr>
        <p:txBody>
          <a:bodyPr wrap="none">
            <a:spAutoFit/>
          </a:bodyPr>
          <a:lstStyle/>
          <a:p>
            <a:pPr>
              <a:spcBef>
                <a:spcPct val="25000"/>
              </a:spcBef>
            </a:pPr>
            <a:r>
              <a:rPr lang="zh-CN" altLang="en-US" sz="2800">
                <a:latin typeface="隶书" pitchFamily="49" charset="-122"/>
                <a:ea typeface="隶书" pitchFamily="49" charset="-122"/>
              </a:rPr>
              <a:t>右部属性：</a:t>
            </a:r>
            <a:r>
              <a:rPr lang="en-US" altLang="zh-CN" sz="2800">
                <a:latin typeface="隶书" pitchFamily="49" charset="-122"/>
                <a:ea typeface="隶书" pitchFamily="49" charset="-122"/>
              </a:rPr>
              <a:t>{}</a:t>
            </a:r>
          </a:p>
        </p:txBody>
      </p:sp>
      <p:sp>
        <p:nvSpPr>
          <p:cNvPr id="18440" name="Rectangle 7"/>
          <p:cNvSpPr>
            <a:spLocks noChangeArrowheads="1"/>
          </p:cNvSpPr>
          <p:nvPr/>
        </p:nvSpPr>
        <p:spPr bwMode="auto">
          <a:xfrm>
            <a:off x="1258888" y="4939928"/>
            <a:ext cx="3206750" cy="519113"/>
          </a:xfrm>
          <a:prstGeom prst="rect">
            <a:avLst/>
          </a:prstGeom>
          <a:noFill/>
          <a:ln w="9525">
            <a:noFill/>
            <a:miter lim="800000"/>
            <a:headEnd/>
            <a:tailEnd/>
          </a:ln>
        </p:spPr>
        <p:txBody>
          <a:bodyPr wrap="none">
            <a:spAutoFit/>
          </a:bodyPr>
          <a:lstStyle/>
          <a:p>
            <a:pPr>
              <a:spcBef>
                <a:spcPct val="25000"/>
              </a:spcBef>
            </a:pPr>
            <a:r>
              <a:rPr kumimoji="0" lang="zh-CN" altLang="en-US" sz="2800">
                <a:latin typeface="隶书" pitchFamily="49" charset="-122"/>
                <a:ea typeface="隶书" pitchFamily="49" charset="-122"/>
              </a:rPr>
              <a:t>双部</a:t>
            </a:r>
            <a:r>
              <a:rPr lang="zh-CN" altLang="en-US" sz="2800">
                <a:latin typeface="隶书" pitchFamily="49" charset="-122"/>
                <a:ea typeface="隶书" pitchFamily="49" charset="-122"/>
              </a:rPr>
              <a:t>属性：</a:t>
            </a:r>
            <a:r>
              <a:rPr lang="en-US" altLang="zh-CN" sz="2800">
                <a:latin typeface="隶书" pitchFamily="49" charset="-122"/>
                <a:ea typeface="隶书" pitchFamily="49" charset="-122"/>
              </a:rPr>
              <a:t>{C,T,R}</a:t>
            </a:r>
          </a:p>
        </p:txBody>
      </p:sp>
      <p:sp>
        <p:nvSpPr>
          <p:cNvPr id="18441" name="Rectangle 8"/>
          <p:cNvSpPr>
            <a:spLocks noChangeArrowheads="1"/>
          </p:cNvSpPr>
          <p:nvPr/>
        </p:nvSpPr>
        <p:spPr bwMode="auto">
          <a:xfrm>
            <a:off x="1331913" y="1196752"/>
            <a:ext cx="6408737" cy="1373188"/>
          </a:xfrm>
          <a:prstGeom prst="rect">
            <a:avLst/>
          </a:prstGeom>
          <a:noFill/>
          <a:ln w="9525">
            <a:noFill/>
            <a:miter lim="800000"/>
            <a:headEnd/>
            <a:tailEnd/>
          </a:ln>
        </p:spPr>
        <p:txBody>
          <a:bodyPr>
            <a:spAutoFit/>
          </a:bodyPr>
          <a:lstStyle/>
          <a:p>
            <a:r>
              <a:rPr lang="en-US" altLang="zh-CN" sz="2800" dirty="0">
                <a:latin typeface="隶书" pitchFamily="49" charset="-122"/>
                <a:ea typeface="隶书" pitchFamily="49" charset="-122"/>
              </a:rPr>
              <a:t>U = (C,T,H,R,S)</a:t>
            </a:r>
          </a:p>
          <a:p>
            <a:r>
              <a:rPr lang="en-US" altLang="zh-CN" sz="2800" dirty="0">
                <a:latin typeface="隶书" pitchFamily="49" charset="-122"/>
                <a:ea typeface="隶书" pitchFamily="49" charset="-122"/>
              </a:rPr>
              <a:t>F = {C</a:t>
            </a:r>
            <a:r>
              <a:rPr lang="en-US" altLang="zh-CN" sz="2800" dirty="0"/>
              <a:t>→</a:t>
            </a:r>
            <a:r>
              <a:rPr lang="en-US" altLang="zh-CN" sz="2800" dirty="0">
                <a:latin typeface="隶书" pitchFamily="49" charset="-122"/>
                <a:ea typeface="隶书" pitchFamily="49" charset="-122"/>
              </a:rPr>
              <a:t>T,HR</a:t>
            </a:r>
            <a:r>
              <a:rPr lang="en-US" altLang="zh-CN" sz="2800" dirty="0"/>
              <a:t>→</a:t>
            </a:r>
            <a:r>
              <a:rPr lang="en-US" altLang="zh-CN" sz="2800" dirty="0">
                <a:latin typeface="隶书" pitchFamily="49" charset="-122"/>
                <a:ea typeface="隶书" pitchFamily="49" charset="-122"/>
              </a:rPr>
              <a:t>C,HT</a:t>
            </a:r>
            <a:r>
              <a:rPr lang="en-US" altLang="zh-CN" sz="2800" dirty="0"/>
              <a:t>→</a:t>
            </a:r>
            <a:r>
              <a:rPr lang="en-US" altLang="zh-CN" sz="2800" dirty="0">
                <a:latin typeface="隶书" pitchFamily="49" charset="-122"/>
                <a:ea typeface="隶书" pitchFamily="49" charset="-122"/>
              </a:rPr>
              <a:t>R,HS</a:t>
            </a:r>
            <a:r>
              <a:rPr lang="en-US" altLang="zh-CN" sz="2800" dirty="0"/>
              <a:t>→</a:t>
            </a:r>
            <a:r>
              <a:rPr lang="en-US" altLang="zh-CN" sz="2800" dirty="0">
                <a:latin typeface="隶书" pitchFamily="49" charset="-122"/>
                <a:ea typeface="隶书" pitchFamily="49" charset="-122"/>
              </a:rPr>
              <a:t>R}</a:t>
            </a:r>
          </a:p>
          <a:p>
            <a:r>
              <a:rPr lang="zh-CN" altLang="en-US" sz="2800" dirty="0">
                <a:latin typeface="隶书" pitchFamily="49" charset="-122"/>
                <a:ea typeface="隶书" pitchFamily="49" charset="-122"/>
              </a:rPr>
              <a:t>给出</a:t>
            </a:r>
            <a:r>
              <a:rPr lang="en-US" altLang="zh-CN" sz="2800" dirty="0">
                <a:latin typeface="隶书" pitchFamily="49" charset="-122"/>
                <a:ea typeface="隶书" pitchFamily="49" charset="-122"/>
              </a:rPr>
              <a:t>R</a:t>
            </a:r>
            <a:r>
              <a:rPr lang="zh-CN" altLang="en-US" sz="2800" dirty="0">
                <a:latin typeface="隶书" pitchFamily="49" charset="-122"/>
                <a:ea typeface="隶书" pitchFamily="49" charset="-122"/>
              </a:rPr>
              <a:t>的所有候选码</a:t>
            </a:r>
            <a:endParaRPr lang="en-US" altLang="zh-CN" sz="2800" dirty="0">
              <a:latin typeface="隶书" pitchFamily="49" charset="-122"/>
              <a:ea typeface="隶书" pitchFamily="49" charset="-122"/>
            </a:endParaRPr>
          </a:p>
        </p:txBody>
      </p:sp>
      <p:graphicFrame>
        <p:nvGraphicFramePr>
          <p:cNvPr id="18434" name="Object 9"/>
          <p:cNvGraphicFramePr>
            <a:graphicFrameLocks noChangeAspect="1"/>
          </p:cNvGraphicFramePr>
          <p:nvPr>
            <p:extLst>
              <p:ext uri="{D42A27DB-BD31-4B8C-83A1-F6EECF244321}">
                <p14:modId xmlns:p14="http://schemas.microsoft.com/office/powerpoint/2010/main" val="2760981447"/>
              </p:ext>
            </p:extLst>
          </p:nvPr>
        </p:nvGraphicFramePr>
        <p:xfrm>
          <a:off x="1263650" y="5652716"/>
          <a:ext cx="2803525" cy="598487"/>
        </p:xfrm>
        <a:graphic>
          <a:graphicData uri="http://schemas.openxmlformats.org/presentationml/2006/ole">
            <mc:AlternateContent xmlns:mc="http://schemas.openxmlformats.org/markup-compatibility/2006">
              <mc:Choice xmlns:v="urn:schemas-microsoft-com:vml" Requires="v">
                <p:oleObj spid="_x0000_s18605" name="公式" r:id="rId4" imgW="1091880" imgH="228600" progId="Equation.3">
                  <p:embed/>
                </p:oleObj>
              </mc:Choice>
              <mc:Fallback>
                <p:oleObj name="公式" r:id="rId4" imgW="1091880" imgH="2286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650" y="5652716"/>
                        <a:ext cx="2803525" cy="598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pPr eaLnBrk="1" hangingPunct="1">
              <a:defRPr/>
            </a:pPr>
            <a:r>
              <a:rPr lang="zh-CN" altLang="en-US" dirty="0" smtClean="0"/>
              <a:t>候选码的计算示例</a:t>
            </a:r>
          </a:p>
        </p:txBody>
      </p:sp>
      <p:sp>
        <p:nvSpPr>
          <p:cNvPr id="19463" name="Rectangle 3"/>
          <p:cNvSpPr>
            <a:spLocks noChangeArrowheads="1"/>
          </p:cNvSpPr>
          <p:nvPr/>
        </p:nvSpPr>
        <p:spPr bwMode="auto">
          <a:xfrm>
            <a:off x="1331913" y="1239838"/>
            <a:ext cx="5162550" cy="1500187"/>
          </a:xfrm>
          <a:prstGeom prst="rect">
            <a:avLst/>
          </a:prstGeom>
          <a:noFill/>
          <a:ln w="9525">
            <a:noFill/>
            <a:miter lim="800000"/>
            <a:headEnd/>
            <a:tailEnd/>
          </a:ln>
        </p:spPr>
        <p:txBody>
          <a:bodyPr wrap="none" anchor="ctr">
            <a:spAutoFit/>
          </a:bodyPr>
          <a:lstStyle/>
          <a:p>
            <a:pPr>
              <a:spcBef>
                <a:spcPct val="15000"/>
              </a:spcBef>
              <a:tabLst>
                <a:tab pos="304800" algn="l"/>
              </a:tabLst>
            </a:pPr>
            <a:r>
              <a:rPr lang="en-US" altLang="zh-CN" sz="2800">
                <a:latin typeface="隶书" pitchFamily="49" charset="-122"/>
                <a:ea typeface="隶书" pitchFamily="49" charset="-122"/>
              </a:rPr>
              <a:t>U = {A</a:t>
            </a:r>
            <a:r>
              <a:rPr lang="zh-CN" altLang="en-US" sz="2800">
                <a:latin typeface="隶书" pitchFamily="49" charset="-122"/>
                <a:ea typeface="隶书" pitchFamily="49" charset="-122"/>
              </a:rPr>
              <a:t>，</a:t>
            </a:r>
            <a:r>
              <a:rPr lang="en-US" altLang="zh-CN" sz="2800">
                <a:latin typeface="隶书" pitchFamily="49" charset="-122"/>
                <a:ea typeface="隶书" pitchFamily="49" charset="-122"/>
              </a:rPr>
              <a:t>B</a:t>
            </a:r>
            <a:r>
              <a:rPr lang="zh-CN" altLang="en-US" sz="2800">
                <a:latin typeface="隶书" pitchFamily="49" charset="-122"/>
                <a:ea typeface="隶书" pitchFamily="49" charset="-122"/>
              </a:rPr>
              <a:t>，</a:t>
            </a:r>
            <a:r>
              <a:rPr lang="en-US" altLang="zh-CN" sz="2800">
                <a:latin typeface="隶书" pitchFamily="49" charset="-122"/>
                <a:ea typeface="隶书" pitchFamily="49" charset="-122"/>
              </a:rPr>
              <a:t>C</a:t>
            </a:r>
            <a:r>
              <a:rPr lang="zh-CN" altLang="en-US" sz="2800">
                <a:latin typeface="隶书" pitchFamily="49" charset="-122"/>
                <a:ea typeface="隶书" pitchFamily="49" charset="-122"/>
              </a:rPr>
              <a:t>，</a:t>
            </a:r>
            <a:r>
              <a:rPr lang="en-US" altLang="zh-CN" sz="2800">
                <a:latin typeface="隶书" pitchFamily="49" charset="-122"/>
                <a:ea typeface="隶书" pitchFamily="49" charset="-122"/>
              </a:rPr>
              <a:t>D</a:t>
            </a:r>
            <a:r>
              <a:rPr lang="zh-CN" altLang="en-US" sz="2800">
                <a:latin typeface="隶书" pitchFamily="49" charset="-122"/>
                <a:ea typeface="隶书" pitchFamily="49" charset="-122"/>
              </a:rPr>
              <a:t>，</a:t>
            </a:r>
            <a:r>
              <a:rPr lang="en-US" altLang="zh-CN" sz="2800">
                <a:latin typeface="隶书" pitchFamily="49" charset="-122"/>
                <a:ea typeface="隶书" pitchFamily="49" charset="-122"/>
              </a:rPr>
              <a:t>E}</a:t>
            </a:r>
          </a:p>
          <a:p>
            <a:pPr>
              <a:spcBef>
                <a:spcPct val="15000"/>
              </a:spcBef>
              <a:tabLst>
                <a:tab pos="304800" algn="l"/>
              </a:tabLst>
            </a:pPr>
            <a:r>
              <a:rPr lang="en-US" altLang="zh-CN" sz="2800">
                <a:latin typeface="隶书" pitchFamily="49" charset="-122"/>
                <a:ea typeface="隶书" pitchFamily="49" charset="-122"/>
              </a:rPr>
              <a:t>F = {AE→C,AC→D,CD→B,D→E}</a:t>
            </a:r>
            <a:endParaRPr lang="zh-CN" altLang="en-US" sz="2800">
              <a:latin typeface="隶书" pitchFamily="49" charset="-122"/>
              <a:ea typeface="隶书" pitchFamily="49" charset="-122"/>
            </a:endParaRPr>
          </a:p>
          <a:p>
            <a:pPr>
              <a:spcBef>
                <a:spcPct val="15000"/>
              </a:spcBef>
              <a:tabLst>
                <a:tab pos="304800" algn="l"/>
              </a:tabLst>
            </a:pPr>
            <a:r>
              <a:rPr lang="zh-CN" altLang="en-US" sz="2800">
                <a:latin typeface="隶书" pitchFamily="49" charset="-122"/>
                <a:ea typeface="隶书" pitchFamily="49" charset="-122"/>
              </a:rPr>
              <a:t>给出</a:t>
            </a:r>
            <a:r>
              <a:rPr lang="en-US" altLang="zh-CN" sz="2800">
                <a:latin typeface="隶书" pitchFamily="49" charset="-122"/>
                <a:ea typeface="隶书" pitchFamily="49" charset="-122"/>
              </a:rPr>
              <a:t>R</a:t>
            </a:r>
            <a:r>
              <a:rPr lang="zh-CN" altLang="en-US" sz="2800">
                <a:latin typeface="隶书" pitchFamily="49" charset="-122"/>
                <a:ea typeface="隶书" pitchFamily="49" charset="-122"/>
              </a:rPr>
              <a:t>的所有候选码 </a:t>
            </a:r>
          </a:p>
        </p:txBody>
      </p:sp>
      <p:sp>
        <p:nvSpPr>
          <p:cNvPr id="19464" name="Rectangle 4"/>
          <p:cNvSpPr>
            <a:spLocks noChangeArrowheads="1"/>
          </p:cNvSpPr>
          <p:nvPr/>
        </p:nvSpPr>
        <p:spPr bwMode="auto">
          <a:xfrm>
            <a:off x="1258888" y="2911475"/>
            <a:ext cx="5518150" cy="519113"/>
          </a:xfrm>
          <a:prstGeom prst="rect">
            <a:avLst/>
          </a:prstGeom>
          <a:noFill/>
          <a:ln w="9525">
            <a:noFill/>
            <a:miter lim="800000"/>
            <a:headEnd/>
            <a:tailEnd/>
          </a:ln>
        </p:spPr>
        <p:txBody>
          <a:bodyPr wrap="none">
            <a:spAutoFit/>
          </a:bodyPr>
          <a:lstStyle/>
          <a:p>
            <a:pPr>
              <a:spcBef>
                <a:spcPct val="25000"/>
              </a:spcBef>
            </a:pPr>
            <a:r>
              <a:rPr lang="zh-CN" altLang="en-US" sz="2800">
                <a:latin typeface="隶书" pitchFamily="49" charset="-122"/>
                <a:ea typeface="隶书" pitchFamily="49" charset="-122"/>
              </a:rPr>
              <a:t>出现在左边的属性：</a:t>
            </a:r>
            <a:r>
              <a:rPr lang="en-US" altLang="zh-CN" sz="2800">
                <a:latin typeface="隶书" pitchFamily="49" charset="-122"/>
                <a:ea typeface="隶书" pitchFamily="49" charset="-122"/>
              </a:rPr>
              <a:t>{A</a:t>
            </a:r>
            <a:r>
              <a:rPr lang="zh-CN" altLang="en-US" sz="2800">
                <a:latin typeface="隶书" pitchFamily="49" charset="-122"/>
                <a:ea typeface="隶书" pitchFamily="49" charset="-122"/>
              </a:rPr>
              <a:t>，</a:t>
            </a:r>
            <a:r>
              <a:rPr lang="en-US" altLang="zh-CN" sz="2800">
                <a:latin typeface="隶书" pitchFamily="49" charset="-122"/>
                <a:ea typeface="隶书" pitchFamily="49" charset="-122"/>
              </a:rPr>
              <a:t>C</a:t>
            </a:r>
            <a:r>
              <a:rPr lang="zh-CN" altLang="en-US" sz="2800">
                <a:latin typeface="隶书" pitchFamily="49" charset="-122"/>
                <a:ea typeface="隶书" pitchFamily="49" charset="-122"/>
              </a:rPr>
              <a:t>，</a:t>
            </a:r>
            <a:r>
              <a:rPr lang="en-US" altLang="zh-CN" sz="2800">
                <a:latin typeface="隶书" pitchFamily="49" charset="-122"/>
                <a:ea typeface="隶书" pitchFamily="49" charset="-122"/>
              </a:rPr>
              <a:t>D</a:t>
            </a:r>
            <a:r>
              <a:rPr lang="zh-CN" altLang="en-US" sz="2800">
                <a:latin typeface="隶书" pitchFamily="49" charset="-122"/>
                <a:ea typeface="隶书" pitchFamily="49" charset="-122"/>
              </a:rPr>
              <a:t>，</a:t>
            </a:r>
            <a:r>
              <a:rPr lang="en-US" altLang="zh-CN" sz="2800">
                <a:latin typeface="隶书" pitchFamily="49" charset="-122"/>
                <a:ea typeface="隶书" pitchFamily="49" charset="-122"/>
              </a:rPr>
              <a:t>E}</a:t>
            </a:r>
          </a:p>
        </p:txBody>
      </p:sp>
      <p:sp>
        <p:nvSpPr>
          <p:cNvPr id="19465" name="Rectangle 5"/>
          <p:cNvSpPr>
            <a:spLocks noChangeArrowheads="1"/>
          </p:cNvSpPr>
          <p:nvPr/>
        </p:nvSpPr>
        <p:spPr bwMode="auto">
          <a:xfrm>
            <a:off x="1258888" y="3414713"/>
            <a:ext cx="5518150" cy="519112"/>
          </a:xfrm>
          <a:prstGeom prst="rect">
            <a:avLst/>
          </a:prstGeom>
          <a:noFill/>
          <a:ln w="9525">
            <a:noFill/>
            <a:miter lim="800000"/>
            <a:headEnd/>
            <a:tailEnd/>
          </a:ln>
        </p:spPr>
        <p:txBody>
          <a:bodyPr wrap="none">
            <a:spAutoFit/>
          </a:bodyPr>
          <a:lstStyle/>
          <a:p>
            <a:pPr>
              <a:spcBef>
                <a:spcPct val="25000"/>
              </a:spcBef>
            </a:pPr>
            <a:r>
              <a:rPr lang="zh-CN" altLang="en-US" sz="2800">
                <a:latin typeface="隶书" pitchFamily="49" charset="-122"/>
                <a:ea typeface="隶书" pitchFamily="49" charset="-122"/>
              </a:rPr>
              <a:t>出现在右边的属性：</a:t>
            </a:r>
            <a:r>
              <a:rPr lang="en-US" altLang="zh-CN" sz="2800">
                <a:latin typeface="隶书" pitchFamily="49" charset="-122"/>
                <a:ea typeface="隶书" pitchFamily="49" charset="-122"/>
              </a:rPr>
              <a:t>{B</a:t>
            </a:r>
            <a:r>
              <a:rPr lang="zh-CN" altLang="en-US" sz="2800">
                <a:latin typeface="隶书" pitchFamily="49" charset="-122"/>
                <a:ea typeface="隶书" pitchFamily="49" charset="-122"/>
              </a:rPr>
              <a:t>，</a:t>
            </a:r>
            <a:r>
              <a:rPr lang="en-US" altLang="zh-CN" sz="2800">
                <a:latin typeface="隶书" pitchFamily="49" charset="-122"/>
                <a:ea typeface="隶书" pitchFamily="49" charset="-122"/>
              </a:rPr>
              <a:t>C</a:t>
            </a:r>
            <a:r>
              <a:rPr lang="zh-CN" altLang="en-US" sz="2800">
                <a:latin typeface="隶书" pitchFamily="49" charset="-122"/>
                <a:ea typeface="隶书" pitchFamily="49" charset="-122"/>
              </a:rPr>
              <a:t>，</a:t>
            </a:r>
            <a:r>
              <a:rPr lang="en-US" altLang="zh-CN" sz="2800">
                <a:latin typeface="隶书" pitchFamily="49" charset="-122"/>
                <a:ea typeface="隶书" pitchFamily="49" charset="-122"/>
              </a:rPr>
              <a:t>D</a:t>
            </a:r>
            <a:r>
              <a:rPr lang="zh-CN" altLang="en-US" sz="2800">
                <a:latin typeface="隶书" pitchFamily="49" charset="-122"/>
                <a:ea typeface="隶书" pitchFamily="49" charset="-122"/>
              </a:rPr>
              <a:t>，</a:t>
            </a:r>
            <a:r>
              <a:rPr lang="en-US" altLang="zh-CN" sz="2800">
                <a:latin typeface="隶书" pitchFamily="49" charset="-122"/>
                <a:ea typeface="隶书" pitchFamily="49" charset="-122"/>
              </a:rPr>
              <a:t>E}</a:t>
            </a:r>
          </a:p>
        </p:txBody>
      </p:sp>
      <p:sp>
        <p:nvSpPr>
          <p:cNvPr id="19466" name="Rectangle 6"/>
          <p:cNvSpPr>
            <a:spLocks noChangeArrowheads="1"/>
          </p:cNvSpPr>
          <p:nvPr/>
        </p:nvSpPr>
        <p:spPr bwMode="auto">
          <a:xfrm>
            <a:off x="1258888" y="3917950"/>
            <a:ext cx="2495550" cy="519113"/>
          </a:xfrm>
          <a:prstGeom prst="rect">
            <a:avLst/>
          </a:prstGeom>
          <a:noFill/>
          <a:ln w="9525">
            <a:noFill/>
            <a:miter lim="800000"/>
            <a:headEnd/>
            <a:tailEnd/>
          </a:ln>
        </p:spPr>
        <p:txBody>
          <a:bodyPr wrap="none">
            <a:spAutoFit/>
          </a:bodyPr>
          <a:lstStyle/>
          <a:p>
            <a:pPr>
              <a:spcBef>
                <a:spcPct val="25000"/>
              </a:spcBef>
            </a:pPr>
            <a:r>
              <a:rPr lang="zh-CN" altLang="en-US" sz="2800">
                <a:latin typeface="隶书" pitchFamily="49" charset="-122"/>
                <a:ea typeface="隶书" pitchFamily="49" charset="-122"/>
              </a:rPr>
              <a:t>左部属性：</a:t>
            </a:r>
            <a:r>
              <a:rPr lang="en-US" altLang="zh-CN" sz="2800">
                <a:latin typeface="隶书" pitchFamily="49" charset="-122"/>
                <a:ea typeface="隶书" pitchFamily="49" charset="-122"/>
              </a:rPr>
              <a:t>{A}</a:t>
            </a:r>
          </a:p>
        </p:txBody>
      </p:sp>
      <p:sp>
        <p:nvSpPr>
          <p:cNvPr id="19467" name="Rectangle 7"/>
          <p:cNvSpPr>
            <a:spLocks noChangeArrowheads="1"/>
          </p:cNvSpPr>
          <p:nvPr/>
        </p:nvSpPr>
        <p:spPr bwMode="auto">
          <a:xfrm>
            <a:off x="1258888" y="4349750"/>
            <a:ext cx="2495550" cy="519113"/>
          </a:xfrm>
          <a:prstGeom prst="rect">
            <a:avLst/>
          </a:prstGeom>
          <a:noFill/>
          <a:ln w="9525">
            <a:noFill/>
            <a:miter lim="800000"/>
            <a:headEnd/>
            <a:tailEnd/>
          </a:ln>
        </p:spPr>
        <p:txBody>
          <a:bodyPr wrap="none">
            <a:spAutoFit/>
          </a:bodyPr>
          <a:lstStyle/>
          <a:p>
            <a:pPr>
              <a:spcBef>
                <a:spcPct val="25000"/>
              </a:spcBef>
            </a:pPr>
            <a:r>
              <a:rPr lang="zh-CN" altLang="en-US" sz="2800">
                <a:latin typeface="隶书" pitchFamily="49" charset="-122"/>
                <a:ea typeface="隶书" pitchFamily="49" charset="-122"/>
              </a:rPr>
              <a:t>右部属性：</a:t>
            </a:r>
            <a:r>
              <a:rPr lang="en-US" altLang="zh-CN" sz="2800">
                <a:latin typeface="隶书" pitchFamily="49" charset="-122"/>
                <a:ea typeface="隶书" pitchFamily="49" charset="-122"/>
              </a:rPr>
              <a:t>{B}</a:t>
            </a:r>
          </a:p>
        </p:txBody>
      </p:sp>
      <p:sp>
        <p:nvSpPr>
          <p:cNvPr id="19468" name="Rectangle 8"/>
          <p:cNvSpPr>
            <a:spLocks noChangeArrowheads="1"/>
          </p:cNvSpPr>
          <p:nvPr/>
        </p:nvSpPr>
        <p:spPr bwMode="auto">
          <a:xfrm>
            <a:off x="1258888" y="4781550"/>
            <a:ext cx="3384550" cy="519113"/>
          </a:xfrm>
          <a:prstGeom prst="rect">
            <a:avLst/>
          </a:prstGeom>
          <a:noFill/>
          <a:ln w="9525">
            <a:noFill/>
            <a:miter lim="800000"/>
            <a:headEnd/>
            <a:tailEnd/>
          </a:ln>
        </p:spPr>
        <p:txBody>
          <a:bodyPr wrap="none">
            <a:spAutoFit/>
          </a:bodyPr>
          <a:lstStyle/>
          <a:p>
            <a:pPr>
              <a:spcBef>
                <a:spcPct val="25000"/>
              </a:spcBef>
            </a:pPr>
            <a:r>
              <a:rPr kumimoji="0" lang="zh-CN" altLang="en-US" sz="2800">
                <a:latin typeface="隶书" pitchFamily="49" charset="-122"/>
                <a:ea typeface="隶书" pitchFamily="49" charset="-122"/>
              </a:rPr>
              <a:t>双部</a:t>
            </a:r>
            <a:r>
              <a:rPr lang="zh-CN" altLang="en-US" sz="2800">
                <a:latin typeface="隶书" pitchFamily="49" charset="-122"/>
                <a:ea typeface="隶书" pitchFamily="49" charset="-122"/>
              </a:rPr>
              <a:t>属性：</a:t>
            </a:r>
            <a:r>
              <a:rPr lang="en-US" altLang="zh-CN" sz="2800">
                <a:latin typeface="隶书" pitchFamily="49" charset="-122"/>
                <a:ea typeface="隶书" pitchFamily="49" charset="-122"/>
              </a:rPr>
              <a:t>{</a:t>
            </a:r>
            <a:r>
              <a:rPr lang="en-US" altLang="zh-CN">
                <a:latin typeface="隶书" pitchFamily="49" charset="-122"/>
                <a:ea typeface="隶书" pitchFamily="49" charset="-122"/>
              </a:rPr>
              <a:t>C</a:t>
            </a:r>
            <a:r>
              <a:rPr lang="zh-CN" altLang="en-US">
                <a:latin typeface="隶书" pitchFamily="49" charset="-122"/>
                <a:ea typeface="隶书" pitchFamily="49" charset="-122"/>
              </a:rPr>
              <a:t>，</a:t>
            </a:r>
            <a:r>
              <a:rPr lang="en-US" altLang="zh-CN">
                <a:latin typeface="隶书" pitchFamily="49" charset="-122"/>
                <a:ea typeface="隶书" pitchFamily="49" charset="-122"/>
              </a:rPr>
              <a:t>D</a:t>
            </a:r>
            <a:r>
              <a:rPr lang="zh-CN" altLang="en-US">
                <a:latin typeface="隶书" pitchFamily="49" charset="-122"/>
                <a:ea typeface="隶书" pitchFamily="49" charset="-122"/>
              </a:rPr>
              <a:t>，</a:t>
            </a:r>
            <a:r>
              <a:rPr lang="en-US" altLang="zh-CN">
                <a:latin typeface="隶书" pitchFamily="49" charset="-122"/>
                <a:ea typeface="隶书" pitchFamily="49" charset="-122"/>
              </a:rPr>
              <a:t>E</a:t>
            </a:r>
            <a:r>
              <a:rPr lang="en-US" altLang="zh-CN" sz="2800">
                <a:latin typeface="隶书" pitchFamily="49" charset="-122"/>
                <a:ea typeface="隶书" pitchFamily="49" charset="-122"/>
              </a:rPr>
              <a:t>}</a:t>
            </a:r>
          </a:p>
        </p:txBody>
      </p:sp>
      <p:graphicFrame>
        <p:nvGraphicFramePr>
          <p:cNvPr id="19458" name="Object 9"/>
          <p:cNvGraphicFramePr>
            <a:graphicFrameLocks noChangeAspect="1"/>
          </p:cNvGraphicFramePr>
          <p:nvPr/>
        </p:nvGraphicFramePr>
        <p:xfrm>
          <a:off x="1042988" y="5300663"/>
          <a:ext cx="1531937" cy="598487"/>
        </p:xfrm>
        <a:graphic>
          <a:graphicData uri="http://schemas.openxmlformats.org/presentationml/2006/ole">
            <mc:AlternateContent xmlns:mc="http://schemas.openxmlformats.org/markup-compatibility/2006">
              <mc:Choice xmlns:v="urn:schemas-microsoft-com:vml" Requires="v">
                <p:oleObj spid="_x0000_s20142" name="公式" r:id="rId4" imgW="596880" imgH="228600" progId="Equation.3">
                  <p:embed/>
                </p:oleObj>
              </mc:Choice>
              <mc:Fallback>
                <p:oleObj name="公式" r:id="rId4" imgW="596880" imgH="2286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5300663"/>
                        <a:ext cx="1531937" cy="598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9" name="Object 10"/>
          <p:cNvGraphicFramePr>
            <a:graphicFrameLocks noChangeAspect="1"/>
          </p:cNvGraphicFramePr>
          <p:nvPr/>
        </p:nvGraphicFramePr>
        <p:xfrm>
          <a:off x="2843213" y="5300663"/>
          <a:ext cx="2868612" cy="598487"/>
        </p:xfrm>
        <a:graphic>
          <a:graphicData uri="http://schemas.openxmlformats.org/presentationml/2006/ole">
            <mc:AlternateContent xmlns:mc="http://schemas.openxmlformats.org/markup-compatibility/2006">
              <mc:Choice xmlns:v="urn:schemas-microsoft-com:vml" Requires="v">
                <p:oleObj spid="_x0000_s20143" name="公式" r:id="rId6" imgW="1117440" imgH="228600" progId="Equation.3">
                  <p:embed/>
                </p:oleObj>
              </mc:Choice>
              <mc:Fallback>
                <p:oleObj name="公式" r:id="rId6" imgW="1117440" imgH="2286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213" y="5300663"/>
                        <a:ext cx="2868612" cy="598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0" name="Object 11"/>
          <p:cNvGraphicFramePr>
            <a:graphicFrameLocks noChangeAspect="1"/>
          </p:cNvGraphicFramePr>
          <p:nvPr/>
        </p:nvGraphicFramePr>
        <p:xfrm>
          <a:off x="5951538" y="5300663"/>
          <a:ext cx="2868612" cy="598487"/>
        </p:xfrm>
        <a:graphic>
          <a:graphicData uri="http://schemas.openxmlformats.org/presentationml/2006/ole">
            <mc:AlternateContent xmlns:mc="http://schemas.openxmlformats.org/markup-compatibility/2006">
              <mc:Choice xmlns:v="urn:schemas-microsoft-com:vml" Requires="v">
                <p:oleObj spid="_x0000_s20144" name="公式" r:id="rId8" imgW="1117440" imgH="228600" progId="Equation.3">
                  <p:embed/>
                </p:oleObj>
              </mc:Choice>
              <mc:Fallback>
                <p:oleObj name="公式" r:id="rId8" imgW="1117440" imgH="2286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1538" y="5300663"/>
                        <a:ext cx="2868612" cy="598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1" name="Object 12"/>
          <p:cNvGraphicFramePr>
            <a:graphicFrameLocks noChangeAspect="1"/>
          </p:cNvGraphicFramePr>
          <p:nvPr/>
        </p:nvGraphicFramePr>
        <p:xfrm>
          <a:off x="987425" y="5999163"/>
          <a:ext cx="2836863" cy="598487"/>
        </p:xfrm>
        <a:graphic>
          <a:graphicData uri="http://schemas.openxmlformats.org/presentationml/2006/ole">
            <mc:AlternateContent xmlns:mc="http://schemas.openxmlformats.org/markup-compatibility/2006">
              <mc:Choice xmlns:v="urn:schemas-microsoft-com:vml" Requires="v">
                <p:oleObj spid="_x0000_s20145" name="公式" r:id="rId10" imgW="1104840" imgH="228600" progId="Equation.3">
                  <p:embed/>
                </p:oleObj>
              </mc:Choice>
              <mc:Fallback>
                <p:oleObj name="公式" r:id="rId10" imgW="1104840" imgH="22860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7425" y="5999163"/>
                        <a:ext cx="2836863" cy="598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函数依赖集的等价性</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eaLnBrk="1" hangingPunct="1">
                  <a:buNone/>
                  <a:defRPr/>
                </a:pPr>
                <a14:m>
                  <m:oMathPara xmlns:m="http://schemas.openxmlformats.org/officeDocument/2006/math">
                    <m:oMathParaPr>
                      <m:jc m:val="centerGroup"/>
                    </m:oMathParaPr>
                    <m:oMath xmlns:m="http://schemas.openxmlformats.org/officeDocument/2006/math">
                      <m:r>
                        <a:rPr lang="zh-CN" altLang="en-US" sz="3600" i="1" dirty="0" smtClean="0">
                          <a:latin typeface="Cambria Math" panose="02040503050406030204" pitchFamily="18" charset="0"/>
                        </a:rPr>
                        <m:t>对于函数依赖集</m:t>
                      </m:r>
                      <m:r>
                        <a:rPr lang="en-US" altLang="zh-CN" sz="3600" b="0" i="1" dirty="0" smtClean="0">
                          <a:latin typeface="Cambria Math" panose="02040503050406030204" pitchFamily="18" charset="0"/>
                        </a:rPr>
                        <m:t>𝐹</m:t>
                      </m:r>
                      <m:r>
                        <a:rPr lang="en-US" altLang="zh-CN" sz="3600" b="0" i="1" dirty="0" smtClean="0">
                          <a:latin typeface="Cambria Math" panose="02040503050406030204" pitchFamily="18" charset="0"/>
                        </a:rPr>
                        <m:t>,</m:t>
                      </m:r>
                      <m:r>
                        <a:rPr lang="en-US" altLang="zh-CN" sz="3600" b="0" i="1" dirty="0" smtClean="0">
                          <a:latin typeface="Cambria Math" panose="02040503050406030204" pitchFamily="18" charset="0"/>
                        </a:rPr>
                        <m:t>𝐺</m:t>
                      </m:r>
                      <m:r>
                        <a:rPr lang="en-US" altLang="zh-CN" sz="3600" b="0" i="1" dirty="0" smtClean="0">
                          <a:latin typeface="Cambria Math" panose="02040503050406030204" pitchFamily="18" charset="0"/>
                        </a:rPr>
                        <m:t>, </m:t>
                      </m:r>
                      <m:r>
                        <a:rPr lang="zh-CN" altLang="en-US" sz="3600" b="0" i="1" dirty="0" smtClean="0">
                          <a:latin typeface="Cambria Math" panose="02040503050406030204" pitchFamily="18" charset="0"/>
                        </a:rPr>
                        <m:t>若</m:t>
                      </m:r>
                      <m:sSup>
                        <m:sSupPr>
                          <m:ctrlPr>
                            <a:rPr lang="en-US" altLang="zh-CN" sz="3600" i="1" dirty="0" smtClean="0">
                              <a:latin typeface="Cambria Math" panose="02040503050406030204" pitchFamily="18" charset="0"/>
                            </a:rPr>
                          </m:ctrlPr>
                        </m:sSupPr>
                        <m:e>
                          <m:r>
                            <a:rPr lang="en-US" altLang="zh-CN" sz="3600" b="0" i="1" dirty="0" smtClean="0">
                              <a:latin typeface="Cambria Math" panose="02040503050406030204" pitchFamily="18" charset="0"/>
                            </a:rPr>
                            <m:t>𝐹</m:t>
                          </m:r>
                        </m:e>
                        <m:sup>
                          <m:r>
                            <a:rPr lang="en-US" altLang="zh-CN" sz="3600" b="0" i="1" dirty="0" smtClean="0">
                              <a:latin typeface="Cambria Math" panose="02040503050406030204" pitchFamily="18" charset="0"/>
                            </a:rPr>
                            <m:t>+</m:t>
                          </m:r>
                        </m:sup>
                      </m:sSup>
                      <m:r>
                        <a:rPr lang="en-US" altLang="zh-CN" sz="3600" b="0" i="1" dirty="0" smtClean="0">
                          <a:latin typeface="Cambria Math" panose="02040503050406030204" pitchFamily="18" charset="0"/>
                        </a:rPr>
                        <m:t>=</m:t>
                      </m:r>
                      <m:sSup>
                        <m:sSupPr>
                          <m:ctrlPr>
                            <a:rPr lang="en-US" altLang="zh-CN" sz="3600" b="0" i="1" dirty="0" smtClean="0">
                              <a:latin typeface="Cambria Math" panose="02040503050406030204" pitchFamily="18" charset="0"/>
                            </a:rPr>
                          </m:ctrlPr>
                        </m:sSupPr>
                        <m:e>
                          <m:r>
                            <a:rPr lang="en-US" altLang="zh-CN" sz="3600" b="0" i="1" dirty="0" smtClean="0">
                              <a:latin typeface="Cambria Math" panose="02040503050406030204" pitchFamily="18" charset="0"/>
                            </a:rPr>
                            <m:t>𝐺</m:t>
                          </m:r>
                        </m:e>
                        <m:sup>
                          <m:r>
                            <a:rPr lang="en-US" altLang="zh-CN" sz="3600" b="0" i="1" dirty="0" smtClean="0">
                              <a:latin typeface="Cambria Math" panose="02040503050406030204" pitchFamily="18" charset="0"/>
                            </a:rPr>
                            <m:t>+</m:t>
                          </m:r>
                        </m:sup>
                      </m:sSup>
                    </m:oMath>
                  </m:oMathPara>
                </a14:m>
                <a:endParaRPr lang="en-US" altLang="zh-CN" sz="3600" b="0" i="1" dirty="0" smtClean="0">
                  <a:latin typeface="Cambria Math" panose="02040503050406030204" pitchFamily="18" charset="0"/>
                </a:endParaRPr>
              </a:p>
              <a:p>
                <a:pPr marL="0" indent="0" eaLnBrk="1" hangingPunct="1">
                  <a:buNone/>
                  <a:defRPr/>
                </a:pPr>
                <a14:m>
                  <m:oMathPara xmlns:m="http://schemas.openxmlformats.org/officeDocument/2006/math">
                    <m:oMathParaPr>
                      <m:jc m:val="centerGroup"/>
                    </m:oMathParaPr>
                    <m:oMath xmlns:m="http://schemas.openxmlformats.org/officeDocument/2006/math">
                      <m:r>
                        <a:rPr lang="zh-CN" altLang="en-US" sz="3600" i="1" dirty="0">
                          <a:latin typeface="Cambria Math" panose="02040503050406030204" pitchFamily="18" charset="0"/>
                        </a:rPr>
                        <m:t>则称</m:t>
                      </m:r>
                      <m:r>
                        <a:rPr lang="en-US" altLang="zh-CN" sz="3600" b="0" i="1" dirty="0" smtClean="0">
                          <a:latin typeface="Cambria Math" panose="02040503050406030204" pitchFamily="18" charset="0"/>
                        </a:rPr>
                        <m:t>𝐹</m:t>
                      </m:r>
                      <m:r>
                        <a:rPr lang="zh-CN" altLang="en-US" sz="3600" b="0" i="1" dirty="0" smtClean="0">
                          <a:latin typeface="Cambria Math" panose="02040503050406030204" pitchFamily="18" charset="0"/>
                        </a:rPr>
                        <m:t>与</m:t>
                      </m:r>
                      <m:r>
                        <a:rPr lang="en-US" altLang="zh-CN" sz="3600" b="0" i="1" dirty="0" smtClean="0">
                          <a:latin typeface="Cambria Math" panose="02040503050406030204" pitchFamily="18" charset="0"/>
                        </a:rPr>
                        <m:t>𝐺</m:t>
                      </m:r>
                      <m:r>
                        <a:rPr lang="zh-CN" altLang="en-US" sz="3600" i="1" dirty="0">
                          <a:latin typeface="Cambria Math" panose="02040503050406030204" pitchFamily="18" charset="0"/>
                        </a:rPr>
                        <m:t>等价</m:t>
                      </m:r>
                    </m:oMath>
                  </m:oMathPara>
                </a14:m>
                <a:endParaRPr lang="zh-CN" altLang="en-US" sz="3600" dirty="0"/>
              </a:p>
              <a:p>
                <a:pPr marL="0" indent="0" eaLnBrk="1" hangingPunct="1">
                  <a:buNone/>
                  <a:defRPr/>
                </a:pPr>
                <a:endParaRPr lang="en-US" altLang="zh-CN" sz="3600" i="1" dirty="0" smtClean="0">
                  <a:latin typeface="Cambria Math" panose="02040503050406030204" pitchFamily="18" charset="0"/>
                </a:endParaRPr>
              </a:p>
              <a:p>
                <a:pPr marL="0" indent="0" eaLnBrk="1" hangingPunct="1">
                  <a:buNone/>
                  <a:defRPr/>
                </a:pPr>
                <a14:m>
                  <m:oMathPara xmlns:m="http://schemas.openxmlformats.org/officeDocument/2006/math">
                    <m:oMathParaPr>
                      <m:jc m:val="centerGroup"/>
                    </m:oMathParaPr>
                    <m:oMath xmlns:m="http://schemas.openxmlformats.org/officeDocument/2006/math">
                      <m:r>
                        <a:rPr lang="zh-CN" altLang="en-US" sz="3600" i="1" dirty="0" smtClean="0">
                          <a:latin typeface="Cambria Math" panose="02040503050406030204" pitchFamily="18" charset="0"/>
                        </a:rPr>
                        <m:t>如何</m:t>
                      </m:r>
                      <m:r>
                        <a:rPr lang="zh-CN" altLang="en-US" sz="3600" i="1" dirty="0">
                          <a:latin typeface="Cambria Math" panose="02040503050406030204" pitchFamily="18" charset="0"/>
                        </a:rPr>
                        <m:t>判定</m:t>
                      </m:r>
                      <m:r>
                        <a:rPr lang="zh-CN" altLang="en-US" sz="3600" i="1" dirty="0" smtClean="0">
                          <a:latin typeface="Cambria Math" panose="02040503050406030204" pitchFamily="18" charset="0"/>
                        </a:rPr>
                        <m:t>两个</m:t>
                      </m:r>
                      <m:r>
                        <a:rPr lang="zh-CN" altLang="en-US" sz="3600" i="1" dirty="0">
                          <a:latin typeface="Cambria Math" panose="02040503050406030204" pitchFamily="18" charset="0"/>
                        </a:rPr>
                        <m:t>函数依赖集</m:t>
                      </m:r>
                      <m:r>
                        <a:rPr lang="zh-CN" altLang="en-US" sz="3600" i="1" dirty="0" smtClean="0">
                          <a:latin typeface="Cambria Math" panose="02040503050406030204" pitchFamily="18" charset="0"/>
                        </a:rPr>
                        <m:t>等价</m:t>
                      </m:r>
                      <m:r>
                        <a:rPr lang="zh-CN" altLang="en-US" sz="3600" b="0" i="1" dirty="0" smtClean="0">
                          <a:latin typeface="Cambria Math" panose="02040503050406030204" pitchFamily="18" charset="0"/>
                        </a:rPr>
                        <m:t>？</m:t>
                      </m:r>
                    </m:oMath>
                  </m:oMathPara>
                </a14:m>
                <a:endParaRPr lang="en-US" altLang="zh-CN" sz="3600" b="0" i="1" dirty="0" smtClean="0">
                  <a:latin typeface="Cambria Math" panose="02040503050406030204" pitchFamily="18" charset="0"/>
                </a:endParaRPr>
              </a:p>
              <a:p>
                <a:pPr marL="0" indent="0" eaLnBrk="1" hangingPunct="1">
                  <a:buNone/>
                  <a:defRPr/>
                </a:pPr>
                <a14:m>
                  <m:oMathPara xmlns:m="http://schemas.openxmlformats.org/officeDocument/2006/math">
                    <m:oMathParaPr>
                      <m:jc m:val="centerGroup"/>
                    </m:oMathParaPr>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𝐹</m:t>
                          </m:r>
                        </m:e>
                        <m:sup>
                          <m:r>
                            <a:rPr lang="en-US" altLang="zh-CN" i="1" dirty="0">
                              <a:latin typeface="Cambria Math" panose="02040503050406030204" pitchFamily="18" charset="0"/>
                            </a:rPr>
                            <m:t>+</m:t>
                          </m:r>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𝐺</m:t>
                          </m:r>
                        </m:e>
                        <m:sup>
                          <m:r>
                            <a:rPr lang="en-US" altLang="zh-CN" i="1" dirty="0">
                              <a:latin typeface="Cambria Math" panose="02040503050406030204" pitchFamily="18" charset="0"/>
                            </a:rPr>
                            <m:t>+</m:t>
                          </m:r>
                        </m:sup>
                      </m:sSup>
                      <m:r>
                        <a:rPr lang="en-US" altLang="zh-CN"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𝐹</m:t>
                      </m:r>
                      <m:r>
                        <a:rPr lang="en-US" altLang="zh-CN" b="0" i="1" dirty="0" smtClean="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𝐺</m:t>
                          </m:r>
                        </m:e>
                        <m:sup>
                          <m:r>
                            <a:rPr lang="en-US" altLang="zh-CN" i="1" dirty="0">
                              <a:latin typeface="Cambria Math" panose="02040503050406030204" pitchFamily="18" charset="0"/>
                            </a:rPr>
                            <m:t>+</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𝐺</m:t>
                      </m:r>
                      <m:r>
                        <a:rPr lang="en-US" altLang="zh-CN" b="0" i="1" dirty="0" smtClean="0">
                          <a:latin typeface="Cambria Math" panose="02040503050406030204" pitchFamily="18" charset="0"/>
                          <a:ea typeface="Cambria Math" panose="02040503050406030204" pitchFamily="18" charset="0"/>
                        </a:rPr>
                        <m:t>⊆</m:t>
                      </m:r>
                      <m:sSup>
                        <m:sSupPr>
                          <m:ctrlPr>
                            <a:rPr lang="en-US" altLang="zh-CN" b="0" i="1" dirty="0" smtClean="0">
                              <a:latin typeface="Cambria Math" panose="02040503050406030204" pitchFamily="18" charset="0"/>
                              <a:ea typeface="Cambria Math" panose="02040503050406030204" pitchFamily="18" charset="0"/>
                            </a:rPr>
                          </m:ctrlPr>
                        </m:sSupPr>
                        <m:e>
                          <m:r>
                            <a:rPr lang="en-US" altLang="zh-CN" b="0" i="1" dirty="0" smtClean="0">
                              <a:latin typeface="Cambria Math" panose="02040503050406030204" pitchFamily="18" charset="0"/>
                              <a:ea typeface="Cambria Math" panose="02040503050406030204" pitchFamily="18" charset="0"/>
                            </a:rPr>
                            <m:t>𝐹</m:t>
                          </m:r>
                        </m:e>
                        <m:sup>
                          <m:r>
                            <a:rPr lang="en-US" altLang="zh-CN" b="0" i="1" dirty="0" smtClean="0">
                              <a:latin typeface="Cambria Math" panose="02040503050406030204" pitchFamily="18" charset="0"/>
                              <a:ea typeface="Cambria Math" panose="02040503050406030204" pitchFamily="18" charset="0"/>
                            </a:rPr>
                            <m:t>+</m:t>
                          </m:r>
                        </m:sup>
                      </m:sSup>
                    </m:oMath>
                  </m:oMathPara>
                </a14:m>
                <a:endParaRPr lang="en-US" altLang="zh-CN" dirty="0" smtClean="0">
                  <a:solidFill>
                    <a:srgbClr val="FF0000"/>
                  </a:solidFill>
                  <a:sym typeface="Symbol" pitchFamily="18" charset="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5" name="矩形 4"/>
          <p:cNvSpPr/>
          <p:nvPr/>
        </p:nvSpPr>
        <p:spPr>
          <a:xfrm>
            <a:off x="2051720" y="4470675"/>
            <a:ext cx="5040560" cy="1766637"/>
          </a:xfrm>
          <a:prstGeom prst="rect">
            <a:avLst/>
          </a:prstGeom>
        </p:spPr>
        <p:txBody>
          <a:bodyPr wrap="square">
            <a:spAutoFit/>
          </a:bodyPr>
          <a:lstStyle/>
          <a:p>
            <a:pPr lvl="0" algn="ctr">
              <a:spcBef>
                <a:spcPct val="20000"/>
              </a:spcBef>
              <a:buClr>
                <a:srgbClr val="3333CC"/>
              </a:buClr>
              <a:buSzPct val="60000"/>
              <a:defRPr/>
            </a:pPr>
            <a:r>
              <a:rPr lang="en-US" altLang="zh-CN" sz="3000" kern="0" dirty="0" smtClean="0">
                <a:solidFill>
                  <a:srgbClr val="3333CC"/>
                </a:solidFill>
                <a:effectLst>
                  <a:outerShdw blurRad="38100" dist="38100" dir="2700000" algn="tl">
                    <a:srgbClr val="C0C0C0"/>
                  </a:outerShdw>
                </a:effectLst>
                <a:latin typeface="Tahoma"/>
                <a:ea typeface="隶书"/>
              </a:rPr>
              <a:t>F = </a:t>
            </a:r>
            <a:r>
              <a:rPr lang="en-US" altLang="zh-CN" sz="3200" kern="0" dirty="0" smtClean="0">
                <a:solidFill>
                  <a:srgbClr val="3333CC"/>
                </a:solidFill>
                <a:effectLst>
                  <a:outerShdw blurRad="38100" dist="38100" dir="2700000" algn="tl">
                    <a:srgbClr val="C0C0C0"/>
                  </a:outerShdw>
                </a:effectLst>
                <a:latin typeface="Tahoma"/>
                <a:ea typeface="隶书"/>
              </a:rPr>
              <a:t>{A</a:t>
            </a:r>
            <a:r>
              <a:rPr lang="en-US" altLang="zh-CN" sz="3200" kern="0" dirty="0">
                <a:solidFill>
                  <a:srgbClr val="3333CC"/>
                </a:solidFill>
                <a:effectLst>
                  <a:outerShdw blurRad="38100" dist="38100" dir="2700000" algn="tl">
                    <a:srgbClr val="C0C0C0"/>
                  </a:outerShdw>
                </a:effectLst>
                <a:latin typeface="Tahoma"/>
                <a:ea typeface="隶书"/>
                <a:sym typeface="Symbol" pitchFamily="18" charset="2"/>
              </a:rPr>
              <a:t>B，BA，BC</a:t>
            </a:r>
            <a:r>
              <a:rPr lang="en-US" altLang="zh-CN" sz="3200" kern="0" dirty="0" smtClean="0">
                <a:solidFill>
                  <a:srgbClr val="3333CC"/>
                </a:solidFill>
                <a:effectLst>
                  <a:outerShdw blurRad="38100" dist="38100" dir="2700000" algn="tl">
                    <a:srgbClr val="C0C0C0"/>
                  </a:outerShdw>
                </a:effectLst>
                <a:latin typeface="Tahoma"/>
                <a:ea typeface="隶书"/>
                <a:sym typeface="Symbol" pitchFamily="18" charset="2"/>
              </a:rPr>
              <a:t>}</a:t>
            </a:r>
          </a:p>
          <a:p>
            <a:pPr lvl="0" algn="ctr">
              <a:spcBef>
                <a:spcPct val="20000"/>
              </a:spcBef>
              <a:buClr>
                <a:srgbClr val="3333CC"/>
              </a:buClr>
              <a:buSzPct val="60000"/>
              <a:defRPr/>
            </a:pPr>
            <a:r>
              <a:rPr lang="en-US" altLang="zh-CN" sz="3200" kern="0" dirty="0" smtClean="0">
                <a:solidFill>
                  <a:srgbClr val="3333CC"/>
                </a:solidFill>
                <a:effectLst>
                  <a:outerShdw blurRad="38100" dist="38100" dir="2700000" algn="tl">
                    <a:srgbClr val="C0C0C0"/>
                  </a:outerShdw>
                </a:effectLst>
                <a:latin typeface="Tahoma"/>
                <a:ea typeface="隶书"/>
                <a:sym typeface="Symbol" pitchFamily="18" charset="2"/>
              </a:rPr>
              <a:t>G = </a:t>
            </a:r>
            <a:r>
              <a:rPr lang="en-US" altLang="zh-CN" sz="3200" kern="0" dirty="0">
                <a:solidFill>
                  <a:srgbClr val="3333CC"/>
                </a:solidFill>
                <a:effectLst>
                  <a:outerShdw blurRad="38100" dist="38100" dir="2700000" algn="tl">
                    <a:srgbClr val="C0C0C0"/>
                  </a:outerShdw>
                </a:effectLst>
                <a:latin typeface="Tahoma"/>
                <a:ea typeface="隶书"/>
              </a:rPr>
              <a:t>{A</a:t>
            </a:r>
            <a:r>
              <a:rPr lang="en-US" altLang="zh-CN" sz="3200" kern="0" dirty="0">
                <a:solidFill>
                  <a:srgbClr val="3333CC"/>
                </a:solidFill>
                <a:effectLst>
                  <a:outerShdw blurRad="38100" dist="38100" dir="2700000" algn="tl">
                    <a:srgbClr val="C0C0C0"/>
                  </a:outerShdw>
                </a:effectLst>
                <a:latin typeface="Tahoma"/>
                <a:ea typeface="隶书"/>
                <a:sym typeface="Symbol" pitchFamily="18" charset="2"/>
              </a:rPr>
              <a:t>B，BA，AC</a:t>
            </a:r>
            <a:r>
              <a:rPr lang="en-US" altLang="zh-CN" sz="3200" kern="0" dirty="0" smtClean="0">
                <a:solidFill>
                  <a:srgbClr val="3333CC"/>
                </a:solidFill>
                <a:effectLst>
                  <a:outerShdw blurRad="38100" dist="38100" dir="2700000" algn="tl">
                    <a:srgbClr val="C0C0C0"/>
                  </a:outerShdw>
                </a:effectLst>
                <a:latin typeface="Tahoma"/>
                <a:ea typeface="隶书"/>
                <a:sym typeface="Symbol" pitchFamily="18" charset="2"/>
              </a:rPr>
              <a:t>}</a:t>
            </a:r>
          </a:p>
          <a:p>
            <a:pPr lvl="0" algn="ctr">
              <a:spcBef>
                <a:spcPct val="20000"/>
              </a:spcBef>
              <a:buClr>
                <a:srgbClr val="3333CC"/>
              </a:buClr>
              <a:buSzPct val="60000"/>
              <a:defRPr/>
            </a:pPr>
            <a:r>
              <a:rPr lang="en-US" altLang="zh-CN" sz="3200" kern="0" dirty="0" smtClean="0">
                <a:solidFill>
                  <a:srgbClr val="3333CC"/>
                </a:solidFill>
                <a:effectLst>
                  <a:outerShdw blurRad="38100" dist="38100" dir="2700000" algn="tl">
                    <a:srgbClr val="C0C0C0"/>
                  </a:outerShdw>
                </a:effectLst>
                <a:latin typeface="Tahoma"/>
                <a:ea typeface="隶书"/>
                <a:sym typeface="Symbol" pitchFamily="18" charset="2"/>
              </a:rPr>
              <a:t>F</a:t>
            </a:r>
            <a:r>
              <a:rPr lang="zh-CN" altLang="en-US" sz="3200" kern="0" dirty="0" smtClean="0">
                <a:solidFill>
                  <a:srgbClr val="3333CC"/>
                </a:solidFill>
                <a:effectLst>
                  <a:outerShdw blurRad="38100" dist="38100" dir="2700000" algn="tl">
                    <a:srgbClr val="C0C0C0"/>
                  </a:outerShdw>
                </a:effectLst>
                <a:latin typeface="Tahoma"/>
                <a:ea typeface="隶书"/>
                <a:sym typeface="Symbol" pitchFamily="18" charset="2"/>
              </a:rPr>
              <a:t>与</a:t>
            </a:r>
            <a:r>
              <a:rPr lang="en-US" altLang="zh-CN" sz="3200" kern="0" dirty="0" smtClean="0">
                <a:solidFill>
                  <a:srgbClr val="3333CC"/>
                </a:solidFill>
                <a:effectLst>
                  <a:outerShdw blurRad="38100" dist="38100" dir="2700000" algn="tl">
                    <a:srgbClr val="C0C0C0"/>
                  </a:outerShdw>
                </a:effectLst>
                <a:latin typeface="Tahoma"/>
                <a:ea typeface="隶书"/>
                <a:sym typeface="Symbol" pitchFamily="18" charset="2"/>
              </a:rPr>
              <a:t>G</a:t>
            </a:r>
            <a:r>
              <a:rPr lang="zh-CN" altLang="en-US" sz="3200" kern="0" dirty="0" smtClean="0">
                <a:solidFill>
                  <a:srgbClr val="3333CC"/>
                </a:solidFill>
                <a:effectLst>
                  <a:outerShdw blurRad="38100" dist="38100" dir="2700000" algn="tl">
                    <a:srgbClr val="C0C0C0"/>
                  </a:outerShdw>
                </a:effectLst>
                <a:latin typeface="Tahoma"/>
                <a:ea typeface="隶书"/>
                <a:sym typeface="Symbol" pitchFamily="18" charset="2"/>
              </a:rPr>
              <a:t>等价否？</a:t>
            </a:r>
            <a:endParaRPr lang="en-US" altLang="zh-CN" sz="3200" kern="0" dirty="0">
              <a:solidFill>
                <a:srgbClr val="3333CC"/>
              </a:solidFill>
              <a:effectLst>
                <a:outerShdw blurRad="38100" dist="38100" dir="2700000" algn="tl">
                  <a:srgbClr val="C0C0C0"/>
                </a:outerShdw>
              </a:effectLst>
              <a:latin typeface="Tahoma"/>
              <a:ea typeface="隶书"/>
              <a:sym typeface="Symbol" pitchFamily="18" charset="2"/>
            </a:endParaRPr>
          </a:p>
        </p:txBody>
      </p:sp>
    </p:spTree>
    <p:extLst>
      <p:ext uri="{BB962C8B-B14F-4D97-AF65-F5344CB8AC3E}">
        <p14:creationId xmlns:p14="http://schemas.microsoft.com/office/powerpoint/2010/main" val="117139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dirty="0" smtClean="0"/>
                  <a:t>函数依赖集</a:t>
                </a:r>
                <a14:m>
                  <m:oMath xmlns:m="http://schemas.openxmlformats.org/officeDocument/2006/math">
                    <m:r>
                      <a:rPr lang="en-US" altLang="zh-CN" i="1">
                        <a:latin typeface="Cambria Math" panose="02040503050406030204" pitchFamily="18" charset="0"/>
                      </a:rPr>
                      <m:t>𝑭</m:t>
                    </m:r>
                  </m:oMath>
                </a14:m>
                <a:r>
                  <a:rPr lang="zh-CN" altLang="en-US" dirty="0" smtClean="0"/>
                  <a:t>的最小覆盖</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𝑭</m:t>
                        </m:r>
                      </m:e>
                      <m:sub>
                        <m:r>
                          <a:rPr lang="en-US" altLang="zh-CN" b="1" i="1" smtClean="0">
                            <a:latin typeface="Cambria Math" panose="02040503050406030204" pitchFamily="18" charset="0"/>
                          </a:rPr>
                          <m:t>𝒎𝒊𝒏</m:t>
                        </m:r>
                      </m:sub>
                    </m:sSub>
                  </m:oMath>
                </a14:m>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2"/>
                <a:stretch>
                  <a:fillRect t="-5634" b="-36620"/>
                </a:stretch>
              </a:blipFill>
            </p:spPr>
            <p:txBody>
              <a:bodyPr/>
              <a:lstStyle/>
              <a:p>
                <a:r>
                  <a:rPr lang="zh-CN" altLang="en-US">
                    <a:noFill/>
                  </a:rPr>
                  <a:t> </a:t>
                </a:r>
              </a:p>
            </p:txBody>
          </p:sp>
        </mc:Fallback>
      </mc:AlternateContent>
      <p:sp>
        <p:nvSpPr>
          <p:cNvPr id="3" name="内容占位符 2"/>
          <p:cNvSpPr>
            <a:spLocks noGrp="1"/>
          </p:cNvSpPr>
          <p:nvPr>
            <p:ph idx="1"/>
          </p:nvPr>
        </p:nvSpPr>
        <p:spPr/>
        <p:txBody>
          <a:bodyPr/>
          <a:lstStyle/>
          <a:p>
            <a:pPr eaLnBrk="1" hangingPunct="1">
              <a:lnSpc>
                <a:spcPct val="150000"/>
              </a:lnSpc>
              <a:spcBef>
                <a:spcPct val="40000"/>
              </a:spcBef>
              <a:defRPr/>
            </a:pPr>
            <a:r>
              <a:rPr lang="zh-CN" altLang="en-US" b="1" dirty="0">
                <a:solidFill>
                  <a:srgbClr val="FF0000"/>
                </a:solidFill>
              </a:rPr>
              <a:t>单属性化</a:t>
            </a:r>
            <a:r>
              <a:rPr lang="zh-CN" altLang="en-US" b="1" dirty="0" smtClean="0"/>
              <a:t>：对于</a:t>
            </a:r>
            <a:r>
              <a:rPr lang="en-US" altLang="zh-CN" dirty="0" smtClean="0"/>
              <a:t>F</a:t>
            </a:r>
            <a:r>
              <a:rPr lang="zh-CN" altLang="en-US" dirty="0"/>
              <a:t>中任一函数依赖</a:t>
            </a:r>
            <a:r>
              <a:rPr lang="en-US" altLang="zh-CN" dirty="0"/>
              <a:t>X</a:t>
            </a:r>
            <a:r>
              <a:rPr lang="en-US" altLang="zh-CN" dirty="0" smtClean="0">
                <a:sym typeface="Symbol" pitchFamily="18" charset="2"/>
              </a:rPr>
              <a:t></a:t>
            </a:r>
            <a:r>
              <a:rPr lang="en-US" altLang="zh-CN" dirty="0" smtClean="0"/>
              <a:t>A, A</a:t>
            </a:r>
            <a:r>
              <a:rPr lang="zh-CN" altLang="en-US" dirty="0"/>
              <a:t>必是单属性</a:t>
            </a:r>
          </a:p>
          <a:p>
            <a:pPr eaLnBrk="1" hangingPunct="1">
              <a:lnSpc>
                <a:spcPct val="150000"/>
              </a:lnSpc>
              <a:spcBef>
                <a:spcPct val="40000"/>
              </a:spcBef>
              <a:defRPr/>
            </a:pPr>
            <a:r>
              <a:rPr lang="zh-CN" altLang="en-US" b="1" dirty="0">
                <a:solidFill>
                  <a:srgbClr val="FF0000"/>
                </a:solidFill>
              </a:rPr>
              <a:t>无冗余化</a:t>
            </a:r>
            <a:r>
              <a:rPr lang="zh-CN" altLang="en-US" b="1" dirty="0"/>
              <a:t>：</a:t>
            </a:r>
            <a:r>
              <a:rPr lang="en-US" altLang="zh-CN" dirty="0"/>
              <a:t>F</a:t>
            </a:r>
            <a:r>
              <a:rPr lang="zh-CN" altLang="en-US" dirty="0"/>
              <a:t>中不存在这样的函数依赖</a:t>
            </a:r>
            <a:r>
              <a:rPr lang="en-US" altLang="zh-CN" dirty="0" smtClean="0"/>
              <a:t>X</a:t>
            </a:r>
            <a:r>
              <a:rPr lang="en-US" altLang="zh-CN" dirty="0" smtClean="0">
                <a:sym typeface="Symbol" pitchFamily="18" charset="2"/>
              </a:rPr>
              <a:t></a:t>
            </a:r>
            <a:r>
              <a:rPr lang="en-US" altLang="zh-CN" dirty="0" smtClean="0"/>
              <a:t>A, </a:t>
            </a:r>
            <a:r>
              <a:rPr lang="zh-CN" altLang="en-US" dirty="0" smtClean="0"/>
              <a:t>使得</a:t>
            </a:r>
            <a:r>
              <a:rPr lang="en-US" altLang="zh-CN" dirty="0"/>
              <a:t>F</a:t>
            </a:r>
            <a:r>
              <a:rPr lang="zh-CN" altLang="en-US" dirty="0"/>
              <a:t>与</a:t>
            </a:r>
            <a:r>
              <a:rPr lang="en-US" altLang="zh-CN" dirty="0"/>
              <a:t>F </a:t>
            </a:r>
            <a:r>
              <a:rPr lang="en-US" altLang="zh-CN" dirty="0">
                <a:sym typeface="Symbol" pitchFamily="18" charset="2"/>
              </a:rPr>
              <a:t> </a:t>
            </a:r>
            <a:r>
              <a:rPr lang="en-US" altLang="zh-CN" dirty="0"/>
              <a:t>{</a:t>
            </a:r>
            <a:r>
              <a:rPr lang="en-US" altLang="zh-CN" dirty="0" smtClean="0"/>
              <a:t>X</a:t>
            </a:r>
            <a:r>
              <a:rPr lang="en-US" altLang="zh-CN" dirty="0" smtClean="0">
                <a:sym typeface="Symbol" pitchFamily="18" charset="2"/>
              </a:rPr>
              <a:t></a:t>
            </a:r>
            <a:r>
              <a:rPr lang="en-US" altLang="zh-CN" dirty="0" smtClean="0"/>
              <a:t>A</a:t>
            </a:r>
            <a:r>
              <a:rPr lang="en-US" altLang="zh-CN" dirty="0"/>
              <a:t>}</a:t>
            </a:r>
            <a:r>
              <a:rPr lang="zh-CN" altLang="en-US" dirty="0"/>
              <a:t>等价</a:t>
            </a:r>
          </a:p>
          <a:p>
            <a:pPr eaLnBrk="1" hangingPunct="1">
              <a:lnSpc>
                <a:spcPct val="150000"/>
              </a:lnSpc>
              <a:spcBef>
                <a:spcPct val="40000"/>
              </a:spcBef>
              <a:defRPr/>
            </a:pPr>
            <a:r>
              <a:rPr lang="zh-CN" altLang="en-US" b="1" dirty="0">
                <a:solidFill>
                  <a:srgbClr val="FF0000"/>
                </a:solidFill>
              </a:rPr>
              <a:t>既约化</a:t>
            </a:r>
            <a:r>
              <a:rPr lang="zh-CN" altLang="en-US" b="1" dirty="0"/>
              <a:t>：</a:t>
            </a:r>
            <a:r>
              <a:rPr lang="en-US" altLang="zh-CN" dirty="0"/>
              <a:t>F</a:t>
            </a:r>
            <a:r>
              <a:rPr lang="zh-CN" altLang="en-US" dirty="0"/>
              <a:t>中不存在这样的函数依赖</a:t>
            </a:r>
            <a:r>
              <a:rPr lang="en-US" altLang="zh-CN" dirty="0"/>
              <a:t>X</a:t>
            </a:r>
            <a:r>
              <a:rPr lang="en-US" altLang="zh-CN" dirty="0">
                <a:sym typeface="Symbol" pitchFamily="18" charset="2"/>
              </a:rPr>
              <a:t></a:t>
            </a:r>
            <a:r>
              <a:rPr lang="en-US" altLang="zh-CN" dirty="0" smtClean="0"/>
              <a:t>A, </a:t>
            </a:r>
            <a:r>
              <a:rPr lang="zh-CN" altLang="en-US" dirty="0" smtClean="0"/>
              <a:t>在</a:t>
            </a:r>
            <a:r>
              <a:rPr lang="en-US" altLang="zh-CN" dirty="0"/>
              <a:t>X</a:t>
            </a:r>
            <a:r>
              <a:rPr lang="zh-CN" altLang="en-US" dirty="0"/>
              <a:t>中有真子集</a:t>
            </a:r>
            <a:r>
              <a:rPr lang="en-US" altLang="zh-CN" dirty="0" smtClean="0"/>
              <a:t>Z, </a:t>
            </a:r>
            <a:r>
              <a:rPr lang="zh-CN" altLang="en-US" dirty="0" smtClean="0"/>
              <a:t>使得</a:t>
            </a:r>
            <a:r>
              <a:rPr lang="en-US" altLang="zh-CN" dirty="0"/>
              <a:t>F</a:t>
            </a:r>
            <a:r>
              <a:rPr lang="zh-CN" altLang="en-US" dirty="0"/>
              <a:t>与</a:t>
            </a:r>
            <a:r>
              <a:rPr lang="en-US" altLang="zh-CN" dirty="0" smtClean="0"/>
              <a:t>F</a:t>
            </a:r>
            <a:r>
              <a:rPr lang="en-US" altLang="zh-CN" dirty="0" smtClean="0">
                <a:sym typeface="Symbol" pitchFamily="18" charset="2"/>
              </a:rPr>
              <a:t></a:t>
            </a:r>
            <a:r>
              <a:rPr lang="en-US" altLang="zh-CN" dirty="0" smtClean="0"/>
              <a:t>{X</a:t>
            </a:r>
            <a:r>
              <a:rPr lang="en-US" altLang="zh-CN" dirty="0" smtClean="0">
                <a:sym typeface="Symbol" pitchFamily="18" charset="2"/>
              </a:rPr>
              <a:t></a:t>
            </a:r>
            <a:r>
              <a:rPr lang="en-US" altLang="zh-CN" dirty="0" smtClean="0"/>
              <a:t>A}</a:t>
            </a:r>
            <a:r>
              <a:rPr lang="en-US" altLang="zh-CN" dirty="0" smtClean="0">
                <a:sym typeface="Symbol" pitchFamily="18" charset="2"/>
              </a:rPr>
              <a:t></a:t>
            </a:r>
            <a:r>
              <a:rPr lang="en-US" altLang="zh-CN" dirty="0"/>
              <a:t>{</a:t>
            </a:r>
            <a:r>
              <a:rPr lang="en-US" altLang="zh-CN" dirty="0" smtClean="0"/>
              <a:t>Z</a:t>
            </a:r>
            <a:r>
              <a:rPr lang="en-US" altLang="zh-CN" dirty="0" smtClean="0">
                <a:sym typeface="Symbol" pitchFamily="18" charset="2"/>
              </a:rPr>
              <a:t></a:t>
            </a:r>
            <a:r>
              <a:rPr lang="en-US" altLang="zh-CN" dirty="0" smtClean="0"/>
              <a:t>A</a:t>
            </a:r>
            <a:r>
              <a:rPr lang="en-US" altLang="zh-CN" dirty="0"/>
              <a:t>}</a:t>
            </a:r>
            <a:r>
              <a:rPr lang="zh-CN" altLang="en-US" dirty="0"/>
              <a:t>等价</a:t>
            </a:r>
          </a:p>
          <a:p>
            <a:pPr>
              <a:lnSpc>
                <a:spcPct val="150000"/>
              </a:lnSpc>
            </a:pPr>
            <a:endParaRPr lang="zh-CN" altLang="en-US" dirty="0"/>
          </a:p>
        </p:txBody>
      </p:sp>
    </p:spTree>
    <p:extLst>
      <p:ext uri="{BB962C8B-B14F-4D97-AF65-F5344CB8AC3E}">
        <p14:creationId xmlns:p14="http://schemas.microsoft.com/office/powerpoint/2010/main" val="408723143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defRPr/>
            </a:pPr>
            <a:r>
              <a:rPr lang="zh-CN" altLang="en-US" dirty="0"/>
              <a:t>求解函数依赖集</a:t>
            </a:r>
            <a:r>
              <a:rPr lang="en-US" altLang="zh-CN" dirty="0"/>
              <a:t>F</a:t>
            </a:r>
            <a:r>
              <a:rPr lang="zh-CN" altLang="en-US" dirty="0"/>
              <a:t>的最小覆盖</a:t>
            </a:r>
            <a:r>
              <a:rPr lang="en-US" altLang="zh-CN" dirty="0" err="1"/>
              <a:t>F</a:t>
            </a:r>
            <a:r>
              <a:rPr lang="en-US" altLang="zh-CN" baseline="-16000" dirty="0" err="1"/>
              <a:t>min</a:t>
            </a:r>
            <a:endParaRPr lang="en-US" altLang="zh-CN" dirty="0"/>
          </a:p>
        </p:txBody>
      </p:sp>
      <mc:AlternateContent xmlns:mc="http://schemas.openxmlformats.org/markup-compatibility/2006" xmlns:a14="http://schemas.microsoft.com/office/drawing/2010/main">
        <mc:Choice Requires="a14">
          <p:sp>
            <p:nvSpPr>
              <p:cNvPr id="64515" name="Rectangle 3"/>
              <p:cNvSpPr>
                <a:spLocks noGrp="1" noChangeArrowheads="1"/>
              </p:cNvSpPr>
              <p:nvPr>
                <p:ph type="body" idx="1"/>
              </p:nvPr>
            </p:nvSpPr>
            <p:spPr/>
            <p:txBody>
              <a:bodyPr/>
              <a:lstStyle/>
              <a:p>
                <a:pPr eaLnBrk="1" hangingPunct="1">
                  <a:spcBef>
                    <a:spcPct val="40000"/>
                  </a:spcBef>
                  <a:defRPr/>
                </a:pPr>
                <a:r>
                  <a:rPr lang="zh-CN" altLang="en-US" dirty="0" smtClean="0">
                    <a:solidFill>
                      <a:srgbClr val="FF0000"/>
                    </a:solidFill>
                  </a:rPr>
                  <a:t>单属性化</a:t>
                </a:r>
                <a:r>
                  <a:rPr lang="zh-CN" altLang="en-US" dirty="0" smtClean="0"/>
                  <a:t>：逐个检查</a:t>
                </a:r>
                <a:r>
                  <a:rPr lang="en-US" altLang="zh-CN" dirty="0" smtClean="0"/>
                  <a:t>F</a:t>
                </a:r>
                <a:r>
                  <a:rPr lang="zh-CN" altLang="en-US" dirty="0" smtClean="0"/>
                  <a:t>中各函数依赖</a:t>
                </a:r>
                <a:r>
                  <a:rPr lang="en-US" altLang="zh-CN" dirty="0" err="1" smtClean="0"/>
                  <a:t>FD</a:t>
                </a:r>
                <a:r>
                  <a:rPr lang="en-US" altLang="zh-CN" sz="3000" baseline="-16000" dirty="0" err="1" smtClean="0"/>
                  <a:t>i</a:t>
                </a:r>
                <a:r>
                  <a:rPr lang="en-US" altLang="zh-CN" dirty="0" smtClean="0"/>
                  <a:t> ：X</a:t>
                </a:r>
                <a:r>
                  <a:rPr lang="en-US" altLang="zh-CN" dirty="0" smtClean="0">
                    <a:sym typeface="Symbol" pitchFamily="18" charset="2"/>
                  </a:rPr>
                  <a:t></a:t>
                </a:r>
                <a:r>
                  <a:rPr lang="en-US" altLang="zh-CN" dirty="0" smtClean="0"/>
                  <a:t>Y，</a:t>
                </a:r>
              </a:p>
              <a:p>
                <a:pPr eaLnBrk="1" hangingPunct="1">
                  <a:spcBef>
                    <a:spcPct val="40000"/>
                  </a:spcBef>
                  <a:buFont typeface="Wingdings" pitchFamily="2" charset="2"/>
                  <a:buNone/>
                  <a:defRPr/>
                </a:pPr>
                <a:r>
                  <a:rPr lang="en-US" altLang="zh-CN" dirty="0" smtClean="0"/>
                  <a:t>	</a:t>
                </a:r>
                <a:r>
                  <a:rPr lang="zh-CN" altLang="en-US" dirty="0" smtClean="0"/>
                  <a:t>若</a:t>
                </a:r>
                <a:r>
                  <a:rPr lang="en-US" altLang="zh-CN" dirty="0" smtClean="0"/>
                  <a:t>Y=A</a:t>
                </a:r>
                <a:r>
                  <a:rPr lang="en-US" altLang="zh-CN" baseline="-16000" dirty="0" smtClean="0"/>
                  <a:t>1 </a:t>
                </a:r>
                <a:r>
                  <a:rPr lang="en-US" altLang="zh-CN" dirty="0" smtClean="0"/>
                  <a:t>A</a:t>
                </a:r>
                <a:r>
                  <a:rPr lang="en-US" altLang="zh-CN" baseline="-16000" dirty="0" smtClean="0"/>
                  <a:t>2 </a:t>
                </a:r>
                <a:r>
                  <a:rPr lang="en-US" altLang="zh-CN" dirty="0" smtClean="0">
                    <a:sym typeface="Symbol" pitchFamily="18" charset="2"/>
                  </a:rPr>
                  <a:t></a:t>
                </a:r>
                <a:r>
                  <a:rPr lang="en-US" altLang="zh-CN" baseline="-16000" dirty="0" smtClean="0"/>
                  <a:t> </a:t>
                </a:r>
                <a:r>
                  <a:rPr lang="en-US" altLang="zh-CN" dirty="0" err="1" smtClean="0"/>
                  <a:t>A</a:t>
                </a:r>
                <a:r>
                  <a:rPr lang="en-US" altLang="zh-CN" baseline="-16000" dirty="0" err="1" smtClean="0"/>
                  <a:t>k</a:t>
                </a:r>
                <a:r>
                  <a:rPr lang="en-US" altLang="zh-CN" baseline="-16000" dirty="0" smtClean="0"/>
                  <a:t> </a:t>
                </a:r>
                <a:r>
                  <a:rPr lang="en-US" altLang="zh-CN" dirty="0" smtClean="0">
                    <a:sym typeface="Symbol" pitchFamily="18" charset="2"/>
                  </a:rPr>
                  <a:t>，k</a:t>
                </a:r>
                <a:r>
                  <a:rPr lang="en-US" altLang="zh-CN" dirty="0" smtClean="0">
                    <a:ea typeface="仿宋_GB2312" pitchFamily="49" charset="-122"/>
                    <a:sym typeface="Symbol" pitchFamily="18" charset="2"/>
                  </a:rPr>
                  <a:t>≥2，</a:t>
                </a:r>
                <a:r>
                  <a:rPr lang="zh-CN" altLang="en-US" dirty="0" smtClean="0">
                    <a:latin typeface="华文新魏" pitchFamily="2" charset="-122"/>
                    <a:sym typeface="Symbol" pitchFamily="18" charset="2"/>
                  </a:rPr>
                  <a:t>则用诸</a:t>
                </a:r>
                <a:r>
                  <a:rPr lang="en-US" altLang="zh-CN" dirty="0" err="1" smtClean="0">
                    <a:latin typeface="华文新魏" pitchFamily="2" charset="-122"/>
                  </a:rPr>
                  <a:t>X</a:t>
                </a:r>
                <a:r>
                  <a:rPr lang="en-US" altLang="zh-CN" dirty="0" err="1" smtClean="0">
                    <a:latin typeface="华文新魏" pitchFamily="2" charset="-122"/>
                    <a:sym typeface="Symbol" pitchFamily="18" charset="2"/>
                  </a:rPr>
                  <a:t>A</a:t>
                </a:r>
                <a:r>
                  <a:rPr lang="en-US" altLang="zh-CN" baseline="-16000" dirty="0" err="1" smtClean="0">
                    <a:latin typeface="华文新魏" pitchFamily="2" charset="-122"/>
                  </a:rPr>
                  <a:t>i</a:t>
                </a:r>
                <a:r>
                  <a:rPr lang="en-US" altLang="zh-CN" baseline="-16000" dirty="0" smtClean="0">
                    <a:latin typeface="华文新魏" pitchFamily="2" charset="-122"/>
                  </a:rPr>
                  <a:t> </a:t>
                </a:r>
                <a:r>
                  <a:rPr lang="zh-CN" altLang="en-US" dirty="0" smtClean="0">
                    <a:latin typeface="华文新魏" pitchFamily="2" charset="-122"/>
                    <a:sym typeface="Symbol" pitchFamily="18" charset="2"/>
                  </a:rPr>
                  <a:t>代替</a:t>
                </a:r>
                <a:r>
                  <a:rPr lang="en-US" altLang="zh-CN" dirty="0" smtClean="0">
                    <a:latin typeface="华文新魏" pitchFamily="2" charset="-122"/>
                    <a:sym typeface="Symbol" pitchFamily="18" charset="2"/>
                  </a:rPr>
                  <a:t>Y</a:t>
                </a:r>
              </a:p>
              <a:p>
                <a:pPr eaLnBrk="1" hangingPunct="1">
                  <a:spcBef>
                    <a:spcPct val="40000"/>
                  </a:spcBef>
                  <a:defRPr/>
                </a:pPr>
                <a:r>
                  <a:rPr lang="zh-CN" altLang="en-US" dirty="0" smtClean="0">
                    <a:solidFill>
                      <a:srgbClr val="FF0000"/>
                    </a:solidFill>
                  </a:rPr>
                  <a:t>无冗余化</a:t>
                </a:r>
                <a:r>
                  <a:rPr lang="zh-CN" altLang="en-US" dirty="0" smtClean="0"/>
                  <a:t>：逐个检查</a:t>
                </a:r>
                <a:r>
                  <a:rPr lang="en-US" altLang="zh-CN" dirty="0" smtClean="0"/>
                  <a:t>F</a:t>
                </a:r>
                <a:r>
                  <a:rPr lang="zh-CN" altLang="en-US" dirty="0" smtClean="0"/>
                  <a:t>中各函数依赖</a:t>
                </a:r>
                <a:r>
                  <a:rPr lang="en-US" altLang="zh-CN" dirty="0" smtClean="0"/>
                  <a:t>X</a:t>
                </a:r>
                <a:r>
                  <a:rPr lang="en-US" altLang="zh-CN" dirty="0" smtClean="0">
                    <a:sym typeface="Symbol" pitchFamily="18" charset="2"/>
                  </a:rPr>
                  <a:t>A</a:t>
                </a:r>
                <a:r>
                  <a:rPr lang="en-US" altLang="zh-CN" dirty="0" smtClean="0"/>
                  <a:t>，</a:t>
                </a:r>
              </a:p>
              <a:p>
                <a:pPr eaLnBrk="1" hangingPunct="1">
                  <a:spcBef>
                    <a:spcPct val="40000"/>
                  </a:spcBef>
                  <a:buFont typeface="Wingdings" pitchFamily="2" charset="2"/>
                  <a:buNone/>
                  <a:defRPr/>
                </a:pPr>
                <a:r>
                  <a:rPr lang="en-US" altLang="zh-CN" dirty="0" smtClean="0"/>
                  <a:t>	</a:t>
                </a:r>
                <a:r>
                  <a:rPr lang="zh-CN" altLang="en-US" dirty="0" smtClean="0"/>
                  <a:t>令</a:t>
                </a:r>
                <a:r>
                  <a:rPr lang="en-US" altLang="zh-CN" dirty="0" smtClean="0"/>
                  <a:t>G = F</a:t>
                </a:r>
                <a:r>
                  <a:rPr lang="en-US" altLang="zh-CN" dirty="0" smtClean="0">
                    <a:sym typeface="Symbol" pitchFamily="18" charset="2"/>
                  </a:rPr>
                  <a:t></a:t>
                </a:r>
                <a:r>
                  <a:rPr lang="en-US" altLang="zh-CN" dirty="0" smtClean="0"/>
                  <a:t>{X</a:t>
                </a:r>
                <a:r>
                  <a:rPr lang="en-US" altLang="zh-CN" dirty="0" smtClean="0">
                    <a:sym typeface="Symbol" pitchFamily="18" charset="2"/>
                  </a:rPr>
                  <a:t>A}，</a:t>
                </a:r>
                <a:r>
                  <a:rPr lang="zh-CN" altLang="en-US" dirty="0" smtClean="0">
                    <a:sym typeface="Symbol" pitchFamily="18" charset="2"/>
                  </a:rPr>
                  <a:t>若</a:t>
                </a:r>
                <a:r>
                  <a:rPr lang="en-US" altLang="zh-CN" dirty="0" smtClean="0">
                    <a:sym typeface="Symbol" pitchFamily="18" charset="2"/>
                  </a:rPr>
                  <a:t>A</a:t>
                </a:r>
                <a14:m>
                  <m:oMath xmlns:m="http://schemas.openxmlformats.org/officeDocument/2006/math">
                    <m:sSubSup>
                      <m:sSubSupPr>
                        <m:ctrlPr>
                          <a:rPr lang="en-US" altLang="zh-CN" i="1" smtClean="0">
                            <a:latin typeface="Cambria Math" panose="02040503050406030204" pitchFamily="18" charset="0"/>
                            <a:sym typeface="Symbol" pitchFamily="18" charset="2"/>
                          </a:rPr>
                        </m:ctrlPr>
                      </m:sSubSupPr>
                      <m:e>
                        <m:r>
                          <a:rPr lang="en-US" altLang="zh-CN" b="0" i="1" smtClean="0">
                            <a:latin typeface="Cambria Math" panose="02040503050406030204" pitchFamily="18" charset="0"/>
                            <a:sym typeface="Symbol" pitchFamily="18" charset="2"/>
                          </a:rPr>
                          <m:t>𝑋</m:t>
                        </m:r>
                      </m:e>
                      <m:sub>
                        <m:r>
                          <a:rPr lang="en-US" altLang="zh-CN" b="0" i="1" smtClean="0">
                            <a:latin typeface="Cambria Math" panose="02040503050406030204" pitchFamily="18" charset="0"/>
                            <a:sym typeface="Symbol" pitchFamily="18" charset="2"/>
                          </a:rPr>
                          <m:t>𝐺</m:t>
                        </m:r>
                      </m:sub>
                      <m:sup>
                        <m:r>
                          <a:rPr lang="en-US" altLang="zh-CN" b="0" i="1" smtClean="0">
                            <a:latin typeface="Cambria Math" panose="02040503050406030204" pitchFamily="18" charset="0"/>
                            <a:sym typeface="Symbol" pitchFamily="18" charset="2"/>
                          </a:rPr>
                          <m:t>+</m:t>
                        </m:r>
                      </m:sup>
                    </m:sSubSup>
                  </m:oMath>
                </a14:m>
                <a:r>
                  <a:rPr lang="en-US" altLang="zh-CN" dirty="0" smtClean="0">
                    <a:sym typeface="Symbol" pitchFamily="18" charset="2"/>
                  </a:rPr>
                  <a:t> ，</a:t>
                </a:r>
                <a:r>
                  <a:rPr lang="zh-CN" altLang="en-US" dirty="0" smtClean="0">
                    <a:sym typeface="Symbol" pitchFamily="18" charset="2"/>
                  </a:rPr>
                  <a:t>则从</a:t>
                </a:r>
                <a:r>
                  <a:rPr lang="en-US" altLang="zh-CN" dirty="0" smtClean="0">
                    <a:sym typeface="Symbol" pitchFamily="18" charset="2"/>
                  </a:rPr>
                  <a:t>F</a:t>
                </a:r>
                <a:r>
                  <a:rPr lang="zh-CN" altLang="en-US" dirty="0" smtClean="0">
                    <a:sym typeface="Symbol" pitchFamily="18" charset="2"/>
                  </a:rPr>
                  <a:t>中去掉该函数依赖</a:t>
                </a:r>
              </a:p>
              <a:p>
                <a:pPr eaLnBrk="1" hangingPunct="1">
                  <a:spcBef>
                    <a:spcPct val="40000"/>
                  </a:spcBef>
                  <a:defRPr/>
                </a:pPr>
                <a:r>
                  <a:rPr lang="zh-CN" altLang="en-US" dirty="0" smtClean="0">
                    <a:solidFill>
                      <a:srgbClr val="FF0000"/>
                    </a:solidFill>
                  </a:rPr>
                  <a:t>既约化</a:t>
                </a:r>
                <a:r>
                  <a:rPr lang="zh-CN" altLang="en-US" dirty="0" smtClean="0"/>
                  <a:t>：逐个检查</a:t>
                </a:r>
                <a:r>
                  <a:rPr lang="en-US" altLang="zh-CN" dirty="0" smtClean="0"/>
                  <a:t>F</a:t>
                </a:r>
                <a:r>
                  <a:rPr lang="zh-CN" altLang="en-US" dirty="0" smtClean="0"/>
                  <a:t>中各函数依赖</a:t>
                </a:r>
                <a:r>
                  <a:rPr lang="en-US" altLang="zh-CN" dirty="0" smtClean="0"/>
                  <a:t>X</a:t>
                </a:r>
                <a:r>
                  <a:rPr lang="en-US" altLang="zh-CN" dirty="0" smtClean="0">
                    <a:sym typeface="Symbol" pitchFamily="18" charset="2"/>
                  </a:rPr>
                  <a:t>A</a:t>
                </a:r>
                <a:r>
                  <a:rPr lang="en-US" altLang="zh-CN" dirty="0" smtClean="0"/>
                  <a:t>，</a:t>
                </a:r>
              </a:p>
              <a:p>
                <a:pPr eaLnBrk="1" hangingPunct="1">
                  <a:spcBef>
                    <a:spcPct val="40000"/>
                  </a:spcBef>
                  <a:buFont typeface="Wingdings" pitchFamily="2" charset="2"/>
                  <a:buNone/>
                  <a:defRPr/>
                </a:pPr>
                <a:r>
                  <a:rPr lang="en-US" altLang="zh-CN" dirty="0" smtClean="0"/>
                  <a:t>	</a:t>
                </a:r>
                <a:r>
                  <a:rPr lang="zh-CN" altLang="en-US" dirty="0" smtClean="0"/>
                  <a:t>设</a:t>
                </a:r>
                <a:r>
                  <a:rPr lang="en-US" altLang="zh-CN" dirty="0" smtClean="0"/>
                  <a:t>X = B</a:t>
                </a:r>
                <a:r>
                  <a:rPr lang="en-US" altLang="zh-CN" baseline="-16000" dirty="0" smtClean="0"/>
                  <a:t>1</a:t>
                </a:r>
                <a:r>
                  <a:rPr lang="en-US" altLang="zh-CN" dirty="0" smtClean="0">
                    <a:sym typeface="Symbol" pitchFamily="18" charset="2"/>
                  </a:rPr>
                  <a:t>B</a:t>
                </a:r>
                <a:r>
                  <a:rPr lang="en-US" altLang="zh-CN" baseline="-16000" dirty="0" smtClean="0"/>
                  <a:t>m</a:t>
                </a:r>
                <a:r>
                  <a:rPr lang="en-US" altLang="zh-CN" dirty="0" smtClean="0">
                    <a:sym typeface="Symbol" pitchFamily="18" charset="2"/>
                  </a:rPr>
                  <a:t>，</a:t>
                </a:r>
                <a:r>
                  <a:rPr lang="zh-CN" altLang="en-US" dirty="0" smtClean="0">
                    <a:sym typeface="Symbol" pitchFamily="18" charset="2"/>
                  </a:rPr>
                  <a:t>逐个考查</a:t>
                </a:r>
                <a:r>
                  <a:rPr lang="en-US" altLang="zh-CN" dirty="0" smtClean="0"/>
                  <a:t>B</a:t>
                </a:r>
                <a:r>
                  <a:rPr lang="en-US" altLang="zh-CN" baseline="-16000" dirty="0" smtClean="0"/>
                  <a:t>i</a:t>
                </a:r>
                <a:r>
                  <a:rPr lang="en-US" altLang="zh-CN" dirty="0" smtClean="0">
                    <a:sym typeface="Symbol" pitchFamily="18" charset="2"/>
                  </a:rPr>
                  <a:t>，</a:t>
                </a:r>
              </a:p>
              <a:p>
                <a:pPr eaLnBrk="1" hangingPunct="1">
                  <a:spcBef>
                    <a:spcPct val="40000"/>
                  </a:spcBef>
                  <a:buNone/>
                  <a:defRPr/>
                </a:pPr>
                <a:r>
                  <a:rPr lang="en-US" altLang="zh-CN" dirty="0" smtClean="0">
                    <a:sym typeface="Symbol" pitchFamily="18" charset="2"/>
                  </a:rPr>
                  <a:t>	</a:t>
                </a:r>
                <a:r>
                  <a:rPr lang="zh-CN" altLang="en-US" dirty="0" smtClean="0">
                    <a:sym typeface="Symbol" pitchFamily="18" charset="2"/>
                  </a:rPr>
                  <a:t>若</a:t>
                </a:r>
                <a:r>
                  <a:rPr lang="en-US" altLang="zh-CN" dirty="0" smtClean="0">
                    <a:sym typeface="Symbol" pitchFamily="18" charset="2"/>
                  </a:rPr>
                  <a:t>A </a:t>
                </a:r>
                <a14:m>
                  <m:oMath xmlns:m="http://schemas.openxmlformats.org/officeDocument/2006/math">
                    <m:sSubSup>
                      <m:sSubSupPr>
                        <m:ctrlPr>
                          <a:rPr lang="en-US" altLang="zh-CN" i="1">
                            <a:latin typeface="Cambria Math" panose="02040503050406030204" pitchFamily="18" charset="0"/>
                            <a:sym typeface="Symbol" pitchFamily="18" charset="2"/>
                          </a:rPr>
                        </m:ctrlPr>
                      </m:sSubSupPr>
                      <m:e>
                        <m:r>
                          <a:rPr lang="en-US" altLang="zh-CN" b="0" i="1" smtClean="0">
                            <a:latin typeface="Cambria Math" panose="02040503050406030204" pitchFamily="18" charset="0"/>
                            <a:sym typeface="Symbol" pitchFamily="18" charset="2"/>
                          </a:rPr>
                          <m:t>(</m:t>
                        </m:r>
                        <m:r>
                          <a:rPr lang="en-US" altLang="zh-CN" i="1">
                            <a:latin typeface="Cambria Math" panose="02040503050406030204" pitchFamily="18" charset="0"/>
                            <a:sym typeface="Symbol" pitchFamily="18" charset="2"/>
                          </a:rPr>
                          <m:t>𝑋</m:t>
                        </m:r>
                        <m:r>
                          <a:rPr lang="en-US" altLang="zh-CN" b="0" i="1" smtClean="0">
                            <a:latin typeface="Cambria Math" panose="02040503050406030204" pitchFamily="18" charset="0"/>
                            <a:sym typeface="Symbol" pitchFamily="18" charset="2"/>
                          </a:rPr>
                          <m:t>−</m:t>
                        </m:r>
                        <m:sSub>
                          <m:sSubPr>
                            <m:ctrlPr>
                              <a:rPr lang="en-US" altLang="zh-CN" b="0" i="1" smtClean="0">
                                <a:latin typeface="Cambria Math" panose="02040503050406030204" pitchFamily="18" charset="0"/>
                                <a:sym typeface="Symbol" pitchFamily="18" charset="2"/>
                              </a:rPr>
                            </m:ctrlPr>
                          </m:sSubPr>
                          <m:e>
                            <m:r>
                              <a:rPr lang="en-US" altLang="zh-CN" b="0" i="1" smtClean="0">
                                <a:latin typeface="Cambria Math" panose="02040503050406030204" pitchFamily="18" charset="0"/>
                                <a:sym typeface="Symbol" pitchFamily="18" charset="2"/>
                              </a:rPr>
                              <m:t>𝐵</m:t>
                            </m:r>
                          </m:e>
                          <m:sub>
                            <m:r>
                              <a:rPr lang="en-US" altLang="zh-CN" b="0" i="1" smtClean="0">
                                <a:latin typeface="Cambria Math" panose="02040503050406030204" pitchFamily="18" charset="0"/>
                                <a:sym typeface="Symbol" pitchFamily="18" charset="2"/>
                              </a:rPr>
                              <m:t>𝑖</m:t>
                            </m:r>
                          </m:sub>
                        </m:sSub>
                        <m:r>
                          <a:rPr lang="en-US" altLang="zh-CN" b="0" i="1" smtClean="0">
                            <a:latin typeface="Cambria Math" panose="02040503050406030204" pitchFamily="18" charset="0"/>
                            <a:sym typeface="Symbol" pitchFamily="18" charset="2"/>
                          </a:rPr>
                          <m:t>)</m:t>
                        </m:r>
                      </m:e>
                      <m:sub>
                        <m:r>
                          <a:rPr lang="en-US" altLang="zh-CN" b="0" i="1" smtClean="0">
                            <a:latin typeface="Cambria Math" panose="02040503050406030204" pitchFamily="18" charset="0"/>
                            <a:sym typeface="Symbol" pitchFamily="18" charset="2"/>
                          </a:rPr>
                          <m:t>𝐹</m:t>
                        </m:r>
                      </m:sub>
                      <m:sup>
                        <m:r>
                          <a:rPr lang="en-US" altLang="zh-CN" i="1">
                            <a:latin typeface="Cambria Math" panose="02040503050406030204" pitchFamily="18" charset="0"/>
                            <a:sym typeface="Symbol" pitchFamily="18" charset="2"/>
                          </a:rPr>
                          <m:t>+</m:t>
                        </m:r>
                      </m:sup>
                    </m:sSubSup>
                  </m:oMath>
                </a14:m>
                <a:r>
                  <a:rPr lang="en-US" altLang="zh-CN" dirty="0" smtClean="0">
                    <a:sym typeface="Symbol" pitchFamily="18" charset="2"/>
                  </a:rPr>
                  <a:t> ，</a:t>
                </a:r>
                <a:r>
                  <a:rPr lang="zh-CN" altLang="en-US" dirty="0" smtClean="0">
                    <a:sym typeface="Symbol" pitchFamily="18" charset="2"/>
                  </a:rPr>
                  <a:t>则以（</a:t>
                </a:r>
                <a:r>
                  <a:rPr lang="en-US" altLang="zh-CN" dirty="0" smtClean="0">
                    <a:sym typeface="Symbol" pitchFamily="18" charset="2"/>
                  </a:rPr>
                  <a:t>X  </a:t>
                </a:r>
                <a:r>
                  <a:rPr lang="en-US" altLang="zh-CN" dirty="0" smtClean="0"/>
                  <a:t>B</a:t>
                </a:r>
                <a:r>
                  <a:rPr lang="en-US" altLang="zh-CN" baseline="-16000" dirty="0" smtClean="0"/>
                  <a:t>i</a:t>
                </a:r>
                <a:r>
                  <a:rPr lang="en-US" altLang="zh-CN" dirty="0" smtClean="0">
                    <a:sym typeface="Symbol" pitchFamily="18" charset="2"/>
                  </a:rPr>
                  <a:t>）</a:t>
                </a:r>
                <a:r>
                  <a:rPr lang="zh-CN" altLang="en-US" dirty="0" smtClean="0">
                    <a:sym typeface="Symbol" pitchFamily="18" charset="2"/>
                  </a:rPr>
                  <a:t>取代</a:t>
                </a:r>
                <a:r>
                  <a:rPr lang="en-US" altLang="zh-CN" dirty="0" smtClean="0">
                    <a:sym typeface="Symbol" pitchFamily="18" charset="2"/>
                  </a:rPr>
                  <a:t>X</a:t>
                </a:r>
                <a:endParaRPr lang="en-US" altLang="zh-CN" dirty="0" smtClean="0">
                  <a:ea typeface="仿宋_GB2312" pitchFamily="49" charset="-122"/>
                  <a:sym typeface="Symbol" pitchFamily="18" charset="2"/>
                </a:endParaRPr>
              </a:p>
            </p:txBody>
          </p:sp>
        </mc:Choice>
        <mc:Fallback xmlns="">
          <p:sp>
            <p:nvSpPr>
              <p:cNvPr id="64515" name="Rectangle 3"/>
              <p:cNvSpPr>
                <a:spLocks noGrp="1" noRot="1" noChangeAspect="1" noMove="1" noResize="1" noEditPoints="1" noAdjustHandles="1" noChangeArrowheads="1" noChangeShapeType="1" noTextEdit="1"/>
              </p:cNvSpPr>
              <p:nvPr>
                <p:ph type="body" idx="1"/>
              </p:nvPr>
            </p:nvSpPr>
            <p:spPr>
              <a:blipFill>
                <a:blip r:embed="rId3"/>
                <a:stretch>
                  <a:fillRect l="-623" t="-1846" r="-6856"/>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函数依赖的定义</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eaLnBrk="1" hangingPunct="1">
                  <a:lnSpc>
                    <a:spcPct val="150000"/>
                  </a:lnSpc>
                  <a:buNone/>
                  <a:defRPr/>
                </a:pPr>
                <a14:m>
                  <m:oMathPara xmlns:m="http://schemas.openxmlformats.org/officeDocument/2006/math">
                    <m:oMathParaPr>
                      <m:jc m:val="center"/>
                    </m:oMathParaPr>
                    <m:oMath xmlns:m="http://schemas.openxmlformats.org/officeDocument/2006/math">
                      <m:r>
                        <a:rPr lang="en-US" altLang="zh-CN" b="0" i="1" smtClean="0">
                          <a:latin typeface="Cambria Math" panose="02040503050406030204" pitchFamily="18" charset="0"/>
                          <a:sym typeface="Symbol" pitchFamily="18" charset="2"/>
                        </a:rPr>
                        <m:t>    </m:t>
                      </m:r>
                      <m:r>
                        <a:rPr lang="zh-CN" altLang="en-US" i="1" smtClean="0">
                          <a:latin typeface="Cambria Math" panose="02040503050406030204" pitchFamily="18" charset="0"/>
                          <a:sym typeface="Symbol" pitchFamily="18" charset="2"/>
                        </a:rPr>
                        <m:t>设</m:t>
                      </m:r>
                      <m:r>
                        <a:rPr lang="zh-CN" altLang="en-US" i="1" smtClean="0">
                          <a:latin typeface="Cambria Math" panose="02040503050406030204" pitchFamily="18" charset="0"/>
                          <a:sym typeface="Symbol" pitchFamily="18" charset="2"/>
                        </a:rPr>
                        <m:t>𝑅</m:t>
                      </m:r>
                      <m:d>
                        <m:dPr>
                          <m:ctrlPr>
                            <a:rPr lang="zh-CN" altLang="en-US" i="1">
                              <a:latin typeface="Cambria Math" panose="02040503050406030204" pitchFamily="18" charset="0"/>
                              <a:sym typeface="Symbol" pitchFamily="18" charset="2"/>
                            </a:rPr>
                          </m:ctrlPr>
                        </m:dPr>
                        <m:e>
                          <m:r>
                            <a:rPr lang="zh-CN" altLang="en-US" i="1">
                              <a:latin typeface="Cambria Math" panose="02040503050406030204" pitchFamily="18" charset="0"/>
                              <a:sym typeface="Symbol" pitchFamily="18" charset="2"/>
                            </a:rPr>
                            <m:t>𝑈</m:t>
                          </m:r>
                        </m:e>
                      </m:d>
                      <m:r>
                        <a:rPr lang="zh-CN" altLang="en-US" i="1">
                          <a:latin typeface="Cambria Math" panose="02040503050406030204" pitchFamily="18" charset="0"/>
                          <a:sym typeface="Symbol" pitchFamily="18" charset="2"/>
                        </a:rPr>
                        <m:t>是属性集</m:t>
                      </m:r>
                      <m:r>
                        <a:rPr lang="zh-CN" altLang="en-US" i="1">
                          <a:latin typeface="Cambria Math" panose="02040503050406030204" pitchFamily="18" charset="0"/>
                          <a:sym typeface="Symbol" pitchFamily="18" charset="2"/>
                        </a:rPr>
                        <m:t>𝑈</m:t>
                      </m:r>
                      <m:r>
                        <a:rPr lang="zh-CN" altLang="en-US" i="1">
                          <a:latin typeface="Cambria Math" panose="02040503050406030204" pitchFamily="18" charset="0"/>
                          <a:sym typeface="Symbol" pitchFamily="18" charset="2"/>
                        </a:rPr>
                        <m:t>上的关系模式，</m:t>
                      </m:r>
                      <m:r>
                        <a:rPr lang="zh-CN" altLang="en-US" i="1">
                          <a:latin typeface="Cambria Math" panose="02040503050406030204" pitchFamily="18" charset="0"/>
                          <a:sym typeface="Symbol" pitchFamily="18" charset="2"/>
                        </a:rPr>
                        <m:t>𝑋</m:t>
                      </m:r>
                      <m:r>
                        <a:rPr lang="zh-CN" altLang="en-US" i="1">
                          <a:latin typeface="Cambria Math" panose="02040503050406030204" pitchFamily="18" charset="0"/>
                          <a:sym typeface="Symbol" pitchFamily="18" charset="2"/>
                        </a:rPr>
                        <m:t> , </m:t>
                      </m:r>
                      <m:r>
                        <a:rPr lang="zh-CN" altLang="en-US" i="1" smtClean="0">
                          <a:latin typeface="Cambria Math" panose="02040503050406030204" pitchFamily="18" charset="0"/>
                          <a:sym typeface="Symbol" pitchFamily="18" charset="2"/>
                        </a:rPr>
                        <m:t>𝑌</m:t>
                      </m:r>
                      <m:r>
                        <a:rPr lang="zh-CN" altLang="en-US" i="1" smtClean="0">
                          <a:latin typeface="Cambria Math" panose="02040503050406030204" pitchFamily="18" charset="0"/>
                          <a:sym typeface="Symbol" pitchFamily="18" charset="2"/>
                        </a:rPr>
                        <m:t>  </m:t>
                      </m:r>
                      <m:r>
                        <a:rPr lang="zh-CN" altLang="en-US" i="1">
                          <a:latin typeface="Cambria Math" panose="02040503050406030204" pitchFamily="18" charset="0"/>
                          <a:sym typeface="Symbol" pitchFamily="18" charset="2"/>
                        </a:rPr>
                        <m:t>𝑈</m:t>
                      </m:r>
                      <m:r>
                        <a:rPr lang="zh-CN" altLang="en-US" i="1">
                          <a:latin typeface="Cambria Math" panose="02040503050406030204" pitchFamily="18" charset="0"/>
                          <a:sym typeface="Symbol" pitchFamily="18" charset="2"/>
                        </a:rPr>
                        <m:t>，</m:t>
                      </m:r>
                      <m:r>
                        <a:rPr lang="zh-CN" altLang="en-US" i="1">
                          <a:latin typeface="Cambria Math" panose="02040503050406030204" pitchFamily="18" charset="0"/>
                          <a:sym typeface="Symbol" pitchFamily="18" charset="2"/>
                        </a:rPr>
                        <m:t> </m:t>
                      </m:r>
                      <m:r>
                        <a:rPr lang="zh-CN" altLang="en-US" i="1">
                          <a:latin typeface="Cambria Math" panose="02040503050406030204" pitchFamily="18" charset="0"/>
                          <a:sym typeface="Symbol" pitchFamily="18" charset="2"/>
                        </a:rPr>
                        <m:t>𝑟</m:t>
                      </m:r>
                      <m:r>
                        <a:rPr lang="zh-CN" altLang="en-US" i="1">
                          <a:latin typeface="Cambria Math" panose="02040503050406030204" pitchFamily="18" charset="0"/>
                          <a:sym typeface="Symbol" pitchFamily="18" charset="2"/>
                        </a:rPr>
                        <m:t>是</m:t>
                      </m:r>
                      <m:r>
                        <a:rPr lang="zh-CN" altLang="en-US" i="1">
                          <a:latin typeface="Cambria Math" panose="02040503050406030204" pitchFamily="18" charset="0"/>
                          <a:sym typeface="Symbol" pitchFamily="18" charset="2"/>
                        </a:rPr>
                        <m:t>𝑅</m:t>
                      </m:r>
                      <m:d>
                        <m:dPr>
                          <m:ctrlPr>
                            <a:rPr lang="zh-CN" altLang="en-US" i="1">
                              <a:latin typeface="Cambria Math" panose="02040503050406030204" pitchFamily="18" charset="0"/>
                              <a:sym typeface="Symbol" pitchFamily="18" charset="2"/>
                            </a:rPr>
                          </m:ctrlPr>
                        </m:dPr>
                        <m:e>
                          <m:r>
                            <a:rPr lang="zh-CN" altLang="en-US" i="1">
                              <a:latin typeface="Cambria Math" panose="02040503050406030204" pitchFamily="18" charset="0"/>
                              <a:sym typeface="Symbol" pitchFamily="18" charset="2"/>
                            </a:rPr>
                            <m:t>𝑈</m:t>
                          </m:r>
                        </m:e>
                      </m:d>
                      <m:r>
                        <a:rPr lang="zh-CN" altLang="en-US" i="1">
                          <a:latin typeface="Cambria Math" panose="02040503050406030204" pitchFamily="18" charset="0"/>
                          <a:sym typeface="Symbol" pitchFamily="18" charset="2"/>
                        </a:rPr>
                        <m:t>上的任意一个关系，如果成立</m:t>
                      </m:r>
                    </m:oMath>
                  </m:oMathPara>
                </a14:m>
                <a:endParaRPr lang="zh-CN" altLang="en-US" dirty="0" smtClean="0">
                  <a:sym typeface="Symbol" pitchFamily="18" charset="2"/>
                </a:endParaRPr>
              </a:p>
              <a:p>
                <a:pPr eaLnBrk="1" hangingPunct="1">
                  <a:lnSpc>
                    <a:spcPct val="150000"/>
                  </a:lnSpc>
                  <a:buNone/>
                  <a:defRPr/>
                </a:pPr>
                <a14:m>
                  <m:oMathPara xmlns:m="http://schemas.openxmlformats.org/officeDocument/2006/math">
                    <m:oMathParaPr>
                      <m:jc m:val="center"/>
                    </m:oMathParaPr>
                    <m:oMath xmlns:m="http://schemas.openxmlformats.org/officeDocument/2006/math">
                      <m:r>
                        <a:rPr lang="zh-CN" altLang="en-US" i="1">
                          <a:solidFill>
                            <a:srgbClr val="FF0000"/>
                          </a:solidFill>
                          <a:latin typeface="Cambria Math" panose="02040503050406030204" pitchFamily="18" charset="0"/>
                          <a:sym typeface="Symbol" pitchFamily="18" charset="2"/>
                        </a:rPr>
                        <m:t>对</m:t>
                      </m:r>
                      <m:r>
                        <a:rPr lang="zh-CN" altLang="en-US" i="1">
                          <a:solidFill>
                            <a:srgbClr val="FF0000"/>
                          </a:solidFill>
                          <a:latin typeface="Cambria Math" panose="02040503050406030204" pitchFamily="18" charset="0"/>
                          <a:sym typeface="Symbol" pitchFamily="18" charset="2"/>
                        </a:rPr>
                        <m:t>∀</m:t>
                      </m:r>
                      <m:r>
                        <a:rPr lang="en-US" altLang="zh-CN" i="1">
                          <a:solidFill>
                            <a:srgbClr val="FF0000"/>
                          </a:solidFill>
                          <a:latin typeface="Cambria Math" panose="02040503050406030204" pitchFamily="18" charset="0"/>
                          <a:sym typeface="Symbol" pitchFamily="18" charset="2"/>
                        </a:rPr>
                        <m:t>𝑡</m:t>
                      </m:r>
                      <m:r>
                        <a:rPr lang="en-US" altLang="zh-CN" i="1">
                          <a:solidFill>
                            <a:srgbClr val="FF0000"/>
                          </a:solidFill>
                          <a:latin typeface="Cambria Math" panose="02040503050406030204" pitchFamily="18" charset="0"/>
                          <a:sym typeface="Symbol" pitchFamily="18" charset="2"/>
                        </a:rPr>
                        <m:t>,</m:t>
                      </m:r>
                      <m:r>
                        <a:rPr lang="en-US" altLang="zh-CN" i="1">
                          <a:solidFill>
                            <a:srgbClr val="FF0000"/>
                          </a:solidFill>
                          <a:latin typeface="Cambria Math" panose="02040503050406030204" pitchFamily="18" charset="0"/>
                          <a:sym typeface="Symbol" pitchFamily="18" charset="2"/>
                        </a:rPr>
                        <m:t>𝑠</m:t>
                      </m:r>
                      <m:r>
                        <a:rPr lang="en-US" altLang="zh-CN" i="1">
                          <a:solidFill>
                            <a:srgbClr val="FF0000"/>
                          </a:solidFill>
                          <a:latin typeface="Cambria Math" panose="02040503050406030204" pitchFamily="18" charset="0"/>
                          <a:ea typeface="Cambria Math" panose="02040503050406030204" pitchFamily="18" charset="0"/>
                          <a:sym typeface="Symbol" pitchFamily="18" charset="2"/>
                        </a:rPr>
                        <m:t>∈</m:t>
                      </m:r>
                      <m:r>
                        <a:rPr lang="en-US" altLang="zh-CN" i="1">
                          <a:solidFill>
                            <a:srgbClr val="FF0000"/>
                          </a:solidFill>
                          <a:latin typeface="Cambria Math" panose="02040503050406030204" pitchFamily="18" charset="0"/>
                          <a:sym typeface="Symbol" pitchFamily="18" charset="2"/>
                        </a:rPr>
                        <m:t>𝑟</m:t>
                      </m:r>
                      <m:r>
                        <a:rPr lang="en-US" altLang="zh-CN" i="1">
                          <a:solidFill>
                            <a:srgbClr val="FF0000"/>
                          </a:solidFill>
                          <a:latin typeface="Cambria Math" panose="02040503050406030204" pitchFamily="18" charset="0"/>
                          <a:sym typeface="Symbol" pitchFamily="18" charset="2"/>
                        </a:rPr>
                        <m:t>,</m:t>
                      </m:r>
                      <m:r>
                        <a:rPr lang="zh-CN" altLang="en-US" i="1">
                          <a:solidFill>
                            <a:srgbClr val="FF0000"/>
                          </a:solidFill>
                          <a:latin typeface="Cambria Math" panose="02040503050406030204" pitchFamily="18" charset="0"/>
                          <a:sym typeface="Symbol" pitchFamily="18" charset="2"/>
                        </a:rPr>
                        <m:t>若</m:t>
                      </m:r>
                      <m:r>
                        <a:rPr lang="en-US" altLang="zh-CN" i="1">
                          <a:solidFill>
                            <a:srgbClr val="FF0000"/>
                          </a:solidFill>
                          <a:latin typeface="Cambria Math" panose="02040503050406030204" pitchFamily="18" charset="0"/>
                          <a:sym typeface="Symbol" pitchFamily="18" charset="2"/>
                        </a:rPr>
                        <m:t>𝑡</m:t>
                      </m:r>
                      <m:d>
                        <m:dPr>
                          <m:begChr m:val="["/>
                          <m:endChr m:val="]"/>
                          <m:ctrlPr>
                            <a:rPr lang="en-US" altLang="zh-CN" i="1">
                              <a:solidFill>
                                <a:srgbClr val="FF0000"/>
                              </a:solidFill>
                              <a:latin typeface="Cambria Math" panose="02040503050406030204" pitchFamily="18" charset="0"/>
                              <a:sym typeface="Symbol" pitchFamily="18" charset="2"/>
                            </a:rPr>
                          </m:ctrlPr>
                        </m:dPr>
                        <m:e>
                          <m:r>
                            <a:rPr lang="en-US" altLang="zh-CN" i="1">
                              <a:solidFill>
                                <a:srgbClr val="FF0000"/>
                              </a:solidFill>
                              <a:latin typeface="Cambria Math" panose="02040503050406030204" pitchFamily="18" charset="0"/>
                              <a:sym typeface="Symbol" pitchFamily="18" charset="2"/>
                            </a:rPr>
                            <m:t>𝑋</m:t>
                          </m:r>
                        </m:e>
                      </m:d>
                      <m:r>
                        <a:rPr lang="en-US" altLang="zh-CN" i="1">
                          <a:solidFill>
                            <a:srgbClr val="FF0000"/>
                          </a:solidFill>
                          <a:latin typeface="Cambria Math" panose="02040503050406030204" pitchFamily="18" charset="0"/>
                          <a:sym typeface="Symbol" pitchFamily="18" charset="2"/>
                        </a:rPr>
                        <m:t>=</m:t>
                      </m:r>
                      <m:r>
                        <a:rPr lang="en-US" altLang="zh-CN" i="1">
                          <a:solidFill>
                            <a:srgbClr val="FF0000"/>
                          </a:solidFill>
                          <a:latin typeface="Cambria Math" panose="02040503050406030204" pitchFamily="18" charset="0"/>
                          <a:sym typeface="Symbol" pitchFamily="18" charset="2"/>
                        </a:rPr>
                        <m:t>𝑠</m:t>
                      </m:r>
                      <m:d>
                        <m:dPr>
                          <m:begChr m:val="["/>
                          <m:endChr m:val="]"/>
                          <m:ctrlPr>
                            <a:rPr lang="en-US" altLang="zh-CN" i="1">
                              <a:solidFill>
                                <a:srgbClr val="FF0000"/>
                              </a:solidFill>
                              <a:latin typeface="Cambria Math" panose="02040503050406030204" pitchFamily="18" charset="0"/>
                              <a:sym typeface="Symbol" pitchFamily="18" charset="2"/>
                            </a:rPr>
                          </m:ctrlPr>
                        </m:dPr>
                        <m:e>
                          <m:r>
                            <a:rPr lang="en-US" altLang="zh-CN" i="1">
                              <a:solidFill>
                                <a:srgbClr val="FF0000"/>
                              </a:solidFill>
                              <a:latin typeface="Cambria Math" panose="02040503050406030204" pitchFamily="18" charset="0"/>
                              <a:sym typeface="Symbol" pitchFamily="18" charset="2"/>
                            </a:rPr>
                            <m:t>𝑋</m:t>
                          </m:r>
                        </m:e>
                      </m:d>
                      <m:r>
                        <a:rPr lang="en-US" altLang="zh-CN" i="1">
                          <a:solidFill>
                            <a:srgbClr val="FF0000"/>
                          </a:solidFill>
                          <a:latin typeface="Cambria Math" panose="02040503050406030204" pitchFamily="18" charset="0"/>
                          <a:sym typeface="Symbol" pitchFamily="18" charset="2"/>
                        </a:rPr>
                        <m:t>,</m:t>
                      </m:r>
                      <m:r>
                        <a:rPr lang="zh-CN" altLang="en-US" i="1">
                          <a:solidFill>
                            <a:srgbClr val="FF0000"/>
                          </a:solidFill>
                          <a:latin typeface="Cambria Math" panose="02040503050406030204" pitchFamily="18" charset="0"/>
                          <a:sym typeface="Symbol" pitchFamily="18" charset="2"/>
                        </a:rPr>
                        <m:t>则</m:t>
                      </m:r>
                      <m:r>
                        <a:rPr lang="en-US" altLang="zh-CN" i="1">
                          <a:solidFill>
                            <a:srgbClr val="FF0000"/>
                          </a:solidFill>
                          <a:latin typeface="Cambria Math" panose="02040503050406030204" pitchFamily="18" charset="0"/>
                          <a:sym typeface="Symbol" pitchFamily="18" charset="2"/>
                        </a:rPr>
                        <m:t>𝑡</m:t>
                      </m:r>
                      <m:d>
                        <m:dPr>
                          <m:begChr m:val="["/>
                          <m:endChr m:val="]"/>
                          <m:ctrlPr>
                            <a:rPr lang="en-US" altLang="zh-CN" i="1">
                              <a:solidFill>
                                <a:srgbClr val="FF0000"/>
                              </a:solidFill>
                              <a:latin typeface="Cambria Math" panose="02040503050406030204" pitchFamily="18" charset="0"/>
                              <a:sym typeface="Symbol" pitchFamily="18" charset="2"/>
                            </a:rPr>
                          </m:ctrlPr>
                        </m:dPr>
                        <m:e>
                          <m:r>
                            <a:rPr lang="en-US" altLang="zh-CN" i="1">
                              <a:solidFill>
                                <a:srgbClr val="FF0000"/>
                              </a:solidFill>
                              <a:latin typeface="Cambria Math" panose="02040503050406030204" pitchFamily="18" charset="0"/>
                              <a:sym typeface="Symbol" pitchFamily="18" charset="2"/>
                            </a:rPr>
                            <m:t>𝑌</m:t>
                          </m:r>
                        </m:e>
                      </m:d>
                      <m:r>
                        <a:rPr lang="en-US" altLang="zh-CN" i="1">
                          <a:solidFill>
                            <a:srgbClr val="FF0000"/>
                          </a:solidFill>
                          <a:latin typeface="Cambria Math" panose="02040503050406030204" pitchFamily="18" charset="0"/>
                          <a:sym typeface="Symbol" pitchFamily="18" charset="2"/>
                        </a:rPr>
                        <m:t>=</m:t>
                      </m:r>
                      <m:r>
                        <a:rPr lang="en-US" altLang="zh-CN" i="1">
                          <a:solidFill>
                            <a:srgbClr val="FF0000"/>
                          </a:solidFill>
                          <a:latin typeface="Cambria Math" panose="02040503050406030204" pitchFamily="18" charset="0"/>
                          <a:sym typeface="Symbol" pitchFamily="18" charset="2"/>
                        </a:rPr>
                        <m:t>𝑠</m:t>
                      </m:r>
                      <m:r>
                        <a:rPr lang="en-US" altLang="zh-CN" i="1">
                          <a:solidFill>
                            <a:srgbClr val="FF0000"/>
                          </a:solidFill>
                          <a:latin typeface="Cambria Math" panose="02040503050406030204" pitchFamily="18" charset="0"/>
                          <a:sym typeface="Symbol" pitchFamily="18" charset="2"/>
                        </a:rPr>
                        <m:t>[</m:t>
                      </m:r>
                      <m:r>
                        <a:rPr lang="en-US" altLang="zh-CN" i="1">
                          <a:solidFill>
                            <a:srgbClr val="FF0000"/>
                          </a:solidFill>
                          <a:latin typeface="Cambria Math" panose="02040503050406030204" pitchFamily="18" charset="0"/>
                          <a:sym typeface="Symbol" pitchFamily="18" charset="2"/>
                        </a:rPr>
                        <m:t>𝑌</m:t>
                      </m:r>
                      <m:r>
                        <a:rPr lang="en-US" altLang="zh-CN" i="1">
                          <a:solidFill>
                            <a:srgbClr val="FF0000"/>
                          </a:solidFill>
                          <a:latin typeface="Cambria Math" panose="02040503050406030204" pitchFamily="18" charset="0"/>
                          <a:sym typeface="Symbol" pitchFamily="18" charset="2"/>
                        </a:rPr>
                        <m:t>]</m:t>
                      </m:r>
                    </m:oMath>
                  </m:oMathPara>
                </a14:m>
                <a:endParaRPr lang="zh-CN" altLang="en-US" dirty="0"/>
              </a:p>
              <a:p>
                <a:pPr eaLnBrk="1" hangingPunct="1">
                  <a:lnSpc>
                    <a:spcPct val="110000"/>
                  </a:lnSpc>
                  <a:spcBef>
                    <a:spcPct val="40000"/>
                  </a:spcBef>
                  <a:buNone/>
                  <a:defRPr/>
                </a:pPr>
                <a:r>
                  <a:rPr lang="zh-CN" altLang="en-US" dirty="0">
                    <a:sym typeface="Symbol" pitchFamily="18" charset="2"/>
                  </a:rPr>
                  <a:t>	那么称“</a:t>
                </a:r>
                <a:r>
                  <a:rPr lang="en-US" altLang="zh-CN" dirty="0">
                    <a:sym typeface="Symbol" pitchFamily="18" charset="2"/>
                  </a:rPr>
                  <a:t>X</a:t>
                </a:r>
                <a:r>
                  <a:rPr lang="zh-CN" altLang="en-US" b="1" dirty="0">
                    <a:sym typeface="Symbol" pitchFamily="18" charset="2"/>
                  </a:rPr>
                  <a:t>函数决定</a:t>
                </a:r>
                <a:r>
                  <a:rPr lang="en-US" altLang="zh-CN" dirty="0">
                    <a:sym typeface="Symbol" pitchFamily="18" charset="2"/>
                  </a:rPr>
                  <a:t>Y”</a:t>
                </a:r>
                <a:r>
                  <a:rPr lang="zh-CN" altLang="en-US" dirty="0">
                    <a:sym typeface="Symbol" pitchFamily="18" charset="2"/>
                  </a:rPr>
                  <a:t>，或“</a:t>
                </a:r>
                <a:r>
                  <a:rPr lang="en-US" altLang="zh-CN" dirty="0">
                    <a:sym typeface="Symbol" pitchFamily="18" charset="2"/>
                  </a:rPr>
                  <a:t>Y</a:t>
                </a:r>
                <a:r>
                  <a:rPr lang="zh-CN" altLang="en-US" b="1" dirty="0">
                    <a:sym typeface="Symbol" pitchFamily="18" charset="2"/>
                  </a:rPr>
                  <a:t>函数依赖</a:t>
                </a:r>
                <a:r>
                  <a:rPr lang="zh-CN" altLang="en-US" dirty="0">
                    <a:sym typeface="Symbol" pitchFamily="18" charset="2"/>
                  </a:rPr>
                  <a:t>于</a:t>
                </a:r>
                <a:r>
                  <a:rPr lang="en-US" altLang="zh-CN" dirty="0">
                    <a:sym typeface="Symbol" pitchFamily="18" charset="2"/>
                  </a:rPr>
                  <a:t>X”</a:t>
                </a:r>
                <a:r>
                  <a:rPr lang="zh-CN" altLang="en-US" dirty="0">
                    <a:sym typeface="Symbol" pitchFamily="18" charset="2"/>
                  </a:rPr>
                  <a:t>，记作</a:t>
                </a:r>
                <a:r>
                  <a:rPr lang="en-US" altLang="zh-CN" b="1" dirty="0">
                    <a:solidFill>
                      <a:srgbClr val="FF3300"/>
                    </a:solidFill>
                    <a:sym typeface="Symbol" pitchFamily="18" charset="2"/>
                  </a:rPr>
                  <a:t>X</a:t>
                </a:r>
                <a:r>
                  <a:rPr lang="en-US" altLang="zh-CN" b="1" dirty="0" smtClean="0">
                    <a:solidFill>
                      <a:srgbClr val="FF3300"/>
                    </a:solidFill>
                    <a:sym typeface="Symbol" pitchFamily="18" charset="2"/>
                  </a:rPr>
                  <a:t>Y</a:t>
                </a:r>
                <a:r>
                  <a:rPr lang="zh-CN" altLang="en-US" dirty="0" smtClean="0">
                    <a:sym typeface="Symbol" pitchFamily="18" charset="2"/>
                  </a:rPr>
                  <a:t>。称</a:t>
                </a:r>
                <a:r>
                  <a:rPr lang="en-US" altLang="zh-CN" dirty="0">
                    <a:sym typeface="Symbol" pitchFamily="18" charset="2"/>
                  </a:rPr>
                  <a:t>X</a:t>
                </a:r>
                <a:r>
                  <a:rPr lang="zh-CN" altLang="en-US" dirty="0">
                    <a:sym typeface="Symbol" pitchFamily="18" charset="2"/>
                  </a:rPr>
                  <a:t>为</a:t>
                </a:r>
                <a:r>
                  <a:rPr lang="zh-CN" altLang="en-US" b="1" dirty="0">
                    <a:sym typeface="Symbol" pitchFamily="18" charset="2"/>
                  </a:rPr>
                  <a:t>决定因素</a:t>
                </a:r>
                <a:endParaRPr lang="zh-CN" altLang="en-US" dirty="0">
                  <a:sym typeface="Symbol" pitchFamily="18" charset="2"/>
                </a:endParaRPr>
              </a:p>
              <a:p>
                <a:pPr lvl="1" algn="ctr" eaLnBrk="1" hangingPunct="1">
                  <a:lnSpc>
                    <a:spcPct val="110000"/>
                  </a:lnSpc>
                  <a:buNone/>
                  <a:defRPr/>
                </a:pPr>
                <a:r>
                  <a:rPr lang="zh-CN" altLang="en-US" dirty="0">
                    <a:sym typeface="Symbol" pitchFamily="18" charset="2"/>
                  </a:rPr>
                  <a:t>	</a:t>
                </a:r>
                <a:r>
                  <a:rPr lang="zh-CN" altLang="en-US" dirty="0" smtClean="0">
                    <a:sym typeface="Symbol" pitchFamily="18" charset="2"/>
                  </a:rPr>
                  <a:t>如</a:t>
                </a:r>
                <a14:m>
                  <m:oMath xmlns:m="http://schemas.openxmlformats.org/officeDocument/2006/math">
                    <m:r>
                      <a:rPr lang="en-US" altLang="zh-CN" b="0" i="1" smtClean="0">
                        <a:latin typeface="Cambria Math" panose="02040503050406030204" pitchFamily="18" charset="0"/>
                        <a:sym typeface="Symbol" pitchFamily="18" charset="2"/>
                      </a:rPr>
                      <m:t>𝑠𝑛𝑜</m:t>
                    </m:r>
                    <m:r>
                      <a:rPr lang="en-US" altLang="zh-CN" b="0" i="1" smtClean="0">
                        <a:latin typeface="Cambria Math" panose="02040503050406030204" pitchFamily="18" charset="0"/>
                        <a:ea typeface="Cambria Math" panose="02040503050406030204" pitchFamily="18" charset="0"/>
                        <a:sym typeface="Symbol" pitchFamily="18" charset="2"/>
                      </a:rPr>
                      <m:t>⟶</m:t>
                    </m:r>
                    <m:r>
                      <a:rPr lang="en-US" altLang="zh-CN" b="0" i="1" smtClean="0">
                        <a:latin typeface="Cambria Math" panose="02040503050406030204" pitchFamily="18" charset="0"/>
                        <a:sym typeface="Symbol" pitchFamily="18" charset="2"/>
                      </a:rPr>
                      <m:t>𝑠𝑛𝑎𝑚𝑒</m:t>
                    </m:r>
                    <m:r>
                      <a:rPr lang="en-US" altLang="zh-CN" b="0" i="1" smtClean="0">
                        <a:latin typeface="Cambria Math" panose="02040503050406030204" pitchFamily="18" charset="0"/>
                        <a:sym typeface="Symbol" pitchFamily="18" charset="2"/>
                      </a:rPr>
                      <m:t>, </m:t>
                    </m:r>
                    <m:d>
                      <m:dPr>
                        <m:ctrlPr>
                          <a:rPr lang="en-US" altLang="zh-CN" b="0" i="1" smtClean="0">
                            <a:latin typeface="Cambria Math" panose="02040503050406030204" pitchFamily="18" charset="0"/>
                            <a:sym typeface="Symbol" pitchFamily="18" charset="2"/>
                          </a:rPr>
                        </m:ctrlPr>
                      </m:dPr>
                      <m:e>
                        <m:r>
                          <a:rPr lang="en-US" altLang="zh-CN" b="0" i="1" smtClean="0">
                            <a:latin typeface="Cambria Math" panose="02040503050406030204" pitchFamily="18" charset="0"/>
                            <a:sym typeface="Symbol" pitchFamily="18" charset="2"/>
                          </a:rPr>
                          <m:t>𝑠𝑛𝑜</m:t>
                        </m:r>
                        <m:r>
                          <a:rPr lang="en-US" altLang="zh-CN" b="0" i="1" smtClean="0">
                            <a:latin typeface="Cambria Math" panose="02040503050406030204" pitchFamily="18" charset="0"/>
                            <a:sym typeface="Symbol" pitchFamily="18" charset="2"/>
                          </a:rPr>
                          <m:t>,</m:t>
                        </m:r>
                        <m:r>
                          <a:rPr lang="en-US" altLang="zh-CN" b="0" i="1" smtClean="0">
                            <a:latin typeface="Cambria Math" panose="02040503050406030204" pitchFamily="18" charset="0"/>
                            <a:sym typeface="Symbol" pitchFamily="18" charset="2"/>
                          </a:rPr>
                          <m:t>𝑐𝑛𝑜</m:t>
                        </m:r>
                      </m:e>
                    </m:d>
                    <m:r>
                      <a:rPr lang="en-US" altLang="zh-CN" b="0" i="1" smtClean="0">
                        <a:latin typeface="Cambria Math" panose="02040503050406030204" pitchFamily="18" charset="0"/>
                        <a:ea typeface="Cambria Math" panose="02040503050406030204" pitchFamily="18" charset="0"/>
                        <a:sym typeface="Symbol" pitchFamily="18" charset="2"/>
                      </a:rPr>
                      <m:t>⟶</m:t>
                    </m:r>
                    <m:r>
                      <a:rPr lang="en-US" altLang="zh-CN" b="0" i="1" smtClean="0">
                        <a:latin typeface="Cambria Math" panose="02040503050406030204" pitchFamily="18" charset="0"/>
                        <a:sym typeface="Symbol" pitchFamily="18" charset="2"/>
                      </a:rPr>
                      <m:t>𝑔𝑟𝑎𝑑𝑒</m:t>
                    </m:r>
                  </m:oMath>
                </a14:m>
                <a:endParaRPr lang="en-US" altLang="zh-CN" dirty="0">
                  <a:sym typeface="Symbol" pitchFamily="18" charset="2"/>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r="-2216"/>
                </a:stretch>
              </a:blipFill>
            </p:spPr>
            <p:txBody>
              <a:bodyPr/>
              <a:lstStyle/>
              <a:p>
                <a:r>
                  <a:rPr lang="zh-CN" altLang="en-US">
                    <a:noFill/>
                  </a:rPr>
                  <a:t> </a:t>
                </a:r>
              </a:p>
            </p:txBody>
          </p:sp>
        </mc:Fallback>
      </mc:AlternateContent>
      <p:sp>
        <p:nvSpPr>
          <p:cNvPr id="4" name="Rectangle 4"/>
          <p:cNvSpPr>
            <a:spLocks noChangeArrowheads="1"/>
          </p:cNvSpPr>
          <p:nvPr/>
        </p:nvSpPr>
        <p:spPr bwMode="auto">
          <a:xfrm>
            <a:off x="1271278" y="5157192"/>
            <a:ext cx="6829114" cy="1384995"/>
          </a:xfrm>
          <a:prstGeom prst="rect">
            <a:avLst/>
          </a:prstGeom>
          <a:noFill/>
          <a:ln w="9525">
            <a:noFill/>
            <a:miter lim="800000"/>
            <a:headEnd/>
            <a:tailEnd/>
          </a:ln>
          <a:effectLst/>
        </p:spPr>
        <p:txBody>
          <a:bodyPr wrap="none">
            <a:spAutoFit/>
          </a:bodyPr>
          <a:lstStyle/>
          <a:p>
            <a:pPr algn="ctr">
              <a:lnSpc>
                <a:spcPct val="150000"/>
              </a:lnSpc>
              <a:defRPr/>
            </a:pPr>
            <a:r>
              <a:rPr lang="zh-CN" altLang="en-US" sz="2800" dirty="0" smtClean="0">
                <a:solidFill>
                  <a:schemeClr val="hlink"/>
                </a:solidFill>
                <a:effectLst>
                  <a:outerShdw blurRad="38100" dist="38100" dir="2700000" algn="tl">
                    <a:srgbClr val="C0C0C0"/>
                  </a:outerShdw>
                </a:effectLst>
                <a:latin typeface="华文新魏" pitchFamily="2" charset="-122"/>
                <a:ea typeface="华文新魏" pitchFamily="2" charset="-122"/>
                <a:sym typeface="Symbol" pitchFamily="18" charset="2"/>
              </a:rPr>
              <a:t>函数依赖的双重否定定义：</a:t>
            </a:r>
            <a:endParaRPr lang="en-US" altLang="zh-CN" sz="2800" dirty="0" smtClean="0">
              <a:solidFill>
                <a:schemeClr val="hlink"/>
              </a:solidFill>
              <a:effectLst>
                <a:outerShdw blurRad="38100" dist="38100" dir="2700000" algn="tl">
                  <a:srgbClr val="C0C0C0"/>
                </a:outerShdw>
              </a:effectLst>
              <a:latin typeface="华文新魏" pitchFamily="2" charset="-122"/>
              <a:ea typeface="华文新魏" pitchFamily="2" charset="-122"/>
              <a:sym typeface="Symbol" pitchFamily="18" charset="2"/>
            </a:endParaRPr>
          </a:p>
          <a:p>
            <a:pPr algn="ctr">
              <a:lnSpc>
                <a:spcPct val="150000"/>
              </a:lnSpc>
              <a:defRPr/>
            </a:pPr>
            <a:r>
              <a:rPr lang="zh-CN" altLang="en-US" sz="2800" u="sng" dirty="0" smtClean="0">
                <a:solidFill>
                  <a:schemeClr val="hlink"/>
                </a:solidFill>
                <a:effectLst>
                  <a:outerShdw blurRad="38100" dist="38100" dir="2700000" algn="tl">
                    <a:srgbClr val="C0C0C0"/>
                  </a:outerShdw>
                </a:effectLst>
                <a:latin typeface="华文新魏" pitchFamily="2" charset="-122"/>
                <a:ea typeface="华文新魏" pitchFamily="2" charset="-122"/>
                <a:sym typeface="Symbol" pitchFamily="18" charset="2"/>
              </a:rPr>
              <a:t>不</a:t>
            </a:r>
            <a:r>
              <a:rPr lang="zh-CN" altLang="en-US" sz="2800" u="sng" dirty="0">
                <a:solidFill>
                  <a:schemeClr val="hlink"/>
                </a:solidFill>
                <a:effectLst>
                  <a:outerShdw blurRad="38100" dist="38100" dir="2700000" algn="tl">
                    <a:srgbClr val="C0C0C0"/>
                  </a:outerShdw>
                </a:effectLst>
                <a:latin typeface="华文新魏" pitchFamily="2" charset="-122"/>
                <a:ea typeface="华文新魏" pitchFamily="2" charset="-122"/>
                <a:sym typeface="Symbol" pitchFamily="18" charset="2"/>
              </a:rPr>
              <a:t>存在</a:t>
            </a:r>
            <a:r>
              <a:rPr lang="en-US" altLang="zh-CN" sz="2800" u="sng" dirty="0">
                <a:solidFill>
                  <a:schemeClr val="hlink"/>
                </a:solidFill>
                <a:effectLst>
                  <a:outerShdw blurRad="38100" dist="38100" dir="2700000" algn="tl">
                    <a:srgbClr val="C0C0C0"/>
                  </a:outerShdw>
                </a:effectLst>
                <a:latin typeface="华文新魏" pitchFamily="2" charset="-122"/>
                <a:ea typeface="华文新魏" pitchFamily="2" charset="-122"/>
                <a:sym typeface="Symbol" pitchFamily="18" charset="2"/>
              </a:rPr>
              <a:t>t</a:t>
            </a:r>
            <a:r>
              <a:rPr lang="en-US" altLang="zh-CN" sz="2800" u="sng" dirty="0">
                <a:solidFill>
                  <a:schemeClr val="hlink"/>
                </a:solidFill>
                <a:effectLst>
                  <a:outerShdw blurRad="38100" dist="38100" dir="2700000" algn="tl">
                    <a:srgbClr val="C0C0C0"/>
                  </a:outerShdw>
                </a:effectLst>
                <a:latin typeface="华文新魏" pitchFamily="2" charset="-122"/>
                <a:ea typeface="华文新魏" pitchFamily="2" charset="-122"/>
              </a:rPr>
              <a:t> , </a:t>
            </a:r>
            <a:r>
              <a:rPr lang="en-US" altLang="zh-CN" sz="2800" u="sng" dirty="0">
                <a:solidFill>
                  <a:schemeClr val="hlink"/>
                </a:solidFill>
                <a:effectLst>
                  <a:outerShdw blurRad="38100" dist="38100" dir="2700000" algn="tl">
                    <a:srgbClr val="C0C0C0"/>
                  </a:outerShdw>
                </a:effectLst>
                <a:latin typeface="华文新魏" pitchFamily="2" charset="-122"/>
                <a:ea typeface="华文新魏" pitchFamily="2" charset="-122"/>
                <a:sym typeface="Symbol" pitchFamily="18" charset="2"/>
              </a:rPr>
              <a:t>s  </a:t>
            </a:r>
            <a:r>
              <a:rPr lang="en-US" altLang="zh-CN" sz="2800" u="sng" dirty="0" err="1">
                <a:solidFill>
                  <a:schemeClr val="hlink"/>
                </a:solidFill>
                <a:effectLst>
                  <a:outerShdw blurRad="38100" dist="38100" dir="2700000" algn="tl">
                    <a:srgbClr val="C0C0C0"/>
                  </a:outerShdw>
                </a:effectLst>
                <a:latin typeface="华文新魏" pitchFamily="2" charset="-122"/>
                <a:ea typeface="华文新魏" pitchFamily="2" charset="-122"/>
                <a:sym typeface="Symbol" pitchFamily="18" charset="2"/>
              </a:rPr>
              <a:t>r，t</a:t>
            </a:r>
            <a:r>
              <a:rPr lang="en-US" altLang="zh-CN" sz="2800" u="sng" dirty="0">
                <a:solidFill>
                  <a:schemeClr val="hlink"/>
                </a:solidFill>
                <a:effectLst>
                  <a:outerShdw blurRad="38100" dist="38100" dir="2700000" algn="tl">
                    <a:srgbClr val="C0C0C0"/>
                  </a:outerShdw>
                </a:effectLst>
                <a:latin typeface="华文新魏" pitchFamily="2" charset="-122"/>
                <a:ea typeface="华文新魏" pitchFamily="2" charset="-122"/>
                <a:sym typeface="Symbol" pitchFamily="18" charset="2"/>
              </a:rPr>
              <a:t>[X] = s[X]，</a:t>
            </a:r>
            <a:r>
              <a:rPr lang="zh-CN" altLang="en-US" sz="2800" u="sng" dirty="0">
                <a:solidFill>
                  <a:schemeClr val="hlink"/>
                </a:solidFill>
                <a:effectLst>
                  <a:outerShdw blurRad="38100" dist="38100" dir="2700000" algn="tl">
                    <a:srgbClr val="C0C0C0"/>
                  </a:outerShdw>
                </a:effectLst>
                <a:latin typeface="华文新魏" pitchFamily="2" charset="-122"/>
                <a:ea typeface="华文新魏" pitchFamily="2" charset="-122"/>
                <a:sym typeface="Symbol" pitchFamily="18" charset="2"/>
              </a:rPr>
              <a:t>但</a:t>
            </a:r>
            <a:r>
              <a:rPr lang="en-US" altLang="zh-CN" sz="2800" u="sng" dirty="0">
                <a:solidFill>
                  <a:schemeClr val="hlink"/>
                </a:solidFill>
                <a:effectLst>
                  <a:outerShdw blurRad="38100" dist="38100" dir="2700000" algn="tl">
                    <a:srgbClr val="C0C0C0"/>
                  </a:outerShdw>
                </a:effectLst>
                <a:latin typeface="华文新魏" pitchFamily="2" charset="-122"/>
                <a:ea typeface="华文新魏" pitchFamily="2" charset="-122"/>
                <a:sym typeface="Symbol" pitchFamily="18" charset="2"/>
              </a:rPr>
              <a:t>t[Y] ≠ s[Y]</a:t>
            </a:r>
            <a:endParaRPr lang="zh-CN" altLang="en-US" sz="2800" u="sng" dirty="0">
              <a:solidFill>
                <a:schemeClr val="hlink"/>
              </a:solidFill>
              <a:effectLst>
                <a:outerShdw blurRad="38100" dist="38100" dir="2700000" algn="tl">
                  <a:srgbClr val="C0C0C0"/>
                </a:outerShdw>
              </a:effectLst>
              <a:latin typeface="华文新魏" pitchFamily="2" charset="-122"/>
              <a:ea typeface="华文新魏" pitchFamily="2" charset="-122"/>
              <a:sym typeface="Symbol" pitchFamily="18" charset="2"/>
            </a:endParaRPr>
          </a:p>
        </p:txBody>
      </p:sp>
    </p:spTree>
    <p:extLst>
      <p:ext uri="{BB962C8B-B14F-4D97-AF65-F5344CB8AC3E}">
        <p14:creationId xmlns:p14="http://schemas.microsoft.com/office/powerpoint/2010/main" val="418510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Rectangle 1026"/>
          <p:cNvSpPr>
            <a:spLocks noGrp="1" noChangeArrowheads="1"/>
          </p:cNvSpPr>
          <p:nvPr>
            <p:ph type="title"/>
          </p:nvPr>
        </p:nvSpPr>
        <p:spPr/>
        <p:txBody>
          <a:bodyPr/>
          <a:lstStyle/>
          <a:p>
            <a:pPr eaLnBrk="1" hangingPunct="1">
              <a:defRPr/>
            </a:pPr>
            <a:r>
              <a:rPr lang="zh-CN" altLang="en-US" dirty="0" smtClean="0"/>
              <a:t>最小覆盖计算示例：无冗余化</a:t>
            </a:r>
          </a:p>
        </p:txBody>
      </p:sp>
      <mc:AlternateContent xmlns:mc="http://schemas.openxmlformats.org/markup-compatibility/2006" xmlns:a14="http://schemas.microsoft.com/office/drawing/2010/main">
        <mc:Choice Requires="a14">
          <p:sp>
            <p:nvSpPr>
              <p:cNvPr id="65539" name="Rectangle 1027"/>
              <p:cNvSpPr>
                <a:spLocks noGrp="1" noChangeArrowheads="1"/>
              </p:cNvSpPr>
              <p:nvPr>
                <p:ph type="body" idx="1"/>
              </p:nvPr>
            </p:nvSpPr>
            <p:spPr/>
            <p:txBody>
              <a:bodyPr/>
              <a:lstStyle/>
              <a:p>
                <a:pPr marL="0" indent="0" algn="ctr" eaLnBrk="1" hangingPunct="1">
                  <a:buNone/>
                  <a:defRPr/>
                </a:pPr>
                <a:r>
                  <a:rPr lang="en-US" altLang="zh-CN" dirty="0" smtClean="0"/>
                  <a:t>F = {A</a:t>
                </a:r>
                <a:r>
                  <a:rPr lang="en-US" altLang="zh-CN" dirty="0" smtClean="0">
                    <a:sym typeface="Symbol" pitchFamily="18" charset="2"/>
                  </a:rPr>
                  <a:t>B，BA，AC，BC}，</a:t>
                </a:r>
                <a:r>
                  <a:rPr lang="zh-CN" altLang="en-US" dirty="0" smtClean="0">
                    <a:sym typeface="Symbol" pitchFamily="18" charset="2"/>
                  </a:rPr>
                  <a:t>求</a:t>
                </a:r>
                <a:r>
                  <a:rPr lang="en-US" altLang="zh-CN" sz="2600" dirty="0" err="1" smtClean="0"/>
                  <a:t>F</a:t>
                </a:r>
                <a:r>
                  <a:rPr lang="en-US" altLang="zh-CN" sz="2600" baseline="-16000" dirty="0" err="1" smtClean="0"/>
                  <a:t>min</a:t>
                </a:r>
                <a:endParaRPr lang="en-US" altLang="zh-CN" sz="2600" dirty="0" smtClean="0"/>
              </a:p>
              <a:p>
                <a:pPr marL="0" indent="0" eaLnBrk="1" hangingPunct="1">
                  <a:buNone/>
                  <a:defRPr/>
                </a:pPr>
                <a:r>
                  <a:rPr lang="zh-CN" altLang="en-US" sz="3000" dirty="0" smtClean="0"/>
                  <a:t>检查</a:t>
                </a:r>
                <a:r>
                  <a:rPr lang="en-US" altLang="zh-CN" dirty="0" smtClean="0"/>
                  <a:t>A</a:t>
                </a:r>
                <a:r>
                  <a:rPr lang="en-US" altLang="zh-CN" dirty="0" smtClean="0">
                    <a:sym typeface="Symbol" pitchFamily="18" charset="2"/>
                  </a:rPr>
                  <a:t>B，G = F{</a:t>
                </a:r>
                <a:r>
                  <a:rPr lang="en-US" altLang="zh-CN" dirty="0" smtClean="0"/>
                  <a:t>A</a:t>
                </a:r>
                <a:r>
                  <a:rPr lang="en-US" altLang="zh-CN" dirty="0" smtClean="0">
                    <a:sym typeface="Symbol" pitchFamily="18" charset="2"/>
                  </a:rPr>
                  <a:t>B}={BA，AC，BC}</a:t>
                </a:r>
              </a:p>
              <a:p>
                <a:pPr marL="0" indent="0" eaLnBrk="1" hangingPunct="1">
                  <a:buNone/>
                  <a:defRPr/>
                </a:pPr>
                <a:r>
                  <a:rPr lang="en-US" altLang="zh-CN" dirty="0" smtClean="0">
                    <a:sym typeface="Symbol" pitchFamily="18" charset="2"/>
                  </a:rPr>
                  <a:t>	</a:t>
                </a:r>
                <a14:m>
                  <m:oMath xmlns:m="http://schemas.openxmlformats.org/officeDocument/2006/math">
                    <m:sSubSup>
                      <m:sSubSupPr>
                        <m:ctrlPr>
                          <a:rPr lang="en-US" altLang="zh-CN" i="1" smtClean="0">
                            <a:latin typeface="Cambria Math" panose="02040503050406030204" pitchFamily="18" charset="0"/>
                            <a:sym typeface="Symbol" pitchFamily="18" charset="2"/>
                          </a:rPr>
                        </m:ctrlPr>
                      </m:sSubSupPr>
                      <m:e>
                        <m:r>
                          <a:rPr lang="en-US" altLang="zh-CN" b="0" i="1" smtClean="0">
                            <a:latin typeface="Cambria Math" panose="02040503050406030204" pitchFamily="18" charset="0"/>
                            <a:sym typeface="Symbol" pitchFamily="18" charset="2"/>
                          </a:rPr>
                          <m:t>𝐴</m:t>
                        </m:r>
                      </m:e>
                      <m:sub>
                        <m:r>
                          <a:rPr lang="en-US" altLang="zh-CN" b="0" i="1" smtClean="0">
                            <a:latin typeface="Cambria Math" panose="02040503050406030204" pitchFamily="18" charset="0"/>
                            <a:sym typeface="Symbol" pitchFamily="18" charset="2"/>
                          </a:rPr>
                          <m:t>𝐺</m:t>
                        </m:r>
                      </m:sub>
                      <m:sup>
                        <m:r>
                          <a:rPr lang="en-US" altLang="zh-CN" b="0" i="1" smtClean="0">
                            <a:latin typeface="Cambria Math" panose="02040503050406030204" pitchFamily="18" charset="0"/>
                            <a:sym typeface="Symbol" pitchFamily="18" charset="2"/>
                          </a:rPr>
                          <m:t>+</m:t>
                        </m:r>
                      </m:sup>
                    </m:sSubSup>
                  </m:oMath>
                </a14:m>
                <a:r>
                  <a:rPr lang="en-US" altLang="zh-CN" dirty="0" smtClean="0">
                    <a:sym typeface="Symbol" pitchFamily="18" charset="2"/>
                  </a:rPr>
                  <a:t>= {A，C}，B{A，C}</a:t>
                </a:r>
              </a:p>
              <a:p>
                <a:pPr marL="0" indent="0" eaLnBrk="1" hangingPunct="1">
                  <a:buNone/>
                  <a:defRPr/>
                </a:pPr>
                <a:r>
                  <a:rPr lang="zh-CN" altLang="en-US" sz="3000" dirty="0" smtClean="0"/>
                  <a:t>检查</a:t>
                </a:r>
                <a:r>
                  <a:rPr lang="en-US" altLang="zh-CN" dirty="0" smtClean="0"/>
                  <a:t>A</a:t>
                </a:r>
                <a:r>
                  <a:rPr lang="en-US" altLang="zh-CN" dirty="0" smtClean="0">
                    <a:sym typeface="Symbol" pitchFamily="18" charset="2"/>
                  </a:rPr>
                  <a:t>C，G=F{</a:t>
                </a:r>
                <a:r>
                  <a:rPr lang="en-US" altLang="zh-CN" dirty="0" smtClean="0"/>
                  <a:t>A</a:t>
                </a:r>
                <a:r>
                  <a:rPr lang="en-US" altLang="zh-CN" dirty="0" smtClean="0">
                    <a:sym typeface="Symbol" pitchFamily="18" charset="2"/>
                  </a:rPr>
                  <a:t>C}={AB，BA，BC}</a:t>
                </a:r>
              </a:p>
              <a:p>
                <a:pPr marL="0" indent="0" eaLnBrk="1" hangingPunct="1">
                  <a:buNone/>
                  <a:defRPr/>
                </a:pPr>
                <a:r>
                  <a:rPr lang="en-US" altLang="zh-CN" dirty="0" smtClean="0">
                    <a:sym typeface="Symbol" pitchFamily="18" charset="2"/>
                  </a:rPr>
                  <a:t>	</a:t>
                </a:r>
                <a14:m>
                  <m:oMath xmlns:m="http://schemas.openxmlformats.org/officeDocument/2006/math">
                    <m:sSubSup>
                      <m:sSubSupPr>
                        <m:ctrlPr>
                          <a:rPr lang="en-US" altLang="zh-CN" i="1">
                            <a:latin typeface="Cambria Math" panose="02040503050406030204" pitchFamily="18" charset="0"/>
                            <a:sym typeface="Symbol" pitchFamily="18" charset="2"/>
                          </a:rPr>
                        </m:ctrlPr>
                      </m:sSubSupPr>
                      <m:e>
                        <m:r>
                          <a:rPr lang="en-US" altLang="zh-CN" i="1">
                            <a:latin typeface="Cambria Math" panose="02040503050406030204" pitchFamily="18" charset="0"/>
                            <a:sym typeface="Symbol" pitchFamily="18" charset="2"/>
                          </a:rPr>
                          <m:t>𝐴</m:t>
                        </m:r>
                      </m:e>
                      <m:sub>
                        <m:r>
                          <a:rPr lang="en-US" altLang="zh-CN" i="1">
                            <a:latin typeface="Cambria Math" panose="02040503050406030204" pitchFamily="18" charset="0"/>
                            <a:sym typeface="Symbol" pitchFamily="18" charset="2"/>
                          </a:rPr>
                          <m:t>𝐺</m:t>
                        </m:r>
                      </m:sub>
                      <m:sup>
                        <m:r>
                          <a:rPr lang="en-US" altLang="zh-CN" i="1">
                            <a:latin typeface="Cambria Math" panose="02040503050406030204" pitchFamily="18" charset="0"/>
                            <a:sym typeface="Symbol" pitchFamily="18" charset="2"/>
                          </a:rPr>
                          <m:t>+</m:t>
                        </m:r>
                      </m:sup>
                    </m:sSubSup>
                  </m:oMath>
                </a14:m>
                <a:r>
                  <a:rPr lang="en-US" altLang="zh-CN" dirty="0" smtClean="0">
                    <a:sym typeface="Symbol" pitchFamily="18" charset="2"/>
                  </a:rPr>
                  <a:t>={A，B，C}，C{A，B，C}</a:t>
                </a:r>
              </a:p>
              <a:p>
                <a:pPr marL="0" indent="0" eaLnBrk="1" hangingPunct="1">
                  <a:buNone/>
                  <a:defRPr/>
                </a:pPr>
                <a:r>
                  <a:rPr lang="zh-CN" altLang="en-US" dirty="0" smtClean="0">
                    <a:sym typeface="Symbol" pitchFamily="18" charset="2"/>
                  </a:rPr>
                  <a:t>所以从</a:t>
                </a:r>
                <a:r>
                  <a:rPr lang="en-US" altLang="zh-CN" dirty="0" smtClean="0">
                    <a:sym typeface="Symbol" pitchFamily="18" charset="2"/>
                  </a:rPr>
                  <a:t>F</a:t>
                </a:r>
                <a:r>
                  <a:rPr lang="zh-CN" altLang="en-US" dirty="0" smtClean="0">
                    <a:sym typeface="Symbol" pitchFamily="18" charset="2"/>
                  </a:rPr>
                  <a:t>中删除</a:t>
                </a:r>
                <a:r>
                  <a:rPr lang="en-US" altLang="zh-CN" dirty="0" smtClean="0"/>
                  <a:t>A</a:t>
                </a:r>
                <a:r>
                  <a:rPr lang="en-US" altLang="zh-CN" dirty="0" smtClean="0">
                    <a:sym typeface="Symbol" pitchFamily="18" charset="2"/>
                  </a:rPr>
                  <a:t>C</a:t>
                </a:r>
              </a:p>
              <a:p>
                <a:pPr marL="0" indent="0" eaLnBrk="1" hangingPunct="1">
                  <a:buNone/>
                  <a:defRPr/>
                </a:pPr>
                <a:r>
                  <a:rPr lang="en-US" altLang="zh-CN" sz="3000" dirty="0" smtClean="0"/>
                  <a:t>	</a:t>
                </a:r>
                <a:r>
                  <a:rPr lang="en-US" altLang="zh-CN" sz="3000" dirty="0" err="1" smtClean="0"/>
                  <a:t>F</a:t>
                </a:r>
                <a:r>
                  <a:rPr lang="en-US" altLang="zh-CN" sz="3000" baseline="-16000" dirty="0" err="1" smtClean="0"/>
                  <a:t>min</a:t>
                </a:r>
                <a:r>
                  <a:rPr lang="en-US" altLang="zh-CN" sz="3000" baseline="-16000" dirty="0" smtClean="0"/>
                  <a:t> </a:t>
                </a:r>
                <a:r>
                  <a:rPr lang="en-US" altLang="zh-CN" dirty="0" smtClean="0">
                    <a:sym typeface="Symbol" pitchFamily="18" charset="2"/>
                  </a:rPr>
                  <a:t>= </a:t>
                </a:r>
                <a:r>
                  <a:rPr lang="en-US" altLang="zh-CN" dirty="0" smtClean="0"/>
                  <a:t>{A</a:t>
                </a:r>
                <a:r>
                  <a:rPr lang="en-US" altLang="zh-CN" dirty="0" smtClean="0">
                    <a:sym typeface="Symbol" pitchFamily="18" charset="2"/>
                  </a:rPr>
                  <a:t>B，BA，BC}</a:t>
                </a:r>
              </a:p>
              <a:p>
                <a:pPr marL="0" indent="0" eaLnBrk="1" hangingPunct="1">
                  <a:buNone/>
                  <a:defRPr/>
                </a:pPr>
                <a:r>
                  <a:rPr lang="en-US" altLang="zh-CN" dirty="0" smtClean="0">
                    <a:sym typeface="Symbol" pitchFamily="18" charset="2"/>
                  </a:rPr>
                  <a:t>				</a:t>
                </a:r>
                <a:r>
                  <a:rPr lang="zh-CN" altLang="en-US" dirty="0" smtClean="0">
                    <a:sym typeface="Symbol" pitchFamily="18" charset="2"/>
                  </a:rPr>
                  <a:t>或者</a:t>
                </a:r>
              </a:p>
              <a:p>
                <a:pPr marL="0" indent="0" eaLnBrk="1" hangingPunct="1">
                  <a:buNone/>
                  <a:defRPr/>
                </a:pPr>
                <a:r>
                  <a:rPr lang="zh-CN" altLang="en-US" sz="3000" dirty="0" smtClean="0"/>
                  <a:t>	</a:t>
                </a:r>
                <a:r>
                  <a:rPr lang="en-US" altLang="zh-CN" sz="3000" dirty="0" err="1" smtClean="0"/>
                  <a:t>F</a:t>
                </a:r>
                <a:r>
                  <a:rPr lang="en-US" altLang="zh-CN" sz="3000" baseline="-16000" dirty="0" err="1" smtClean="0"/>
                  <a:t>min</a:t>
                </a:r>
                <a:r>
                  <a:rPr lang="en-US" altLang="zh-CN" sz="3000" baseline="-16000" dirty="0" smtClean="0"/>
                  <a:t> </a:t>
                </a:r>
                <a:r>
                  <a:rPr lang="en-US" altLang="zh-CN" dirty="0" smtClean="0">
                    <a:sym typeface="Symbol" pitchFamily="18" charset="2"/>
                  </a:rPr>
                  <a:t>= </a:t>
                </a:r>
                <a:r>
                  <a:rPr lang="en-US" altLang="zh-CN" dirty="0" smtClean="0"/>
                  <a:t>{A</a:t>
                </a:r>
                <a:r>
                  <a:rPr lang="en-US" altLang="zh-CN" dirty="0" smtClean="0">
                    <a:sym typeface="Symbol" pitchFamily="18" charset="2"/>
                  </a:rPr>
                  <a:t>B，BA，AC}</a:t>
                </a:r>
              </a:p>
            </p:txBody>
          </p:sp>
        </mc:Choice>
        <mc:Fallback xmlns="">
          <p:sp>
            <p:nvSpPr>
              <p:cNvPr id="65539" name="Rectangle 1027"/>
              <p:cNvSpPr>
                <a:spLocks noGrp="1" noRot="1" noChangeAspect="1" noMove="1" noResize="1" noEditPoints="1" noAdjustHandles="1" noChangeArrowheads="1" noChangeShapeType="1" noTextEdit="1"/>
              </p:cNvSpPr>
              <p:nvPr>
                <p:ph type="body" idx="1"/>
              </p:nvPr>
            </p:nvSpPr>
            <p:spPr>
              <a:blipFill>
                <a:blip r:embed="rId3"/>
                <a:stretch>
                  <a:fillRect l="-1870" t="-1846" r="-4363"/>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Rectangle 1026"/>
          <p:cNvSpPr>
            <a:spLocks noGrp="1" noChangeArrowheads="1"/>
          </p:cNvSpPr>
          <p:nvPr>
            <p:ph type="title"/>
          </p:nvPr>
        </p:nvSpPr>
        <p:spPr/>
        <p:txBody>
          <a:bodyPr/>
          <a:lstStyle/>
          <a:p>
            <a:pPr eaLnBrk="1" hangingPunct="1">
              <a:defRPr/>
            </a:pPr>
            <a:r>
              <a:rPr lang="zh-CN" altLang="en-US" dirty="0"/>
              <a:t>最小覆盖计算</a:t>
            </a:r>
            <a:r>
              <a:rPr lang="zh-CN" altLang="en-US" dirty="0" smtClean="0"/>
              <a:t>示例：既约化</a:t>
            </a:r>
          </a:p>
        </p:txBody>
      </p:sp>
      <mc:AlternateContent xmlns:mc="http://schemas.openxmlformats.org/markup-compatibility/2006" xmlns:a14="http://schemas.microsoft.com/office/drawing/2010/main">
        <mc:Choice Requires="a14">
          <p:sp>
            <p:nvSpPr>
              <p:cNvPr id="66563" name="Rectangle 1027"/>
              <p:cNvSpPr>
                <a:spLocks noGrp="1" noChangeArrowheads="1"/>
              </p:cNvSpPr>
              <p:nvPr>
                <p:ph type="body" idx="1"/>
              </p:nvPr>
            </p:nvSpPr>
            <p:spPr/>
            <p:txBody>
              <a:bodyPr/>
              <a:lstStyle/>
              <a:p>
                <a:pPr marL="0" indent="0" algn="ctr" eaLnBrk="1" hangingPunct="1">
                  <a:buNone/>
                  <a:defRPr/>
                </a:pPr>
                <a:r>
                  <a:rPr lang="en-US" altLang="zh-CN" dirty="0" smtClean="0"/>
                  <a:t>F = {C</a:t>
                </a:r>
                <a:r>
                  <a:rPr lang="en-US" altLang="zh-CN" dirty="0" smtClean="0">
                    <a:sym typeface="Symbol" pitchFamily="18" charset="2"/>
                  </a:rPr>
                  <a:t>A, AG, CGB, BA}, </a:t>
                </a:r>
                <a:r>
                  <a:rPr lang="zh-CN" altLang="en-US" dirty="0" smtClean="0">
                    <a:sym typeface="Symbol" pitchFamily="18" charset="2"/>
                  </a:rPr>
                  <a:t>求</a:t>
                </a:r>
                <a:r>
                  <a:rPr lang="en-US" altLang="zh-CN" sz="2600" dirty="0" err="1" smtClean="0"/>
                  <a:t>F</a:t>
                </a:r>
                <a:r>
                  <a:rPr lang="en-US" altLang="zh-CN" sz="2600" baseline="-16000" dirty="0" err="1" smtClean="0"/>
                  <a:t>min</a:t>
                </a:r>
                <a:endParaRPr lang="en-US" altLang="zh-CN" sz="2600" dirty="0" smtClean="0"/>
              </a:p>
              <a:p>
                <a:pPr eaLnBrk="1" hangingPunct="1">
                  <a:buFont typeface="Wingdings" pitchFamily="2" charset="2"/>
                  <a:buNone/>
                  <a:defRPr/>
                </a:pPr>
                <a:r>
                  <a:rPr lang="en-US" altLang="zh-CN" sz="3000" dirty="0" smtClean="0"/>
                  <a:t>	F</a:t>
                </a:r>
                <a:r>
                  <a:rPr lang="zh-CN" altLang="en-US" sz="3000" dirty="0" smtClean="0"/>
                  <a:t>是无冗余的</a:t>
                </a:r>
              </a:p>
              <a:p>
                <a:pPr eaLnBrk="1" hangingPunct="1">
                  <a:buFont typeface="Wingdings" pitchFamily="2" charset="2"/>
                  <a:buNone/>
                  <a:defRPr/>
                </a:pPr>
                <a:r>
                  <a:rPr lang="zh-CN" altLang="en-US" sz="3000" dirty="0" smtClean="0"/>
                  <a:t>	判断</a:t>
                </a:r>
                <a:r>
                  <a:rPr lang="en-US" altLang="zh-CN" dirty="0" smtClean="0">
                    <a:sym typeface="Symbol" pitchFamily="18" charset="2"/>
                  </a:rPr>
                  <a:t>CGB</a:t>
                </a:r>
                <a:endParaRPr lang="en-US" altLang="zh-CN" sz="3000" dirty="0" smtClean="0"/>
              </a:p>
              <a:p>
                <a:pPr eaLnBrk="1" hangingPunct="1">
                  <a:spcBef>
                    <a:spcPct val="45000"/>
                  </a:spcBef>
                  <a:buNone/>
                  <a:defRPr/>
                </a:pPr>
                <a:r>
                  <a:rPr lang="en-US" altLang="zh-CN" dirty="0" smtClean="0"/>
                  <a:t>	  </a:t>
                </a:r>
                <a14:m>
                  <m:oMath xmlns:m="http://schemas.openxmlformats.org/officeDocument/2006/math">
                    <m:sSubSup>
                      <m:sSubSupPr>
                        <m:ctrlPr>
                          <a:rPr lang="en-US" altLang="zh-CN" i="1">
                            <a:latin typeface="Cambria Math" panose="02040503050406030204" pitchFamily="18" charset="0"/>
                            <a:sym typeface="Symbol" pitchFamily="18" charset="2"/>
                          </a:rPr>
                        </m:ctrlPr>
                      </m:sSubSupPr>
                      <m:e>
                        <m:r>
                          <a:rPr lang="en-US" altLang="zh-CN" b="0" i="1" smtClean="0">
                            <a:latin typeface="Cambria Math" panose="02040503050406030204" pitchFamily="18" charset="0"/>
                            <a:sym typeface="Symbol" pitchFamily="18" charset="2"/>
                          </a:rPr>
                          <m:t>(</m:t>
                        </m:r>
                        <m:r>
                          <a:rPr lang="en-US" altLang="zh-CN" b="0" i="1" smtClean="0">
                            <a:latin typeface="Cambria Math" panose="02040503050406030204" pitchFamily="18" charset="0"/>
                            <a:sym typeface="Symbol" pitchFamily="18" charset="2"/>
                          </a:rPr>
                          <m:t>𝐶𝐺</m:t>
                        </m:r>
                        <m:r>
                          <a:rPr lang="en-US" altLang="zh-CN" b="0" i="1" smtClean="0">
                            <a:latin typeface="Cambria Math" panose="02040503050406030204" pitchFamily="18" charset="0"/>
                            <a:sym typeface="Symbol" pitchFamily="18" charset="2"/>
                          </a:rPr>
                          <m:t>−</m:t>
                        </m:r>
                        <m:r>
                          <a:rPr lang="en-US" altLang="zh-CN" b="0" i="1" smtClean="0">
                            <a:latin typeface="Cambria Math" panose="02040503050406030204" pitchFamily="18" charset="0"/>
                            <a:sym typeface="Symbol" pitchFamily="18" charset="2"/>
                          </a:rPr>
                          <m:t>𝐶</m:t>
                        </m:r>
                        <m:r>
                          <a:rPr lang="en-US" altLang="zh-CN" b="0" i="1" smtClean="0">
                            <a:latin typeface="Cambria Math" panose="02040503050406030204" pitchFamily="18" charset="0"/>
                            <a:sym typeface="Symbol" pitchFamily="18" charset="2"/>
                          </a:rPr>
                          <m:t>)</m:t>
                        </m:r>
                      </m:e>
                      <m:sub>
                        <m:r>
                          <a:rPr lang="en-US" altLang="zh-CN" b="0" i="1" smtClean="0">
                            <a:latin typeface="Cambria Math" panose="02040503050406030204" pitchFamily="18" charset="0"/>
                            <a:sym typeface="Symbol" pitchFamily="18" charset="2"/>
                          </a:rPr>
                          <m:t>𝐹</m:t>
                        </m:r>
                      </m:sub>
                      <m:sup>
                        <m:r>
                          <a:rPr lang="en-US" altLang="zh-CN" i="1">
                            <a:latin typeface="Cambria Math" panose="02040503050406030204" pitchFamily="18" charset="0"/>
                            <a:sym typeface="Symbol" pitchFamily="18" charset="2"/>
                          </a:rPr>
                          <m:t>+</m:t>
                        </m:r>
                      </m:sup>
                    </m:sSubSup>
                    <m:r>
                      <a:rPr lang="en-US" altLang="zh-CN" b="0" i="1" smtClean="0">
                        <a:latin typeface="Cambria Math" panose="02040503050406030204" pitchFamily="18" charset="0"/>
                        <a:sym typeface="Symbol" pitchFamily="18" charset="2"/>
                      </a:rPr>
                      <m:t>=</m:t>
                    </m:r>
                    <m:sSubSup>
                      <m:sSubSupPr>
                        <m:ctrlPr>
                          <a:rPr lang="en-US" altLang="zh-CN" i="1">
                            <a:latin typeface="Cambria Math" panose="02040503050406030204" pitchFamily="18" charset="0"/>
                            <a:sym typeface="Symbol" pitchFamily="18" charset="2"/>
                          </a:rPr>
                        </m:ctrlPr>
                      </m:sSubSupPr>
                      <m:e>
                        <m:r>
                          <a:rPr lang="en-US" altLang="zh-CN" b="0" i="1" smtClean="0">
                            <a:latin typeface="Cambria Math" panose="02040503050406030204" pitchFamily="18" charset="0"/>
                            <a:sym typeface="Symbol" pitchFamily="18" charset="2"/>
                          </a:rPr>
                          <m:t>𝐺</m:t>
                        </m:r>
                      </m:e>
                      <m:sub>
                        <m:r>
                          <a:rPr lang="en-US" altLang="zh-CN" b="0" i="1" smtClean="0">
                            <a:latin typeface="Cambria Math" panose="02040503050406030204" pitchFamily="18" charset="0"/>
                            <a:sym typeface="Symbol" pitchFamily="18" charset="2"/>
                          </a:rPr>
                          <m:t>𝐹</m:t>
                        </m:r>
                      </m:sub>
                      <m:sup>
                        <m:r>
                          <a:rPr lang="en-US" altLang="zh-CN" i="1">
                            <a:latin typeface="Cambria Math" panose="02040503050406030204" pitchFamily="18" charset="0"/>
                            <a:sym typeface="Symbol" pitchFamily="18" charset="2"/>
                          </a:rPr>
                          <m:t>+</m:t>
                        </m:r>
                      </m:sup>
                    </m:sSubSup>
                    <m:r>
                      <a:rPr lang="en-US" altLang="zh-CN" b="0" i="1" smtClean="0">
                        <a:latin typeface="Cambria Math" panose="02040503050406030204" pitchFamily="18" charset="0"/>
                        <a:sym typeface="Symbol" pitchFamily="18" charset="2"/>
                      </a:rPr>
                      <m:t>={</m:t>
                    </m:r>
                    <m:r>
                      <a:rPr lang="en-US" altLang="zh-CN" b="0" i="1" smtClean="0">
                        <a:latin typeface="Cambria Math" panose="02040503050406030204" pitchFamily="18" charset="0"/>
                        <a:sym typeface="Symbol" pitchFamily="18" charset="2"/>
                      </a:rPr>
                      <m:t>𝐺</m:t>
                    </m:r>
                    <m:r>
                      <a:rPr lang="en-US" altLang="zh-CN" b="0" i="1" smtClean="0">
                        <a:latin typeface="Cambria Math" panose="02040503050406030204" pitchFamily="18" charset="0"/>
                        <a:sym typeface="Symbol" pitchFamily="18" charset="2"/>
                      </a:rPr>
                      <m:t>}</m:t>
                    </m:r>
                  </m:oMath>
                </a14:m>
                <a:endParaRPr lang="en-US" altLang="zh-CN" sz="3000" dirty="0" smtClean="0"/>
              </a:p>
              <a:p>
                <a:pPr eaLnBrk="1" hangingPunct="1">
                  <a:spcBef>
                    <a:spcPct val="45000"/>
                  </a:spcBef>
                  <a:buNone/>
                  <a:defRPr/>
                </a:pPr>
                <a:r>
                  <a:rPr lang="en-US" altLang="zh-CN" dirty="0" smtClean="0">
                    <a:sym typeface="Symbol" pitchFamily="18" charset="2"/>
                  </a:rPr>
                  <a:t>	  </a:t>
                </a:r>
                <a14:m>
                  <m:oMath xmlns:m="http://schemas.openxmlformats.org/officeDocument/2006/math">
                    <m:sSubSup>
                      <m:sSubSupPr>
                        <m:ctrlPr>
                          <a:rPr lang="en-US" altLang="zh-CN" sz="2800" i="1">
                            <a:latin typeface="Cambria Math" panose="02040503050406030204" pitchFamily="18" charset="0"/>
                            <a:sym typeface="Symbol" pitchFamily="18" charset="2"/>
                          </a:rPr>
                        </m:ctrlPr>
                      </m:sSubSupPr>
                      <m:e>
                        <m:r>
                          <a:rPr lang="en-US" altLang="zh-CN" sz="2800" b="0" i="1" smtClean="0">
                            <a:latin typeface="Cambria Math" panose="02040503050406030204" pitchFamily="18" charset="0"/>
                            <a:sym typeface="Symbol" pitchFamily="18" charset="2"/>
                          </a:rPr>
                          <m:t>𝐵</m:t>
                        </m:r>
                        <m:r>
                          <a:rPr lang="en-US" altLang="zh-CN" sz="2800" i="1" smtClean="0">
                            <a:latin typeface="Cambria Math" panose="02040503050406030204" pitchFamily="18" charset="0"/>
                            <a:ea typeface="Cambria Math" panose="02040503050406030204" pitchFamily="18" charset="0"/>
                            <a:sym typeface="Symbol" pitchFamily="18" charset="2"/>
                          </a:rPr>
                          <m:t>∉</m:t>
                        </m:r>
                        <m:r>
                          <a:rPr lang="en-US" altLang="zh-CN" sz="2800" i="1">
                            <a:latin typeface="Cambria Math" panose="02040503050406030204" pitchFamily="18" charset="0"/>
                            <a:sym typeface="Symbol" pitchFamily="18" charset="2"/>
                          </a:rPr>
                          <m:t>(</m:t>
                        </m:r>
                        <m:r>
                          <a:rPr lang="en-US" altLang="zh-CN" sz="2800" i="1">
                            <a:latin typeface="Cambria Math" panose="02040503050406030204" pitchFamily="18" charset="0"/>
                            <a:sym typeface="Symbol" pitchFamily="18" charset="2"/>
                          </a:rPr>
                          <m:t>𝐶𝐺</m:t>
                        </m:r>
                        <m:r>
                          <a:rPr lang="en-US" altLang="zh-CN" sz="2800" i="1">
                            <a:latin typeface="Cambria Math" panose="02040503050406030204" pitchFamily="18" charset="0"/>
                            <a:sym typeface="Symbol" pitchFamily="18" charset="2"/>
                          </a:rPr>
                          <m:t>−</m:t>
                        </m:r>
                        <m:r>
                          <a:rPr lang="en-US" altLang="zh-CN" sz="2800" i="1">
                            <a:latin typeface="Cambria Math" panose="02040503050406030204" pitchFamily="18" charset="0"/>
                            <a:sym typeface="Symbol" pitchFamily="18" charset="2"/>
                          </a:rPr>
                          <m:t>𝐶</m:t>
                        </m:r>
                        <m:r>
                          <a:rPr lang="en-US" altLang="zh-CN" sz="2800" i="1">
                            <a:latin typeface="Cambria Math" panose="02040503050406030204" pitchFamily="18" charset="0"/>
                            <a:sym typeface="Symbol" pitchFamily="18" charset="2"/>
                          </a:rPr>
                          <m:t>)</m:t>
                        </m:r>
                      </m:e>
                      <m:sub>
                        <m:r>
                          <a:rPr lang="en-US" altLang="zh-CN" sz="2800" i="1">
                            <a:latin typeface="Cambria Math" panose="02040503050406030204" pitchFamily="18" charset="0"/>
                            <a:sym typeface="Symbol" pitchFamily="18" charset="2"/>
                          </a:rPr>
                          <m:t>𝐹</m:t>
                        </m:r>
                      </m:sub>
                      <m:sup>
                        <m:r>
                          <a:rPr lang="en-US" altLang="zh-CN" sz="2800" i="1">
                            <a:latin typeface="Cambria Math" panose="02040503050406030204" pitchFamily="18" charset="0"/>
                            <a:sym typeface="Symbol" pitchFamily="18" charset="2"/>
                          </a:rPr>
                          <m:t>+</m:t>
                        </m:r>
                      </m:sup>
                    </m:sSubSup>
                  </m:oMath>
                </a14:m>
                <a:endParaRPr lang="en-US" altLang="zh-CN" sz="3000" dirty="0" smtClean="0"/>
              </a:p>
              <a:p>
                <a:pPr eaLnBrk="1" hangingPunct="1">
                  <a:spcBef>
                    <a:spcPct val="45000"/>
                  </a:spcBef>
                  <a:buNone/>
                  <a:defRPr/>
                </a:pPr>
                <a:r>
                  <a:rPr lang="en-US" altLang="zh-CN" dirty="0" smtClean="0"/>
                  <a:t>	   </a:t>
                </a:r>
                <a14:m>
                  <m:oMath xmlns:m="http://schemas.openxmlformats.org/officeDocument/2006/math">
                    <m:sSubSup>
                      <m:sSubSupPr>
                        <m:ctrlPr>
                          <a:rPr lang="en-US" altLang="zh-CN" i="1">
                            <a:latin typeface="Cambria Math" panose="02040503050406030204" pitchFamily="18" charset="0"/>
                            <a:sym typeface="Symbol" pitchFamily="18" charset="2"/>
                          </a:rPr>
                        </m:ctrlPr>
                      </m:sSubSupPr>
                      <m:e>
                        <m:r>
                          <a:rPr lang="en-US" altLang="zh-CN" i="1">
                            <a:latin typeface="Cambria Math" panose="02040503050406030204" pitchFamily="18" charset="0"/>
                            <a:sym typeface="Symbol" pitchFamily="18" charset="2"/>
                          </a:rPr>
                          <m:t>(</m:t>
                        </m:r>
                        <m:r>
                          <a:rPr lang="en-US" altLang="zh-CN" i="1">
                            <a:latin typeface="Cambria Math" panose="02040503050406030204" pitchFamily="18" charset="0"/>
                            <a:sym typeface="Symbol" pitchFamily="18" charset="2"/>
                          </a:rPr>
                          <m:t>𝐶𝐺</m:t>
                        </m:r>
                        <m:r>
                          <a:rPr lang="en-US" altLang="zh-CN" i="1">
                            <a:latin typeface="Cambria Math" panose="02040503050406030204" pitchFamily="18" charset="0"/>
                            <a:sym typeface="Symbol" pitchFamily="18" charset="2"/>
                          </a:rPr>
                          <m:t>−</m:t>
                        </m:r>
                        <m:r>
                          <a:rPr lang="en-US" altLang="zh-CN" b="0" i="1" smtClean="0">
                            <a:latin typeface="Cambria Math" panose="02040503050406030204" pitchFamily="18" charset="0"/>
                            <a:sym typeface="Symbol" pitchFamily="18" charset="2"/>
                          </a:rPr>
                          <m:t>𝐺</m:t>
                        </m:r>
                        <m:r>
                          <a:rPr lang="en-US" altLang="zh-CN" i="1">
                            <a:latin typeface="Cambria Math" panose="02040503050406030204" pitchFamily="18" charset="0"/>
                            <a:sym typeface="Symbol" pitchFamily="18" charset="2"/>
                          </a:rPr>
                          <m:t>)</m:t>
                        </m:r>
                      </m:e>
                      <m:sub>
                        <m:r>
                          <a:rPr lang="en-US" altLang="zh-CN" i="1">
                            <a:latin typeface="Cambria Math" panose="02040503050406030204" pitchFamily="18" charset="0"/>
                            <a:sym typeface="Symbol" pitchFamily="18" charset="2"/>
                          </a:rPr>
                          <m:t>𝐹</m:t>
                        </m:r>
                      </m:sub>
                      <m:sup>
                        <m:r>
                          <a:rPr lang="en-US" altLang="zh-CN" i="1">
                            <a:latin typeface="Cambria Math" panose="02040503050406030204" pitchFamily="18" charset="0"/>
                            <a:sym typeface="Symbol" pitchFamily="18" charset="2"/>
                          </a:rPr>
                          <m:t>+</m:t>
                        </m:r>
                      </m:sup>
                    </m:sSubSup>
                    <m:r>
                      <a:rPr lang="en-US" altLang="zh-CN" i="1">
                        <a:latin typeface="Cambria Math" panose="02040503050406030204" pitchFamily="18" charset="0"/>
                        <a:sym typeface="Symbol" pitchFamily="18" charset="2"/>
                      </a:rPr>
                      <m:t>=</m:t>
                    </m:r>
                    <m:sSubSup>
                      <m:sSubSupPr>
                        <m:ctrlPr>
                          <a:rPr lang="en-US" altLang="zh-CN" i="1">
                            <a:latin typeface="Cambria Math" panose="02040503050406030204" pitchFamily="18" charset="0"/>
                            <a:sym typeface="Symbol" pitchFamily="18" charset="2"/>
                          </a:rPr>
                        </m:ctrlPr>
                      </m:sSubSupPr>
                      <m:e>
                        <m:r>
                          <a:rPr lang="en-US" altLang="zh-CN" b="0" i="1" smtClean="0">
                            <a:latin typeface="Cambria Math" panose="02040503050406030204" pitchFamily="18" charset="0"/>
                            <a:sym typeface="Symbol" pitchFamily="18" charset="2"/>
                          </a:rPr>
                          <m:t>𝐶</m:t>
                        </m:r>
                      </m:e>
                      <m:sub>
                        <m:r>
                          <a:rPr lang="en-US" altLang="zh-CN" i="1">
                            <a:latin typeface="Cambria Math" panose="02040503050406030204" pitchFamily="18" charset="0"/>
                            <a:sym typeface="Symbol" pitchFamily="18" charset="2"/>
                          </a:rPr>
                          <m:t>𝐹</m:t>
                        </m:r>
                      </m:sub>
                      <m:sup>
                        <m:r>
                          <a:rPr lang="en-US" altLang="zh-CN" i="1">
                            <a:latin typeface="Cambria Math" panose="02040503050406030204" pitchFamily="18" charset="0"/>
                            <a:sym typeface="Symbol" pitchFamily="18" charset="2"/>
                          </a:rPr>
                          <m:t>+</m:t>
                        </m:r>
                      </m:sup>
                    </m:sSubSup>
                    <m:r>
                      <a:rPr lang="en-US" altLang="zh-CN" b="0" i="1" smtClean="0">
                        <a:latin typeface="Cambria Math" panose="02040503050406030204" pitchFamily="18" charset="0"/>
                        <a:sym typeface="Symbol" pitchFamily="18" charset="2"/>
                      </a:rPr>
                      <m:t>=</m:t>
                    </m:r>
                    <m:d>
                      <m:dPr>
                        <m:begChr m:val="{"/>
                        <m:endChr m:val="}"/>
                        <m:ctrlPr>
                          <a:rPr lang="en-US" altLang="zh-CN" b="0" i="1" smtClean="0">
                            <a:latin typeface="Cambria Math" panose="02040503050406030204" pitchFamily="18" charset="0"/>
                            <a:sym typeface="Symbol" pitchFamily="18" charset="2"/>
                          </a:rPr>
                        </m:ctrlPr>
                      </m:dPr>
                      <m:e>
                        <m:r>
                          <a:rPr lang="en-US" altLang="zh-CN" b="0" i="1" smtClean="0">
                            <a:latin typeface="Cambria Math" panose="02040503050406030204" pitchFamily="18" charset="0"/>
                            <a:sym typeface="Symbol" pitchFamily="18" charset="2"/>
                          </a:rPr>
                          <m:t>𝐶</m:t>
                        </m:r>
                        <m:r>
                          <a:rPr lang="en-US" altLang="zh-CN" b="0" i="1" smtClean="0">
                            <a:latin typeface="Cambria Math" panose="02040503050406030204" pitchFamily="18" charset="0"/>
                            <a:sym typeface="Symbol" pitchFamily="18" charset="2"/>
                          </a:rPr>
                          <m:t>,</m:t>
                        </m:r>
                        <m:r>
                          <a:rPr lang="en-US" altLang="zh-CN" b="0" i="1" smtClean="0">
                            <a:latin typeface="Cambria Math" panose="02040503050406030204" pitchFamily="18" charset="0"/>
                            <a:sym typeface="Symbol" pitchFamily="18" charset="2"/>
                          </a:rPr>
                          <m:t>𝐴</m:t>
                        </m:r>
                        <m:r>
                          <a:rPr lang="en-US" altLang="zh-CN" b="0" i="1" smtClean="0">
                            <a:latin typeface="Cambria Math" panose="02040503050406030204" pitchFamily="18" charset="0"/>
                            <a:sym typeface="Symbol" pitchFamily="18" charset="2"/>
                          </a:rPr>
                          <m:t>,</m:t>
                        </m:r>
                        <m:r>
                          <a:rPr lang="en-US" altLang="zh-CN" b="0" i="1" smtClean="0">
                            <a:latin typeface="Cambria Math" panose="02040503050406030204" pitchFamily="18" charset="0"/>
                            <a:sym typeface="Symbol" pitchFamily="18" charset="2"/>
                          </a:rPr>
                          <m:t>𝐺</m:t>
                        </m:r>
                        <m:r>
                          <a:rPr lang="en-US" altLang="zh-CN" b="0" i="1" smtClean="0">
                            <a:latin typeface="Cambria Math" panose="02040503050406030204" pitchFamily="18" charset="0"/>
                            <a:sym typeface="Symbol" pitchFamily="18" charset="2"/>
                          </a:rPr>
                          <m:t>,</m:t>
                        </m:r>
                        <m:r>
                          <a:rPr lang="en-US" altLang="zh-CN" b="0" i="1" smtClean="0">
                            <a:latin typeface="Cambria Math" panose="02040503050406030204" pitchFamily="18" charset="0"/>
                            <a:sym typeface="Symbol" pitchFamily="18" charset="2"/>
                          </a:rPr>
                          <m:t>𝐵</m:t>
                        </m:r>
                      </m:e>
                    </m:d>
                  </m:oMath>
                </a14:m>
                <a:endParaRPr lang="en-US" altLang="zh-CN" b="0" i="1" dirty="0" smtClean="0">
                  <a:latin typeface="Cambria Math" panose="02040503050406030204" pitchFamily="18" charset="0"/>
                  <a:sym typeface="Symbol" pitchFamily="18" charset="2"/>
                </a:endParaRPr>
              </a:p>
              <a:p>
                <a:pPr eaLnBrk="1" hangingPunct="1">
                  <a:spcBef>
                    <a:spcPct val="45000"/>
                  </a:spcBef>
                  <a:buNone/>
                  <a:defRPr/>
                </a:pPr>
                <a:r>
                  <a:rPr lang="en-US" altLang="zh-CN" b="0" dirty="0" smtClean="0">
                    <a:sym typeface="Symbol" pitchFamily="18" charset="2"/>
                  </a:rPr>
                  <a:t>     </a:t>
                </a:r>
                <a14:m>
                  <m:oMath xmlns:m="http://schemas.openxmlformats.org/officeDocument/2006/math">
                    <m:r>
                      <a:rPr lang="en-US" altLang="zh-CN" b="0" i="1" smtClean="0">
                        <a:latin typeface="Cambria Math" panose="02040503050406030204" pitchFamily="18" charset="0"/>
                        <a:sym typeface="Symbol" pitchFamily="18" charset="2"/>
                      </a:rPr>
                      <m:t>𝐵</m:t>
                    </m:r>
                    <m:r>
                      <a:rPr lang="en-US" altLang="zh-CN" b="0" i="1" smtClean="0">
                        <a:latin typeface="Cambria Math" panose="02040503050406030204" pitchFamily="18" charset="0"/>
                        <a:ea typeface="Cambria Math" panose="02040503050406030204" pitchFamily="18" charset="0"/>
                        <a:sym typeface="Symbol" pitchFamily="18" charset="2"/>
                      </a:rPr>
                      <m:t>∈</m:t>
                    </m:r>
                    <m:sSubSup>
                      <m:sSubSupPr>
                        <m:ctrlPr>
                          <a:rPr lang="en-US" altLang="zh-CN" i="1">
                            <a:latin typeface="Cambria Math" panose="02040503050406030204" pitchFamily="18" charset="0"/>
                            <a:sym typeface="Symbol" pitchFamily="18" charset="2"/>
                          </a:rPr>
                        </m:ctrlPr>
                      </m:sSubSupPr>
                      <m:e>
                        <m:r>
                          <a:rPr lang="en-US" altLang="zh-CN" i="1">
                            <a:latin typeface="Cambria Math" panose="02040503050406030204" pitchFamily="18" charset="0"/>
                            <a:sym typeface="Symbol" pitchFamily="18" charset="2"/>
                          </a:rPr>
                          <m:t>(</m:t>
                        </m:r>
                        <m:r>
                          <a:rPr lang="en-US" altLang="zh-CN" i="1">
                            <a:latin typeface="Cambria Math" panose="02040503050406030204" pitchFamily="18" charset="0"/>
                            <a:sym typeface="Symbol" pitchFamily="18" charset="2"/>
                          </a:rPr>
                          <m:t>𝐶𝐺</m:t>
                        </m:r>
                        <m:r>
                          <a:rPr lang="en-US" altLang="zh-CN" i="1">
                            <a:latin typeface="Cambria Math" panose="02040503050406030204" pitchFamily="18" charset="0"/>
                            <a:sym typeface="Symbol" pitchFamily="18" charset="2"/>
                          </a:rPr>
                          <m:t>−</m:t>
                        </m:r>
                        <m:r>
                          <a:rPr lang="en-US" altLang="zh-CN" i="1">
                            <a:latin typeface="Cambria Math" panose="02040503050406030204" pitchFamily="18" charset="0"/>
                            <a:sym typeface="Symbol" pitchFamily="18" charset="2"/>
                          </a:rPr>
                          <m:t>𝐺</m:t>
                        </m:r>
                        <m:r>
                          <a:rPr lang="en-US" altLang="zh-CN" i="1">
                            <a:latin typeface="Cambria Math" panose="02040503050406030204" pitchFamily="18" charset="0"/>
                            <a:sym typeface="Symbol" pitchFamily="18" charset="2"/>
                          </a:rPr>
                          <m:t>)</m:t>
                        </m:r>
                      </m:e>
                      <m:sub>
                        <m:r>
                          <a:rPr lang="en-US" altLang="zh-CN" i="1">
                            <a:latin typeface="Cambria Math" panose="02040503050406030204" pitchFamily="18" charset="0"/>
                            <a:sym typeface="Symbol" pitchFamily="18" charset="2"/>
                          </a:rPr>
                          <m:t>𝐹</m:t>
                        </m:r>
                      </m:sub>
                      <m:sup>
                        <m:r>
                          <a:rPr lang="en-US" altLang="zh-CN" i="1">
                            <a:latin typeface="Cambria Math" panose="02040503050406030204" pitchFamily="18" charset="0"/>
                            <a:sym typeface="Symbol" pitchFamily="18" charset="2"/>
                          </a:rPr>
                          <m:t>+</m:t>
                        </m:r>
                      </m:sup>
                    </m:sSubSup>
                  </m:oMath>
                </a14:m>
                <a:r>
                  <a:rPr lang="en-US" altLang="zh-CN" dirty="0" smtClean="0">
                    <a:sym typeface="Symbol" pitchFamily="18" charset="2"/>
                  </a:rPr>
                  <a:t>   </a:t>
                </a:r>
              </a:p>
              <a:p>
                <a:pPr algn="ctr" eaLnBrk="1" hangingPunct="1">
                  <a:spcBef>
                    <a:spcPct val="45000"/>
                  </a:spcBef>
                  <a:buNone/>
                  <a:defRPr/>
                </a:pPr>
                <a:r>
                  <a:rPr lang="zh-CN" altLang="en-US" dirty="0" smtClean="0">
                    <a:sym typeface="Symbol" pitchFamily="18" charset="2"/>
                  </a:rPr>
                  <a:t>以</a:t>
                </a:r>
                <a:r>
                  <a:rPr lang="en-US" altLang="zh-CN" dirty="0" smtClean="0">
                    <a:sym typeface="Symbol" pitchFamily="18" charset="2"/>
                  </a:rPr>
                  <a:t>C</a:t>
                </a:r>
                <a:r>
                  <a:rPr lang="zh-CN" altLang="en-US" dirty="0" smtClean="0">
                    <a:sym typeface="Symbol" pitchFamily="18" charset="2"/>
                  </a:rPr>
                  <a:t>代替</a:t>
                </a:r>
                <a:r>
                  <a:rPr lang="en-US" altLang="zh-CN" dirty="0" smtClean="0">
                    <a:sym typeface="Symbol" pitchFamily="18" charset="2"/>
                  </a:rPr>
                  <a:t>CG, </a:t>
                </a:r>
                <a:r>
                  <a:rPr lang="en-US" altLang="zh-CN" dirty="0" err="1" smtClean="0"/>
                  <a:t>F</a:t>
                </a:r>
                <a:r>
                  <a:rPr lang="en-US" altLang="zh-CN" sz="3000" baseline="-16000" dirty="0" err="1" smtClean="0"/>
                  <a:t>min</a:t>
                </a:r>
                <a:r>
                  <a:rPr lang="en-US" altLang="zh-CN" baseline="-16000" dirty="0" smtClean="0"/>
                  <a:t> </a:t>
                </a:r>
                <a:r>
                  <a:rPr lang="en-US" altLang="zh-CN" dirty="0" smtClean="0">
                    <a:sym typeface="Symbol" pitchFamily="18" charset="2"/>
                  </a:rPr>
                  <a:t>= </a:t>
                </a:r>
                <a:r>
                  <a:rPr lang="en-US" altLang="zh-CN" dirty="0" smtClean="0"/>
                  <a:t>{C</a:t>
                </a:r>
                <a:r>
                  <a:rPr lang="en-US" altLang="zh-CN" dirty="0" smtClean="0">
                    <a:sym typeface="Symbol" pitchFamily="18" charset="2"/>
                  </a:rPr>
                  <a:t>A, AG, CB, BA}</a:t>
                </a:r>
              </a:p>
            </p:txBody>
          </p:sp>
        </mc:Choice>
        <mc:Fallback xmlns="">
          <p:sp>
            <p:nvSpPr>
              <p:cNvPr id="66563" name="Rectangle 1027"/>
              <p:cNvSpPr>
                <a:spLocks noGrp="1" noRot="1" noChangeAspect="1" noMove="1" noResize="1" noEditPoints="1" noAdjustHandles="1" noChangeArrowheads="1" noChangeShapeType="1" noTextEdit="1"/>
              </p:cNvSpPr>
              <p:nvPr>
                <p:ph type="body" idx="1"/>
              </p:nvPr>
            </p:nvSpPr>
            <p:spPr>
              <a:blipFill>
                <a:blip r:embed="rId3"/>
                <a:stretch>
                  <a:fillRect t="-1846"/>
                </a:stretch>
              </a:blipFill>
            </p:spPr>
            <p:txBody>
              <a:bodyPr/>
              <a:lstStyle/>
              <a:p>
                <a:r>
                  <a:rPr lang="zh-CN" altLang="en-US">
                    <a:noFill/>
                  </a:rPr>
                  <a:t> </a:t>
                </a:r>
              </a:p>
            </p:txBody>
          </p:sp>
        </mc:Fallback>
      </mc:AlternateContent>
      <p:sp>
        <p:nvSpPr>
          <p:cNvPr id="142386" name="Text Box 1074"/>
          <p:cNvSpPr txBox="1">
            <a:spLocks noChangeArrowheads="1"/>
          </p:cNvSpPr>
          <p:nvPr/>
        </p:nvSpPr>
        <p:spPr bwMode="auto">
          <a:xfrm>
            <a:off x="6741309" y="5042075"/>
            <a:ext cx="1366838" cy="584775"/>
          </a:xfrm>
          <a:prstGeom prst="rect">
            <a:avLst/>
          </a:prstGeom>
          <a:noFill/>
          <a:ln w="9525">
            <a:noFill/>
            <a:miter lim="800000"/>
            <a:headEnd/>
            <a:tailEnd/>
          </a:ln>
        </p:spPr>
        <p:txBody>
          <a:bodyPr>
            <a:spAutoFit/>
          </a:bodyPr>
          <a:lstStyle/>
          <a:p>
            <a:pPr algn="ctr">
              <a:spcBef>
                <a:spcPct val="50000"/>
              </a:spcBef>
            </a:pPr>
            <a:r>
              <a:rPr lang="zh-CN" altLang="en-US" sz="3200" dirty="0">
                <a:solidFill>
                  <a:srgbClr val="CC0000"/>
                </a:solidFill>
                <a:ea typeface="隶书" pitchFamily="49" charset="-122"/>
              </a:rPr>
              <a:t>对吗？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142386"/>
                                        </p:tgtEl>
                                        <p:attrNameLst>
                                          <p:attrName>style.visibility</p:attrName>
                                        </p:attrNameLst>
                                      </p:cBhvr>
                                      <p:to>
                                        <p:strVal val="visible"/>
                                      </p:to>
                                    </p:set>
                                    <p:animEffect transition="in" filter="fade">
                                      <p:cBhvr>
                                        <p:cTn id="7" dur="800" decel="100000"/>
                                        <p:tgtEl>
                                          <p:spTgt spid="142386"/>
                                        </p:tgtEl>
                                      </p:cBhvr>
                                    </p:animEffect>
                                    <p:anim calcmode="lin" valueType="num">
                                      <p:cBhvr>
                                        <p:cTn id="8" dur="800" decel="100000" fill="hold"/>
                                        <p:tgtEl>
                                          <p:spTgt spid="142386"/>
                                        </p:tgtEl>
                                        <p:attrNameLst>
                                          <p:attrName>style.rotation</p:attrName>
                                        </p:attrNameLst>
                                      </p:cBhvr>
                                      <p:tavLst>
                                        <p:tav tm="0">
                                          <p:val>
                                            <p:fltVal val="-90"/>
                                          </p:val>
                                        </p:tav>
                                        <p:tav tm="100000">
                                          <p:val>
                                            <p:fltVal val="0"/>
                                          </p:val>
                                        </p:tav>
                                      </p:tavLst>
                                    </p:anim>
                                    <p:anim calcmode="lin" valueType="num">
                                      <p:cBhvr>
                                        <p:cTn id="9" dur="800" decel="100000" fill="hold"/>
                                        <p:tgtEl>
                                          <p:spTgt spid="142386"/>
                                        </p:tgtEl>
                                        <p:attrNameLst>
                                          <p:attrName>ppt_x</p:attrName>
                                        </p:attrNameLst>
                                      </p:cBhvr>
                                      <p:tavLst>
                                        <p:tav tm="0">
                                          <p:val>
                                            <p:strVal val="#ppt_x+0.4"/>
                                          </p:val>
                                        </p:tav>
                                        <p:tav tm="100000">
                                          <p:val>
                                            <p:strVal val="#ppt_x-0.05"/>
                                          </p:val>
                                        </p:tav>
                                      </p:tavLst>
                                    </p:anim>
                                    <p:anim calcmode="lin" valueType="num">
                                      <p:cBhvr>
                                        <p:cTn id="10" dur="800" decel="100000" fill="hold"/>
                                        <p:tgtEl>
                                          <p:spTgt spid="14238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4238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4238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86" grpId="0"/>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lstStyle/>
          <a:p>
            <a:pPr eaLnBrk="1" hangingPunct="1">
              <a:defRPr/>
            </a:pPr>
            <a:r>
              <a:rPr lang="zh-CN" altLang="en-US" sz="4000" smtClean="0"/>
              <a:t>函数依赖和多值依赖的推理规则</a:t>
            </a:r>
          </a:p>
        </p:txBody>
      </p:sp>
      <p:sp>
        <p:nvSpPr>
          <p:cNvPr id="284675" name="Rectangle 3"/>
          <p:cNvSpPr>
            <a:spLocks noGrp="1" noChangeArrowheads="1"/>
          </p:cNvSpPr>
          <p:nvPr>
            <p:ph type="body" idx="1"/>
          </p:nvPr>
        </p:nvSpPr>
        <p:spPr/>
        <p:txBody>
          <a:bodyPr/>
          <a:lstStyle/>
          <a:p>
            <a:pPr eaLnBrk="1" hangingPunct="1">
              <a:lnSpc>
                <a:spcPct val="105000"/>
              </a:lnSpc>
              <a:defRPr/>
            </a:pPr>
            <a:r>
              <a:rPr lang="zh-CN" altLang="en-US" sz="2800" smtClean="0">
                <a:sym typeface="Symbol" pitchFamily="18" charset="2"/>
              </a:rPr>
              <a:t>自反律</a:t>
            </a:r>
            <a:r>
              <a:rPr lang="en-US" altLang="zh-CN" sz="2800" smtClean="0">
                <a:sym typeface="Symbol" pitchFamily="18" charset="2"/>
              </a:rPr>
              <a:t>：</a:t>
            </a:r>
            <a:r>
              <a:rPr lang="zh-CN" altLang="en-US" sz="2800" smtClean="0">
                <a:sym typeface="Symbol" pitchFamily="18" charset="2"/>
              </a:rPr>
              <a:t>若</a:t>
            </a:r>
            <a:r>
              <a:rPr lang="en-US" altLang="zh-CN" sz="2800" smtClean="0">
                <a:sym typeface="Symbol" pitchFamily="18" charset="2"/>
              </a:rPr>
              <a:t>Y  X， </a:t>
            </a:r>
            <a:r>
              <a:rPr lang="zh-CN" altLang="en-US" sz="2800" smtClean="0">
                <a:sym typeface="Symbol" pitchFamily="18" charset="2"/>
              </a:rPr>
              <a:t>则</a:t>
            </a:r>
            <a:r>
              <a:rPr lang="en-US" altLang="zh-CN" sz="2800" smtClean="0">
                <a:sym typeface="Symbol" pitchFamily="18" charset="2"/>
              </a:rPr>
              <a:t>X  Y</a:t>
            </a:r>
          </a:p>
          <a:p>
            <a:pPr eaLnBrk="1" hangingPunct="1">
              <a:lnSpc>
                <a:spcPct val="105000"/>
              </a:lnSpc>
              <a:defRPr/>
            </a:pPr>
            <a:r>
              <a:rPr lang="zh-CN" altLang="en-US" sz="2800" smtClean="0">
                <a:sym typeface="Symbol" pitchFamily="18" charset="2"/>
              </a:rPr>
              <a:t>增广律</a:t>
            </a:r>
            <a:r>
              <a:rPr lang="en-US" altLang="zh-CN" sz="2800" smtClean="0">
                <a:sym typeface="Symbol" pitchFamily="18" charset="2"/>
              </a:rPr>
              <a:t>：</a:t>
            </a:r>
            <a:r>
              <a:rPr lang="zh-CN" altLang="en-US" sz="2800" smtClean="0">
                <a:sym typeface="Symbol" pitchFamily="18" charset="2"/>
              </a:rPr>
              <a:t>若</a:t>
            </a:r>
            <a:r>
              <a:rPr lang="en-US" altLang="zh-CN" sz="2800" smtClean="0">
                <a:sym typeface="Symbol" pitchFamily="18" charset="2"/>
              </a:rPr>
              <a:t>X  Y ，</a:t>
            </a:r>
            <a:r>
              <a:rPr lang="zh-CN" altLang="en-US" sz="2800" smtClean="0">
                <a:sym typeface="Symbol" pitchFamily="18" charset="2"/>
              </a:rPr>
              <a:t>则</a:t>
            </a:r>
            <a:r>
              <a:rPr lang="en-US" altLang="zh-CN" sz="2800" smtClean="0">
                <a:sym typeface="Symbol" pitchFamily="18" charset="2"/>
              </a:rPr>
              <a:t>XZ  YZ</a:t>
            </a:r>
          </a:p>
          <a:p>
            <a:pPr eaLnBrk="1" hangingPunct="1">
              <a:lnSpc>
                <a:spcPct val="105000"/>
              </a:lnSpc>
              <a:defRPr/>
            </a:pPr>
            <a:r>
              <a:rPr lang="zh-CN" altLang="en-US" sz="2800" smtClean="0">
                <a:sym typeface="Symbol" pitchFamily="18" charset="2"/>
              </a:rPr>
              <a:t>传递律</a:t>
            </a:r>
            <a:r>
              <a:rPr lang="en-US" altLang="zh-CN" sz="2800" smtClean="0">
                <a:sym typeface="Symbol" pitchFamily="18" charset="2"/>
              </a:rPr>
              <a:t>：</a:t>
            </a:r>
            <a:r>
              <a:rPr lang="zh-CN" altLang="en-US" sz="2800" smtClean="0">
                <a:sym typeface="Symbol" pitchFamily="18" charset="2"/>
              </a:rPr>
              <a:t>若</a:t>
            </a:r>
            <a:r>
              <a:rPr lang="en-US" altLang="zh-CN" sz="2800" smtClean="0">
                <a:sym typeface="Symbol" pitchFamily="18" charset="2"/>
              </a:rPr>
              <a:t>X  Y，Y  Z，</a:t>
            </a:r>
            <a:r>
              <a:rPr lang="zh-CN" altLang="en-US" sz="2800" smtClean="0">
                <a:sym typeface="Symbol" pitchFamily="18" charset="2"/>
              </a:rPr>
              <a:t>则</a:t>
            </a:r>
            <a:r>
              <a:rPr lang="en-US" altLang="zh-CN" sz="2800" smtClean="0">
                <a:sym typeface="Symbol" pitchFamily="18" charset="2"/>
              </a:rPr>
              <a:t>X  Z</a:t>
            </a:r>
          </a:p>
          <a:p>
            <a:pPr eaLnBrk="1" hangingPunct="1">
              <a:lnSpc>
                <a:spcPct val="105000"/>
              </a:lnSpc>
              <a:defRPr/>
            </a:pPr>
            <a:r>
              <a:rPr lang="zh-CN" altLang="en-US" sz="2800" smtClean="0">
                <a:sym typeface="Symbol" pitchFamily="18" charset="2"/>
              </a:rPr>
              <a:t>补充律：若</a:t>
            </a:r>
            <a:r>
              <a:rPr lang="en-US" altLang="zh-CN" sz="2800" smtClean="0">
                <a:sym typeface="Symbol" pitchFamily="18" charset="2"/>
              </a:rPr>
              <a:t>X  Y，</a:t>
            </a:r>
            <a:r>
              <a:rPr lang="zh-CN" altLang="en-US" sz="2800" smtClean="0">
                <a:sym typeface="Symbol" pitchFamily="18" charset="2"/>
              </a:rPr>
              <a:t>则</a:t>
            </a:r>
            <a:r>
              <a:rPr lang="en-US" altLang="zh-CN" sz="2800" smtClean="0">
                <a:sym typeface="Symbol" pitchFamily="18" charset="2"/>
              </a:rPr>
              <a:t>X  R</a:t>
            </a:r>
            <a:r>
              <a:rPr lang="zh-CN" altLang="en-US" sz="2800" smtClean="0">
                <a:sym typeface="Symbol" pitchFamily="18" charset="2"/>
              </a:rPr>
              <a:t>－</a:t>
            </a:r>
            <a:r>
              <a:rPr lang="en-US" altLang="zh-CN" sz="2800" smtClean="0">
                <a:sym typeface="Symbol" pitchFamily="18" charset="2"/>
              </a:rPr>
              <a:t>X</a:t>
            </a:r>
            <a:r>
              <a:rPr lang="zh-CN" altLang="en-US" sz="2800" smtClean="0">
                <a:sym typeface="Symbol" pitchFamily="18" charset="2"/>
              </a:rPr>
              <a:t>－</a:t>
            </a:r>
            <a:r>
              <a:rPr lang="en-US" altLang="zh-CN" sz="2800" smtClean="0">
                <a:sym typeface="Symbol" pitchFamily="18" charset="2"/>
              </a:rPr>
              <a:t>Y</a:t>
            </a:r>
          </a:p>
          <a:p>
            <a:pPr eaLnBrk="1" hangingPunct="1">
              <a:lnSpc>
                <a:spcPct val="105000"/>
              </a:lnSpc>
              <a:defRPr/>
            </a:pPr>
            <a:r>
              <a:rPr lang="zh-CN" altLang="en-US" sz="2800" smtClean="0">
                <a:sym typeface="Symbol" pitchFamily="18" charset="2"/>
              </a:rPr>
              <a:t>多值增广律：	若</a:t>
            </a:r>
            <a:r>
              <a:rPr lang="en-US" altLang="zh-CN" sz="2800" smtClean="0">
                <a:sym typeface="Symbol" pitchFamily="18" charset="2"/>
              </a:rPr>
              <a:t>X  Y</a:t>
            </a:r>
            <a:r>
              <a:rPr lang="zh-CN" altLang="en-US" sz="2800" smtClean="0">
                <a:sym typeface="Symbol" pitchFamily="18" charset="2"/>
              </a:rPr>
              <a:t>，</a:t>
            </a:r>
            <a:r>
              <a:rPr lang="en-US" altLang="zh-CN" sz="2800" smtClean="0">
                <a:sym typeface="Symbol" pitchFamily="18" charset="2"/>
              </a:rPr>
              <a:t>ZR</a:t>
            </a:r>
            <a:r>
              <a:rPr lang="zh-CN" altLang="en-US" sz="2800" smtClean="0">
                <a:sym typeface="Symbol" pitchFamily="18" charset="2"/>
              </a:rPr>
              <a:t>，</a:t>
            </a:r>
            <a:r>
              <a:rPr lang="en-US" altLang="zh-CN" sz="2800" smtClean="0">
                <a:sym typeface="Symbol" pitchFamily="18" charset="2"/>
              </a:rPr>
              <a:t>WZ</a:t>
            </a:r>
            <a:r>
              <a:rPr lang="zh-CN" altLang="en-US" sz="2800" smtClean="0">
                <a:sym typeface="Symbol" pitchFamily="18" charset="2"/>
              </a:rPr>
              <a:t>，</a:t>
            </a:r>
          </a:p>
          <a:p>
            <a:pPr eaLnBrk="1" hangingPunct="1">
              <a:lnSpc>
                <a:spcPct val="105000"/>
              </a:lnSpc>
              <a:buFont typeface="Wingdings" pitchFamily="2" charset="2"/>
              <a:buNone/>
              <a:defRPr/>
            </a:pPr>
            <a:r>
              <a:rPr lang="zh-CN" altLang="en-US" sz="2800" smtClean="0">
                <a:sym typeface="Symbol" pitchFamily="18" charset="2"/>
              </a:rPr>
              <a:t>				则</a:t>
            </a:r>
            <a:r>
              <a:rPr lang="en-US" altLang="zh-CN" sz="2800" smtClean="0">
                <a:sym typeface="Symbol" pitchFamily="18" charset="2"/>
              </a:rPr>
              <a:t>XZ  YW</a:t>
            </a:r>
          </a:p>
          <a:p>
            <a:pPr eaLnBrk="1" hangingPunct="1">
              <a:lnSpc>
                <a:spcPct val="105000"/>
              </a:lnSpc>
              <a:defRPr/>
            </a:pPr>
            <a:r>
              <a:rPr lang="zh-CN" altLang="en-US" sz="2800" smtClean="0">
                <a:sym typeface="Symbol" pitchFamily="18" charset="2"/>
              </a:rPr>
              <a:t>多值传递律：若</a:t>
            </a:r>
            <a:r>
              <a:rPr lang="en-US" altLang="zh-CN" sz="2800" smtClean="0">
                <a:sym typeface="Symbol" pitchFamily="18" charset="2"/>
              </a:rPr>
              <a:t>X  Y，Y  Z，</a:t>
            </a:r>
            <a:r>
              <a:rPr lang="zh-CN" altLang="en-US" sz="2800" smtClean="0">
                <a:sym typeface="Symbol" pitchFamily="18" charset="2"/>
              </a:rPr>
              <a:t>则</a:t>
            </a:r>
            <a:r>
              <a:rPr lang="en-US" altLang="zh-CN" sz="2800" smtClean="0">
                <a:sym typeface="Symbol" pitchFamily="18" charset="2"/>
              </a:rPr>
              <a:t>X  Z</a:t>
            </a:r>
            <a:r>
              <a:rPr lang="zh-CN" altLang="en-US" sz="2800" smtClean="0">
                <a:sym typeface="Symbol" pitchFamily="18" charset="2"/>
              </a:rPr>
              <a:t>－</a:t>
            </a:r>
            <a:r>
              <a:rPr lang="en-US" altLang="zh-CN" sz="2800" smtClean="0">
                <a:sym typeface="Symbol" pitchFamily="18" charset="2"/>
              </a:rPr>
              <a:t>Y</a:t>
            </a:r>
          </a:p>
          <a:p>
            <a:pPr eaLnBrk="1" hangingPunct="1">
              <a:lnSpc>
                <a:spcPct val="105000"/>
              </a:lnSpc>
              <a:defRPr/>
            </a:pPr>
            <a:r>
              <a:rPr lang="zh-CN" altLang="en-US" sz="2800" smtClean="0">
                <a:sym typeface="Symbol" pitchFamily="18" charset="2"/>
              </a:rPr>
              <a:t>复制律：若</a:t>
            </a:r>
            <a:r>
              <a:rPr lang="en-US" altLang="zh-CN" sz="2800" smtClean="0">
                <a:sym typeface="Symbol" pitchFamily="18" charset="2"/>
              </a:rPr>
              <a:t>X  Y，</a:t>
            </a:r>
            <a:r>
              <a:rPr lang="zh-CN" altLang="en-US" sz="2800" smtClean="0">
                <a:sym typeface="Symbol" pitchFamily="18" charset="2"/>
              </a:rPr>
              <a:t>则</a:t>
            </a:r>
            <a:r>
              <a:rPr lang="en-US" altLang="zh-CN" sz="2800" smtClean="0">
                <a:sym typeface="Symbol" pitchFamily="18" charset="2"/>
              </a:rPr>
              <a:t>X  Y</a:t>
            </a:r>
            <a:endParaRPr lang="zh-CN" altLang="en-US" sz="2800" smtClean="0">
              <a:sym typeface="Symbol" pitchFamily="18" charset="2"/>
            </a:endParaRPr>
          </a:p>
          <a:p>
            <a:pPr eaLnBrk="1" hangingPunct="1">
              <a:lnSpc>
                <a:spcPct val="105000"/>
              </a:lnSpc>
              <a:defRPr/>
            </a:pPr>
            <a:r>
              <a:rPr lang="zh-CN" altLang="en-US" sz="2800" smtClean="0">
                <a:sym typeface="Symbol" pitchFamily="18" charset="2"/>
              </a:rPr>
              <a:t>联合律：若</a:t>
            </a:r>
            <a:r>
              <a:rPr lang="en-US" altLang="zh-CN" sz="2800" smtClean="0">
                <a:sym typeface="Symbol" pitchFamily="18" charset="2"/>
              </a:rPr>
              <a:t>X  Y</a:t>
            </a:r>
            <a:r>
              <a:rPr lang="zh-CN" altLang="en-US" sz="2800" smtClean="0">
                <a:sym typeface="Symbol" pitchFamily="18" charset="2"/>
              </a:rPr>
              <a:t>，</a:t>
            </a:r>
            <a:r>
              <a:rPr lang="en-US" altLang="zh-CN" sz="2800" smtClean="0">
                <a:sym typeface="Symbol" pitchFamily="18" charset="2"/>
              </a:rPr>
              <a:t>ZY</a:t>
            </a:r>
            <a:r>
              <a:rPr lang="zh-CN" altLang="en-US" sz="2800" smtClean="0">
                <a:sym typeface="Symbol" pitchFamily="18" charset="2"/>
              </a:rPr>
              <a:t>，且存在</a:t>
            </a:r>
            <a:r>
              <a:rPr lang="en-US" altLang="zh-CN" sz="2800" smtClean="0">
                <a:sym typeface="Symbol" pitchFamily="18" charset="2"/>
              </a:rPr>
              <a:t>W</a:t>
            </a:r>
            <a:r>
              <a:rPr lang="zh-CN" altLang="en-US" sz="2800" smtClean="0">
                <a:sym typeface="Symbol" pitchFamily="18" charset="2"/>
              </a:rPr>
              <a:t>，使得</a:t>
            </a:r>
            <a:r>
              <a:rPr lang="en-US" altLang="zh-CN" sz="2800" smtClean="0">
                <a:sym typeface="Symbol" pitchFamily="18" charset="2"/>
              </a:rPr>
              <a:t>WR</a:t>
            </a:r>
            <a:r>
              <a:rPr lang="zh-CN" altLang="en-US" sz="2800" smtClean="0">
                <a:sym typeface="Symbol" pitchFamily="18" charset="2"/>
              </a:rPr>
              <a:t>，</a:t>
            </a:r>
            <a:r>
              <a:rPr lang="en-US" altLang="zh-CN" sz="2800" smtClean="0">
                <a:sym typeface="Symbol" pitchFamily="18" charset="2"/>
              </a:rPr>
              <a:t>W</a:t>
            </a:r>
            <a:r>
              <a:rPr lang="en-US" altLang="zh-CN" sz="2800" smtClean="0">
                <a:latin typeface="Arial Unicode MS" pitchFamily="34" charset="-122"/>
                <a:ea typeface="Arial Unicode MS" pitchFamily="34" charset="-122"/>
                <a:cs typeface="Arial Unicode MS" pitchFamily="34" charset="-122"/>
                <a:sym typeface="Symbol" pitchFamily="18" charset="2"/>
              </a:rPr>
              <a:t>∩</a:t>
            </a:r>
            <a:r>
              <a:rPr lang="en-US" altLang="zh-CN" sz="2800" smtClean="0">
                <a:sym typeface="Symbol" pitchFamily="18" charset="2"/>
              </a:rPr>
              <a:t>Y=</a:t>
            </a:r>
            <a:r>
              <a:rPr lang="ru-RU" altLang="zh-CN" sz="2800" smtClean="0">
                <a:latin typeface="隶书" pitchFamily="49" charset="-122"/>
                <a:sym typeface="Symbol" pitchFamily="18" charset="2"/>
              </a:rPr>
              <a:t>Ф</a:t>
            </a:r>
            <a:r>
              <a:rPr lang="zh-CN" altLang="en-US" sz="2800" smtClean="0">
                <a:latin typeface="隶书" pitchFamily="49" charset="-122"/>
                <a:sym typeface="Symbol" pitchFamily="18" charset="2"/>
              </a:rPr>
              <a:t>，</a:t>
            </a:r>
            <a:r>
              <a:rPr lang="en-US" altLang="zh-CN" sz="2800" smtClean="0">
                <a:latin typeface="隶书" pitchFamily="49" charset="-122"/>
                <a:sym typeface="Symbol" pitchFamily="18" charset="2"/>
              </a:rPr>
              <a:t>W</a:t>
            </a:r>
            <a:r>
              <a:rPr lang="en-US" altLang="zh-CN" sz="2800" smtClean="0">
                <a:sym typeface="Symbol" pitchFamily="18" charset="2"/>
              </a:rPr>
              <a:t></a:t>
            </a:r>
            <a:r>
              <a:rPr lang="en-US" altLang="zh-CN" sz="2800" smtClean="0">
                <a:latin typeface="隶书" pitchFamily="49" charset="-122"/>
                <a:sym typeface="Symbol" pitchFamily="18" charset="2"/>
              </a:rPr>
              <a:t>Z</a:t>
            </a:r>
            <a:r>
              <a:rPr lang="zh-CN" altLang="en-US" sz="2800" smtClean="0">
                <a:latin typeface="隶书" pitchFamily="49" charset="-122"/>
                <a:sym typeface="Symbol" pitchFamily="18" charset="2"/>
              </a:rPr>
              <a:t>，</a:t>
            </a:r>
            <a:r>
              <a:rPr lang="zh-CN" altLang="en-US" sz="2800" smtClean="0">
                <a:sym typeface="Symbol" pitchFamily="18" charset="2"/>
              </a:rPr>
              <a:t>则</a:t>
            </a:r>
            <a:r>
              <a:rPr lang="en-US" altLang="zh-CN" sz="2800" smtClean="0">
                <a:sym typeface="Symbol" pitchFamily="18" charset="2"/>
              </a:rPr>
              <a:t>X Z</a:t>
            </a:r>
            <a:endParaRPr lang="zh-CN" altLang="en-US" sz="2800" smtClean="0">
              <a:sym typeface="Symbol" pitchFamily="18" charset="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pPr eaLnBrk="1" hangingPunct="1">
              <a:defRPr/>
            </a:pPr>
            <a:r>
              <a:rPr lang="zh-CN" altLang="en-US" dirty="0" smtClean="0"/>
              <a:t>联合律的证明</a:t>
            </a:r>
          </a:p>
        </p:txBody>
      </p:sp>
      <p:sp>
        <p:nvSpPr>
          <p:cNvPr id="285700" name="Rectangle 4"/>
          <p:cNvSpPr>
            <a:spLocks noChangeArrowheads="1"/>
          </p:cNvSpPr>
          <p:nvPr/>
        </p:nvSpPr>
        <p:spPr bwMode="auto">
          <a:xfrm>
            <a:off x="1131888" y="1484313"/>
            <a:ext cx="2224087" cy="457200"/>
          </a:xfrm>
          <a:prstGeom prst="rect">
            <a:avLst/>
          </a:prstGeom>
          <a:noFill/>
          <a:ln w="9525">
            <a:noFill/>
            <a:miter lim="800000"/>
            <a:headEnd/>
            <a:tailEnd/>
          </a:ln>
          <a:effectLst/>
        </p:spPr>
        <p:txBody>
          <a:bodyPr>
            <a:spAutoFit/>
          </a:bodyPr>
          <a:lstStyle/>
          <a:p>
            <a:pPr algn="ctr">
              <a:defRPr/>
            </a:pPr>
            <a:r>
              <a:rPr lang="en-US" altLang="zh-CN">
                <a:solidFill>
                  <a:schemeClr val="folHlink"/>
                </a:solidFill>
                <a:effectLst>
                  <a:outerShdw blurRad="38100" dist="38100" dir="2700000" algn="tl">
                    <a:srgbClr val="C0C0C0"/>
                  </a:outerShdw>
                </a:effectLst>
                <a:latin typeface="隶书" pitchFamily="49" charset="-122"/>
                <a:ea typeface="隶书" pitchFamily="49" charset="-122"/>
              </a:rPr>
              <a:t>t1[X]=t2[X]</a:t>
            </a:r>
            <a:endParaRPr lang="zh-CN" altLang="en-US">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endParaRPr>
          </a:p>
        </p:txBody>
      </p:sp>
      <p:sp>
        <p:nvSpPr>
          <p:cNvPr id="285703" name="Rectangle 7"/>
          <p:cNvSpPr>
            <a:spLocks noChangeArrowheads="1"/>
          </p:cNvSpPr>
          <p:nvPr/>
        </p:nvSpPr>
        <p:spPr bwMode="auto">
          <a:xfrm>
            <a:off x="5807075" y="3271838"/>
            <a:ext cx="1300163" cy="457200"/>
          </a:xfrm>
          <a:prstGeom prst="rect">
            <a:avLst/>
          </a:prstGeom>
          <a:noFill/>
          <a:ln w="9525">
            <a:noFill/>
            <a:miter lim="800000"/>
            <a:headEnd/>
            <a:tailEnd/>
          </a:ln>
          <a:effectLst/>
        </p:spPr>
        <p:txBody>
          <a:bodyPr>
            <a:spAutoFit/>
          </a:bodyPr>
          <a:lstStyle/>
          <a:p>
            <a:pPr>
              <a:defRPr/>
            </a:pPr>
            <a:r>
              <a:rPr lang="en-US" altLang="zh-CN">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W∩Y=</a:t>
            </a:r>
            <a:r>
              <a:rPr lang="ru-RU" altLang="zh-CN">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Ф</a:t>
            </a:r>
            <a:endParaRPr lang="zh-CN" altLang="en-US">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endParaRPr>
          </a:p>
        </p:txBody>
      </p:sp>
      <p:sp>
        <p:nvSpPr>
          <p:cNvPr id="285705" name="Rectangle 9"/>
          <p:cNvSpPr>
            <a:spLocks noChangeArrowheads="1"/>
          </p:cNvSpPr>
          <p:nvPr/>
        </p:nvSpPr>
        <p:spPr bwMode="auto">
          <a:xfrm>
            <a:off x="3059113" y="3573463"/>
            <a:ext cx="820737" cy="457200"/>
          </a:xfrm>
          <a:prstGeom prst="rect">
            <a:avLst/>
          </a:prstGeom>
          <a:noFill/>
          <a:ln w="9525">
            <a:noFill/>
            <a:miter lim="800000"/>
            <a:headEnd/>
            <a:tailEnd/>
          </a:ln>
          <a:effectLst/>
        </p:spPr>
        <p:txBody>
          <a:bodyPr>
            <a:spAutoFit/>
          </a:bodyPr>
          <a:lstStyle/>
          <a:p>
            <a:pPr>
              <a:defRPr/>
            </a:pPr>
            <a:r>
              <a:rPr lang="en-US" altLang="zh-CN">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WZ</a:t>
            </a:r>
            <a:endParaRPr lang="zh-CN" altLang="en-US">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endParaRPr>
          </a:p>
        </p:txBody>
      </p:sp>
      <p:sp>
        <p:nvSpPr>
          <p:cNvPr id="285707" name="Rectangle 11"/>
          <p:cNvSpPr>
            <a:spLocks noChangeArrowheads="1"/>
          </p:cNvSpPr>
          <p:nvPr/>
        </p:nvSpPr>
        <p:spPr bwMode="auto">
          <a:xfrm>
            <a:off x="382588" y="5145088"/>
            <a:ext cx="1933575" cy="822325"/>
          </a:xfrm>
          <a:prstGeom prst="rect">
            <a:avLst/>
          </a:prstGeom>
          <a:noFill/>
          <a:ln w="9525">
            <a:noFill/>
            <a:miter lim="800000"/>
            <a:headEnd/>
            <a:tailEnd/>
          </a:ln>
          <a:effectLst/>
        </p:spPr>
        <p:txBody>
          <a:bodyPr>
            <a:spAutoFit/>
          </a:bodyPr>
          <a:lstStyle/>
          <a:p>
            <a:pPr algn="ctr">
              <a:defRPr/>
            </a:pPr>
            <a:r>
              <a:rPr lang="en-US" altLang="zh-CN">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t3[Y]=t1[Y]</a:t>
            </a:r>
          </a:p>
          <a:p>
            <a:pPr algn="ctr">
              <a:defRPr/>
            </a:pPr>
            <a:r>
              <a:rPr lang="en-US" altLang="zh-CN">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ZY</a:t>
            </a:r>
            <a:endParaRPr lang="zh-CN" altLang="en-US">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endParaRPr>
          </a:p>
        </p:txBody>
      </p:sp>
      <p:grpSp>
        <p:nvGrpSpPr>
          <p:cNvPr id="2" name="Group 22"/>
          <p:cNvGrpSpPr>
            <a:grpSpLocks/>
          </p:cNvGrpSpPr>
          <p:nvPr/>
        </p:nvGrpSpPr>
        <p:grpSpPr bwMode="auto">
          <a:xfrm>
            <a:off x="3419475" y="1700213"/>
            <a:ext cx="5473700" cy="457200"/>
            <a:chOff x="2154" y="1071"/>
            <a:chExt cx="3448" cy="288"/>
          </a:xfrm>
        </p:grpSpPr>
        <p:sp>
          <p:nvSpPr>
            <p:cNvPr id="285701" name="Rectangle 5"/>
            <p:cNvSpPr>
              <a:spLocks noChangeArrowheads="1"/>
            </p:cNvSpPr>
            <p:nvPr/>
          </p:nvSpPr>
          <p:spPr bwMode="auto">
            <a:xfrm>
              <a:off x="2608" y="1071"/>
              <a:ext cx="2994" cy="288"/>
            </a:xfrm>
            <a:prstGeom prst="rect">
              <a:avLst/>
            </a:prstGeom>
            <a:noFill/>
            <a:ln w="9525">
              <a:noFill/>
              <a:miter lim="800000"/>
              <a:headEnd/>
              <a:tailEnd/>
            </a:ln>
            <a:effectLst/>
          </p:spPr>
          <p:txBody>
            <a:bodyPr>
              <a:spAutoFit/>
            </a:bodyPr>
            <a:lstStyle/>
            <a:p>
              <a:pPr>
                <a:defRPr/>
              </a:pPr>
              <a:r>
                <a:rPr lang="zh-CN" altLang="en-US">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存在</a:t>
              </a:r>
              <a:r>
                <a:rPr lang="en-US" altLang="zh-CN">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t3=(t2[X],t1[Y],t2[R-X-Y])</a:t>
              </a:r>
              <a:endParaRPr lang="zh-CN" altLang="en-US">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endParaRPr>
            </a:p>
          </p:txBody>
        </p:sp>
        <p:sp>
          <p:nvSpPr>
            <p:cNvPr id="124952" name="Text Box 13"/>
            <p:cNvSpPr txBox="1">
              <a:spLocks noChangeArrowheads="1"/>
            </p:cNvSpPr>
            <p:nvPr/>
          </p:nvSpPr>
          <p:spPr bwMode="auto">
            <a:xfrm>
              <a:off x="2154" y="1071"/>
              <a:ext cx="376" cy="288"/>
            </a:xfrm>
            <a:prstGeom prst="rect">
              <a:avLst/>
            </a:prstGeom>
            <a:noFill/>
            <a:ln w="9525">
              <a:noFill/>
              <a:miter lim="800000"/>
              <a:headEnd/>
              <a:tailEnd/>
            </a:ln>
          </p:spPr>
          <p:txBody>
            <a:bodyPr>
              <a:spAutoFit/>
            </a:bodyPr>
            <a:lstStyle/>
            <a:p>
              <a:pPr>
                <a:spcBef>
                  <a:spcPct val="50000"/>
                </a:spcBef>
              </a:pPr>
              <a:r>
                <a:rPr lang="zh-CN" altLang="en-US">
                  <a:solidFill>
                    <a:srgbClr val="800000"/>
                  </a:solidFill>
                  <a:latin typeface="隶书" pitchFamily="49" charset="-122"/>
                  <a:ea typeface="隶书" pitchFamily="49" charset="-122"/>
                  <a:sym typeface="Symbol" pitchFamily="18" charset="2"/>
                </a:rPr>
                <a:t></a:t>
              </a:r>
            </a:p>
          </p:txBody>
        </p:sp>
      </p:grpSp>
      <p:grpSp>
        <p:nvGrpSpPr>
          <p:cNvPr id="3" name="Group 24"/>
          <p:cNvGrpSpPr>
            <a:grpSpLocks/>
          </p:cNvGrpSpPr>
          <p:nvPr/>
        </p:nvGrpSpPr>
        <p:grpSpPr bwMode="auto">
          <a:xfrm>
            <a:off x="2555875" y="2997200"/>
            <a:ext cx="2613025" cy="503238"/>
            <a:chOff x="1610" y="1888"/>
            <a:chExt cx="1646" cy="317"/>
          </a:xfrm>
        </p:grpSpPr>
        <p:sp>
          <p:nvSpPr>
            <p:cNvPr id="285704" name="Rectangle 8"/>
            <p:cNvSpPr>
              <a:spLocks noChangeArrowheads="1"/>
            </p:cNvSpPr>
            <p:nvPr/>
          </p:nvSpPr>
          <p:spPr bwMode="auto">
            <a:xfrm>
              <a:off x="1610" y="1888"/>
              <a:ext cx="1218" cy="288"/>
            </a:xfrm>
            <a:prstGeom prst="rect">
              <a:avLst/>
            </a:prstGeom>
            <a:noFill/>
            <a:ln w="9525">
              <a:noFill/>
              <a:miter lim="800000"/>
              <a:headEnd/>
              <a:tailEnd/>
            </a:ln>
            <a:effectLst/>
          </p:spPr>
          <p:txBody>
            <a:bodyPr>
              <a:spAutoFit/>
            </a:bodyPr>
            <a:lstStyle/>
            <a:p>
              <a:pPr>
                <a:defRPr/>
              </a:pPr>
              <a:r>
                <a:rPr lang="en-US" altLang="zh-CN">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t3[W]=t2[W]</a:t>
              </a:r>
              <a:endParaRPr lang="zh-CN" altLang="en-US">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endParaRPr>
            </a:p>
          </p:txBody>
        </p:sp>
        <p:sp>
          <p:nvSpPr>
            <p:cNvPr id="124950" name="Text Box 15"/>
            <p:cNvSpPr txBox="1">
              <a:spLocks noChangeArrowheads="1"/>
            </p:cNvSpPr>
            <p:nvPr/>
          </p:nvSpPr>
          <p:spPr bwMode="auto">
            <a:xfrm>
              <a:off x="2880" y="1917"/>
              <a:ext cx="376" cy="288"/>
            </a:xfrm>
            <a:prstGeom prst="rect">
              <a:avLst/>
            </a:prstGeom>
            <a:noFill/>
            <a:ln w="9525">
              <a:noFill/>
              <a:miter lim="800000"/>
              <a:headEnd/>
              <a:tailEnd/>
            </a:ln>
          </p:spPr>
          <p:txBody>
            <a:bodyPr>
              <a:spAutoFit/>
            </a:bodyPr>
            <a:lstStyle/>
            <a:p>
              <a:pPr>
                <a:spcBef>
                  <a:spcPct val="50000"/>
                </a:spcBef>
              </a:pPr>
              <a:r>
                <a:rPr lang="zh-CN" altLang="en-US">
                  <a:solidFill>
                    <a:srgbClr val="800000"/>
                  </a:solidFill>
                  <a:latin typeface="隶书" pitchFamily="49" charset="-122"/>
                  <a:ea typeface="隶书" pitchFamily="49" charset="-122"/>
                  <a:sym typeface="Symbol" pitchFamily="18" charset="2"/>
                </a:rPr>
                <a:t></a:t>
              </a:r>
            </a:p>
          </p:txBody>
        </p:sp>
      </p:grpSp>
      <p:grpSp>
        <p:nvGrpSpPr>
          <p:cNvPr id="4" name="Group 23"/>
          <p:cNvGrpSpPr>
            <a:grpSpLocks/>
          </p:cNvGrpSpPr>
          <p:nvPr/>
        </p:nvGrpSpPr>
        <p:grpSpPr bwMode="auto">
          <a:xfrm>
            <a:off x="5230813" y="2251075"/>
            <a:ext cx="2568575" cy="974725"/>
            <a:chOff x="3295" y="1418"/>
            <a:chExt cx="1618" cy="614"/>
          </a:xfrm>
        </p:grpSpPr>
        <p:sp>
          <p:nvSpPr>
            <p:cNvPr id="285702" name="Rectangle 6"/>
            <p:cNvSpPr>
              <a:spLocks noChangeArrowheads="1"/>
            </p:cNvSpPr>
            <p:nvPr/>
          </p:nvSpPr>
          <p:spPr bwMode="auto">
            <a:xfrm>
              <a:off x="3295" y="1744"/>
              <a:ext cx="1618" cy="288"/>
            </a:xfrm>
            <a:prstGeom prst="rect">
              <a:avLst/>
            </a:prstGeom>
            <a:noFill/>
            <a:ln w="9525">
              <a:noFill/>
              <a:miter lim="800000"/>
              <a:headEnd/>
              <a:tailEnd/>
            </a:ln>
            <a:effectLst/>
          </p:spPr>
          <p:txBody>
            <a:bodyPr>
              <a:spAutoFit/>
            </a:bodyPr>
            <a:lstStyle/>
            <a:p>
              <a:pPr>
                <a:defRPr/>
              </a:pPr>
              <a:r>
                <a:rPr lang="en-US" altLang="zh-CN">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t3[R-Y]=t2[R-Y]</a:t>
              </a:r>
              <a:endParaRPr lang="zh-CN" altLang="en-US">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endParaRPr>
            </a:p>
          </p:txBody>
        </p:sp>
        <p:sp>
          <p:nvSpPr>
            <p:cNvPr id="124948" name="Text Box 17"/>
            <p:cNvSpPr txBox="1">
              <a:spLocks noChangeArrowheads="1"/>
            </p:cNvSpPr>
            <p:nvPr/>
          </p:nvSpPr>
          <p:spPr bwMode="auto">
            <a:xfrm>
              <a:off x="4014" y="1418"/>
              <a:ext cx="272" cy="288"/>
            </a:xfrm>
            <a:prstGeom prst="rect">
              <a:avLst/>
            </a:prstGeom>
            <a:noFill/>
            <a:ln w="9525">
              <a:noFill/>
              <a:miter lim="800000"/>
              <a:headEnd/>
              <a:tailEnd/>
            </a:ln>
          </p:spPr>
          <p:txBody>
            <a:bodyPr>
              <a:spAutoFit/>
            </a:bodyPr>
            <a:lstStyle/>
            <a:p>
              <a:pPr>
                <a:spcBef>
                  <a:spcPct val="50000"/>
                </a:spcBef>
              </a:pPr>
              <a:r>
                <a:rPr lang="zh-CN" altLang="en-US">
                  <a:solidFill>
                    <a:srgbClr val="800000"/>
                  </a:solidFill>
                  <a:latin typeface="隶书" pitchFamily="49" charset="-122"/>
                  <a:ea typeface="隶书" pitchFamily="49" charset="-122"/>
                  <a:sym typeface="Symbol" pitchFamily="18" charset="2"/>
                </a:rPr>
                <a:t></a:t>
              </a:r>
            </a:p>
          </p:txBody>
        </p:sp>
      </p:grpSp>
      <p:grpSp>
        <p:nvGrpSpPr>
          <p:cNvPr id="5" name="Group 25"/>
          <p:cNvGrpSpPr>
            <a:grpSpLocks/>
          </p:cNvGrpSpPr>
          <p:nvPr/>
        </p:nvGrpSpPr>
        <p:grpSpPr bwMode="auto">
          <a:xfrm>
            <a:off x="2638425" y="4149725"/>
            <a:ext cx="1933575" cy="947738"/>
            <a:chOff x="1640" y="2614"/>
            <a:chExt cx="1218" cy="597"/>
          </a:xfrm>
        </p:grpSpPr>
        <p:sp>
          <p:nvSpPr>
            <p:cNvPr id="285706" name="Rectangle 10"/>
            <p:cNvSpPr>
              <a:spLocks noChangeArrowheads="1"/>
            </p:cNvSpPr>
            <p:nvPr/>
          </p:nvSpPr>
          <p:spPr bwMode="auto">
            <a:xfrm>
              <a:off x="1640" y="2923"/>
              <a:ext cx="1218" cy="288"/>
            </a:xfrm>
            <a:prstGeom prst="rect">
              <a:avLst/>
            </a:prstGeom>
            <a:noFill/>
            <a:ln w="9525">
              <a:noFill/>
              <a:miter lim="800000"/>
              <a:headEnd/>
              <a:tailEnd/>
            </a:ln>
            <a:effectLst/>
          </p:spPr>
          <p:txBody>
            <a:bodyPr>
              <a:spAutoFit/>
            </a:bodyPr>
            <a:lstStyle/>
            <a:p>
              <a:pPr>
                <a:defRPr/>
              </a:pPr>
              <a:r>
                <a:rPr lang="en-US" altLang="zh-CN">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t3[Z]=t2[Z]</a:t>
              </a:r>
              <a:endParaRPr lang="zh-CN" altLang="en-US">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endParaRPr>
            </a:p>
          </p:txBody>
        </p:sp>
        <p:sp>
          <p:nvSpPr>
            <p:cNvPr id="124946" name="Text Box 18"/>
            <p:cNvSpPr txBox="1">
              <a:spLocks noChangeArrowheads="1"/>
            </p:cNvSpPr>
            <p:nvPr/>
          </p:nvSpPr>
          <p:spPr bwMode="auto">
            <a:xfrm>
              <a:off x="2064" y="2614"/>
              <a:ext cx="377" cy="288"/>
            </a:xfrm>
            <a:prstGeom prst="rect">
              <a:avLst/>
            </a:prstGeom>
            <a:noFill/>
            <a:ln w="9525">
              <a:noFill/>
              <a:miter lim="800000"/>
              <a:headEnd/>
              <a:tailEnd/>
            </a:ln>
          </p:spPr>
          <p:txBody>
            <a:bodyPr>
              <a:spAutoFit/>
            </a:bodyPr>
            <a:lstStyle/>
            <a:p>
              <a:pPr>
                <a:spcBef>
                  <a:spcPct val="50000"/>
                </a:spcBef>
              </a:pPr>
              <a:r>
                <a:rPr lang="zh-CN" altLang="en-US">
                  <a:solidFill>
                    <a:srgbClr val="800000"/>
                  </a:solidFill>
                  <a:latin typeface="隶书" pitchFamily="49" charset="-122"/>
                  <a:ea typeface="隶书" pitchFamily="49" charset="-122"/>
                  <a:sym typeface="Symbol" pitchFamily="18" charset="2"/>
                </a:rPr>
                <a:t></a:t>
              </a:r>
            </a:p>
          </p:txBody>
        </p:sp>
      </p:grpSp>
      <p:grpSp>
        <p:nvGrpSpPr>
          <p:cNvPr id="6" name="Group 26"/>
          <p:cNvGrpSpPr>
            <a:grpSpLocks/>
          </p:cNvGrpSpPr>
          <p:nvPr/>
        </p:nvGrpSpPr>
        <p:grpSpPr bwMode="auto">
          <a:xfrm>
            <a:off x="2195513" y="5286375"/>
            <a:ext cx="2365375" cy="458788"/>
            <a:chOff x="1383" y="3330"/>
            <a:chExt cx="1490" cy="289"/>
          </a:xfrm>
        </p:grpSpPr>
        <p:sp>
          <p:nvSpPr>
            <p:cNvPr id="285708" name="Rectangle 12"/>
            <p:cNvSpPr>
              <a:spLocks noChangeArrowheads="1"/>
            </p:cNvSpPr>
            <p:nvPr/>
          </p:nvSpPr>
          <p:spPr bwMode="auto">
            <a:xfrm>
              <a:off x="1655" y="3331"/>
              <a:ext cx="1218" cy="288"/>
            </a:xfrm>
            <a:prstGeom prst="rect">
              <a:avLst/>
            </a:prstGeom>
            <a:noFill/>
            <a:ln w="9525">
              <a:noFill/>
              <a:miter lim="800000"/>
              <a:headEnd/>
              <a:tailEnd/>
            </a:ln>
            <a:effectLst/>
          </p:spPr>
          <p:txBody>
            <a:bodyPr>
              <a:spAutoFit/>
            </a:bodyPr>
            <a:lstStyle/>
            <a:p>
              <a:pPr>
                <a:defRPr/>
              </a:pPr>
              <a:r>
                <a:rPr lang="en-US" altLang="zh-CN">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t3[Z]=t1[Z]</a:t>
              </a:r>
              <a:endParaRPr lang="zh-CN" altLang="en-US">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endParaRPr>
            </a:p>
          </p:txBody>
        </p:sp>
        <p:sp>
          <p:nvSpPr>
            <p:cNvPr id="124944" name="Text Box 20"/>
            <p:cNvSpPr txBox="1">
              <a:spLocks noChangeArrowheads="1"/>
            </p:cNvSpPr>
            <p:nvPr/>
          </p:nvSpPr>
          <p:spPr bwMode="auto">
            <a:xfrm>
              <a:off x="1383" y="3330"/>
              <a:ext cx="376" cy="288"/>
            </a:xfrm>
            <a:prstGeom prst="rect">
              <a:avLst/>
            </a:prstGeom>
            <a:noFill/>
            <a:ln w="9525">
              <a:noFill/>
              <a:miter lim="800000"/>
              <a:headEnd/>
              <a:tailEnd/>
            </a:ln>
          </p:spPr>
          <p:txBody>
            <a:bodyPr>
              <a:spAutoFit/>
            </a:bodyPr>
            <a:lstStyle/>
            <a:p>
              <a:pPr>
                <a:spcBef>
                  <a:spcPct val="50000"/>
                </a:spcBef>
              </a:pPr>
              <a:r>
                <a:rPr lang="zh-CN" altLang="en-US" dirty="0">
                  <a:solidFill>
                    <a:srgbClr val="800000"/>
                  </a:solidFill>
                  <a:latin typeface="隶书" pitchFamily="49" charset="-122"/>
                  <a:ea typeface="隶书" pitchFamily="49" charset="-122"/>
                  <a:sym typeface="Symbol" pitchFamily="18" charset="2"/>
                </a:rPr>
                <a:t></a:t>
              </a:r>
            </a:p>
          </p:txBody>
        </p:sp>
      </p:grpSp>
      <p:sp>
        <p:nvSpPr>
          <p:cNvPr id="285712" name="Text Box 16"/>
          <p:cNvSpPr txBox="1">
            <a:spLocks noChangeArrowheads="1"/>
          </p:cNvSpPr>
          <p:nvPr/>
        </p:nvSpPr>
        <p:spPr bwMode="auto">
          <a:xfrm>
            <a:off x="4572000" y="4941888"/>
            <a:ext cx="596900" cy="457200"/>
          </a:xfrm>
          <a:prstGeom prst="rect">
            <a:avLst/>
          </a:prstGeom>
          <a:noFill/>
          <a:ln w="9525">
            <a:noFill/>
            <a:miter lim="800000"/>
            <a:headEnd/>
            <a:tailEnd/>
          </a:ln>
        </p:spPr>
        <p:txBody>
          <a:bodyPr>
            <a:spAutoFit/>
          </a:bodyPr>
          <a:lstStyle/>
          <a:p>
            <a:pPr>
              <a:spcBef>
                <a:spcPct val="50000"/>
              </a:spcBef>
            </a:pPr>
            <a:r>
              <a:rPr lang="zh-CN" altLang="en-US" dirty="0">
                <a:solidFill>
                  <a:srgbClr val="800000"/>
                </a:solidFill>
                <a:latin typeface="隶书" pitchFamily="49" charset="-122"/>
                <a:ea typeface="隶书" pitchFamily="49" charset="-122"/>
                <a:sym typeface="Symbol" pitchFamily="18" charset="2"/>
              </a:rPr>
              <a:t></a:t>
            </a:r>
          </a:p>
        </p:txBody>
      </p:sp>
      <p:sp>
        <p:nvSpPr>
          <p:cNvPr id="285717" name="Rectangle 21"/>
          <p:cNvSpPr>
            <a:spLocks noChangeArrowheads="1"/>
          </p:cNvSpPr>
          <p:nvPr/>
        </p:nvSpPr>
        <p:spPr bwMode="auto">
          <a:xfrm>
            <a:off x="5076825" y="4941888"/>
            <a:ext cx="1933575" cy="457200"/>
          </a:xfrm>
          <a:prstGeom prst="rect">
            <a:avLst/>
          </a:prstGeom>
          <a:noFill/>
          <a:ln w="9525">
            <a:noFill/>
            <a:miter lim="800000"/>
            <a:headEnd/>
            <a:tailEnd/>
          </a:ln>
          <a:effectLst/>
        </p:spPr>
        <p:txBody>
          <a:bodyPr>
            <a:spAutoFit/>
          </a:bodyPr>
          <a:lstStyle/>
          <a:p>
            <a:pPr>
              <a:defRPr/>
            </a:pPr>
            <a:r>
              <a:rPr lang="en-US" altLang="zh-CN">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t1[Z]=t2[Z]</a:t>
            </a:r>
            <a:endParaRPr lang="zh-CN" altLang="en-US">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endParaRPr>
          </a:p>
        </p:txBody>
      </p:sp>
      <p:sp>
        <p:nvSpPr>
          <p:cNvPr id="285724" name="Rectangle 28"/>
          <p:cNvSpPr>
            <a:spLocks noChangeArrowheads="1"/>
          </p:cNvSpPr>
          <p:nvPr/>
        </p:nvSpPr>
        <p:spPr bwMode="auto">
          <a:xfrm>
            <a:off x="1116013" y="1933575"/>
            <a:ext cx="2224087" cy="457200"/>
          </a:xfrm>
          <a:prstGeom prst="rect">
            <a:avLst/>
          </a:prstGeom>
          <a:noFill/>
          <a:ln w="9525">
            <a:noFill/>
            <a:miter lim="800000"/>
            <a:headEnd/>
            <a:tailEnd/>
          </a:ln>
          <a:effectLst/>
        </p:spPr>
        <p:txBody>
          <a:bodyPr>
            <a:spAutoFit/>
          </a:bodyPr>
          <a:lstStyle/>
          <a:p>
            <a:pPr algn="ctr">
              <a:defRPr/>
            </a:pPr>
            <a:r>
              <a:rPr lang="en-US" altLang="zh-CN" dirty="0">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X  Y</a:t>
            </a:r>
            <a:endParaRPr lang="zh-CN" altLang="en-US" dirty="0">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5724"/>
                                        </p:tgtEl>
                                        <p:attrNameLst>
                                          <p:attrName>style.visibility</p:attrName>
                                        </p:attrNameLst>
                                      </p:cBhvr>
                                      <p:to>
                                        <p:strVal val="visible"/>
                                      </p:to>
                                    </p:set>
                                    <p:anim calcmode="lin" valueType="num">
                                      <p:cBhvr additive="base">
                                        <p:cTn id="7" dur="1000" fill="hold"/>
                                        <p:tgtEl>
                                          <p:spTgt spid="285724"/>
                                        </p:tgtEl>
                                        <p:attrNameLst>
                                          <p:attrName>ppt_x</p:attrName>
                                        </p:attrNameLst>
                                      </p:cBhvr>
                                      <p:tavLst>
                                        <p:tav tm="0">
                                          <p:val>
                                            <p:strVal val="0-#ppt_w/2"/>
                                          </p:val>
                                        </p:tav>
                                        <p:tav tm="100000">
                                          <p:val>
                                            <p:strVal val="#ppt_x"/>
                                          </p:val>
                                        </p:tav>
                                      </p:tavLst>
                                    </p:anim>
                                    <p:anim calcmode="lin" valueType="num">
                                      <p:cBhvr additive="base">
                                        <p:cTn id="8" dur="1000" fill="hold"/>
                                        <p:tgtEl>
                                          <p:spTgt spid="2857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4"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from="(-#ppt_w/2)" to="(#ppt_x)" calcmode="lin" valueType="num">
                                      <p:cBhvr>
                                        <p:cTn id="13" dur="600" fill="hold">
                                          <p:stCondLst>
                                            <p:cond delay="0"/>
                                          </p:stCondLst>
                                        </p:cTn>
                                        <p:tgtEl>
                                          <p:spTgt spid="2"/>
                                        </p:tgtEl>
                                        <p:attrNameLst>
                                          <p:attrName>ppt_x</p:attrName>
                                        </p:attrNameLst>
                                      </p:cBhvr>
                                    </p:anim>
                                    <p:anim from="0" to="-1.0" calcmode="lin" valueType="num">
                                      <p:cBhvr>
                                        <p:cTn id="14" dur="200" decel="50000" autoRev="1" fill="hold">
                                          <p:stCondLst>
                                            <p:cond delay="600"/>
                                          </p:stCondLst>
                                        </p:cTn>
                                        <p:tgtEl>
                                          <p:spTgt spid="2"/>
                                        </p:tgtEl>
                                        <p:attrNameLst>
                                          <p:attrName>xshear</p:attrName>
                                        </p:attrNameLst>
                                      </p:cBhvr>
                                    </p:anim>
                                    <p:animScale>
                                      <p:cBhvr>
                                        <p:cTn id="15" dur="200" decel="100000" autoRev="1" fill="hold">
                                          <p:stCondLst>
                                            <p:cond delay="600"/>
                                          </p:stCondLst>
                                        </p:cTn>
                                        <p:tgtEl>
                                          <p:spTgt spid="2"/>
                                        </p:tgtEl>
                                      </p:cBhvr>
                                      <p:from x="100000" y="100000"/>
                                      <p:to x="80000" y="100000"/>
                                    </p:animScale>
                                    <p:anim by="(#ppt_h/3+#ppt_w*0.1)" calcmode="lin" valueType="num">
                                      <p:cBhvr additive="sum">
                                        <p:cTn id="16" dur="200" decel="100000" autoRev="1" fill="hold">
                                          <p:stCondLst>
                                            <p:cond delay="600"/>
                                          </p:stCondLst>
                                        </p:cTn>
                                        <p:tgtEl>
                                          <p:spTgt spid="2"/>
                                        </p:tgtEl>
                                        <p:attrNameLst>
                                          <p:attrName>ppt_x</p:attrName>
                                        </p:attrNameLst>
                                      </p:cBhvr>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1000" fill="hold"/>
                                        <p:tgtEl>
                                          <p:spTgt spid="4"/>
                                        </p:tgtEl>
                                        <p:attrNameLst>
                                          <p:attrName>ppt_x</p:attrName>
                                        </p:attrNameLst>
                                      </p:cBhvr>
                                      <p:tavLst>
                                        <p:tav tm="0">
                                          <p:val>
                                            <p:strVal val="#ppt_x"/>
                                          </p:val>
                                        </p:tav>
                                        <p:tav tm="100000">
                                          <p:val>
                                            <p:strVal val="#ppt_x"/>
                                          </p:val>
                                        </p:tav>
                                      </p:tavLst>
                                    </p:anim>
                                    <p:anim calcmode="lin" valueType="num">
                                      <p:cBhvr additive="base">
                                        <p:cTn id="22"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285703"/>
                                        </p:tgtEl>
                                        <p:attrNameLst>
                                          <p:attrName>style.visibility</p:attrName>
                                        </p:attrNameLst>
                                      </p:cBhvr>
                                      <p:to>
                                        <p:strVal val="visible"/>
                                      </p:to>
                                    </p:set>
                                    <p:anim calcmode="lin" valueType="num">
                                      <p:cBhvr additive="base">
                                        <p:cTn id="27" dur="1000" fill="hold"/>
                                        <p:tgtEl>
                                          <p:spTgt spid="285703"/>
                                        </p:tgtEl>
                                        <p:attrNameLst>
                                          <p:attrName>ppt_x</p:attrName>
                                        </p:attrNameLst>
                                      </p:cBhvr>
                                      <p:tavLst>
                                        <p:tav tm="0">
                                          <p:val>
                                            <p:strVal val="1+#ppt_w/2"/>
                                          </p:val>
                                        </p:tav>
                                        <p:tav tm="100000">
                                          <p:val>
                                            <p:strVal val="#ppt_x"/>
                                          </p:val>
                                        </p:tav>
                                      </p:tavLst>
                                    </p:anim>
                                    <p:anim calcmode="lin" valueType="num">
                                      <p:cBhvr additive="base">
                                        <p:cTn id="28" dur="1000" fill="hold"/>
                                        <p:tgtEl>
                                          <p:spTgt spid="28570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1000" fill="hold"/>
                                        <p:tgtEl>
                                          <p:spTgt spid="3"/>
                                        </p:tgtEl>
                                        <p:attrNameLst>
                                          <p:attrName>ppt_x</p:attrName>
                                        </p:attrNameLst>
                                      </p:cBhvr>
                                      <p:tavLst>
                                        <p:tav tm="0">
                                          <p:val>
                                            <p:strVal val="1+#ppt_w/2"/>
                                          </p:val>
                                        </p:tav>
                                        <p:tav tm="100000">
                                          <p:val>
                                            <p:strVal val="#ppt_x"/>
                                          </p:val>
                                        </p:tav>
                                      </p:tavLst>
                                    </p:anim>
                                    <p:anim calcmode="lin" valueType="num">
                                      <p:cBhvr additive="base">
                                        <p:cTn id="34"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285705"/>
                                        </p:tgtEl>
                                        <p:attrNameLst>
                                          <p:attrName>style.visibility</p:attrName>
                                        </p:attrNameLst>
                                      </p:cBhvr>
                                      <p:to>
                                        <p:strVal val="visible"/>
                                      </p:to>
                                    </p:set>
                                    <p:anim calcmode="lin" valueType="num">
                                      <p:cBhvr additive="base">
                                        <p:cTn id="39" dur="1000" fill="hold"/>
                                        <p:tgtEl>
                                          <p:spTgt spid="285705"/>
                                        </p:tgtEl>
                                        <p:attrNameLst>
                                          <p:attrName>ppt_x</p:attrName>
                                        </p:attrNameLst>
                                      </p:cBhvr>
                                      <p:tavLst>
                                        <p:tav tm="0">
                                          <p:val>
                                            <p:strVal val="0-#ppt_w/2"/>
                                          </p:val>
                                        </p:tav>
                                        <p:tav tm="100000">
                                          <p:val>
                                            <p:strVal val="#ppt_x"/>
                                          </p:val>
                                        </p:tav>
                                      </p:tavLst>
                                    </p:anim>
                                    <p:anim calcmode="lin" valueType="num">
                                      <p:cBhvr additive="base">
                                        <p:cTn id="40" dur="1000" fill="hold"/>
                                        <p:tgtEl>
                                          <p:spTgt spid="285705"/>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1000" fill="hold"/>
                                        <p:tgtEl>
                                          <p:spTgt spid="5"/>
                                        </p:tgtEl>
                                        <p:attrNameLst>
                                          <p:attrName>ppt_x</p:attrName>
                                        </p:attrNameLst>
                                      </p:cBhvr>
                                      <p:tavLst>
                                        <p:tav tm="0">
                                          <p:val>
                                            <p:strVal val="#ppt_x"/>
                                          </p:val>
                                        </p:tav>
                                        <p:tav tm="100000">
                                          <p:val>
                                            <p:strVal val="#ppt_x"/>
                                          </p:val>
                                        </p:tav>
                                      </p:tavLst>
                                    </p:anim>
                                    <p:anim calcmode="lin" valueType="num">
                                      <p:cBhvr additive="base">
                                        <p:cTn id="46"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285707"/>
                                        </p:tgtEl>
                                        <p:attrNameLst>
                                          <p:attrName>style.visibility</p:attrName>
                                        </p:attrNameLst>
                                      </p:cBhvr>
                                      <p:to>
                                        <p:strVal val="visible"/>
                                      </p:to>
                                    </p:set>
                                    <p:anim calcmode="lin" valueType="num">
                                      <p:cBhvr additive="base">
                                        <p:cTn id="51" dur="1000" fill="hold"/>
                                        <p:tgtEl>
                                          <p:spTgt spid="285707"/>
                                        </p:tgtEl>
                                        <p:attrNameLst>
                                          <p:attrName>ppt_x</p:attrName>
                                        </p:attrNameLst>
                                      </p:cBhvr>
                                      <p:tavLst>
                                        <p:tav tm="0">
                                          <p:val>
                                            <p:strVal val="0-#ppt_w/2"/>
                                          </p:val>
                                        </p:tav>
                                        <p:tav tm="100000">
                                          <p:val>
                                            <p:strVal val="#ppt_x"/>
                                          </p:val>
                                        </p:tav>
                                      </p:tavLst>
                                    </p:anim>
                                    <p:anim calcmode="lin" valueType="num">
                                      <p:cBhvr additive="base">
                                        <p:cTn id="52" dur="1000" fill="hold"/>
                                        <p:tgtEl>
                                          <p:spTgt spid="28570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additive="base">
                                        <p:cTn id="57" dur="1000" fill="hold"/>
                                        <p:tgtEl>
                                          <p:spTgt spid="6"/>
                                        </p:tgtEl>
                                        <p:attrNameLst>
                                          <p:attrName>ppt_x</p:attrName>
                                        </p:attrNameLst>
                                      </p:cBhvr>
                                      <p:tavLst>
                                        <p:tav tm="0">
                                          <p:val>
                                            <p:strVal val="0-#ppt_w/2"/>
                                          </p:val>
                                        </p:tav>
                                        <p:tav tm="100000">
                                          <p:val>
                                            <p:strVal val="#ppt_x"/>
                                          </p:val>
                                        </p:tav>
                                      </p:tavLst>
                                    </p:anim>
                                    <p:anim calcmode="lin" valueType="num">
                                      <p:cBhvr additive="base">
                                        <p:cTn id="58"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56" presetClass="entr" presetSubtype="0" fill="hold" grpId="0" nodeType="clickEffect">
                                  <p:stCondLst>
                                    <p:cond delay="0"/>
                                  </p:stCondLst>
                                  <p:iterate type="lt">
                                    <p:tmPct val="10000"/>
                                  </p:iterate>
                                  <p:childTnLst>
                                    <p:set>
                                      <p:cBhvr>
                                        <p:cTn id="62" dur="1" fill="hold">
                                          <p:stCondLst>
                                            <p:cond delay="0"/>
                                          </p:stCondLst>
                                        </p:cTn>
                                        <p:tgtEl>
                                          <p:spTgt spid="285712"/>
                                        </p:tgtEl>
                                        <p:attrNameLst>
                                          <p:attrName>style.visibility</p:attrName>
                                        </p:attrNameLst>
                                      </p:cBhvr>
                                      <p:to>
                                        <p:strVal val="visible"/>
                                      </p:to>
                                    </p:set>
                                    <p:anim by="(-#ppt_w*2)" calcmode="lin" valueType="num">
                                      <p:cBhvr rctx="PPT">
                                        <p:cTn id="63" dur="1000" autoRev="1" fill="hold">
                                          <p:stCondLst>
                                            <p:cond delay="0"/>
                                          </p:stCondLst>
                                        </p:cTn>
                                        <p:tgtEl>
                                          <p:spTgt spid="285712"/>
                                        </p:tgtEl>
                                        <p:attrNameLst>
                                          <p:attrName>ppt_w</p:attrName>
                                        </p:attrNameLst>
                                      </p:cBhvr>
                                    </p:anim>
                                    <p:anim by="(#ppt_w*0.50)" calcmode="lin" valueType="num">
                                      <p:cBhvr>
                                        <p:cTn id="64" dur="1000" decel="50000" autoRev="1" fill="hold">
                                          <p:stCondLst>
                                            <p:cond delay="0"/>
                                          </p:stCondLst>
                                        </p:cTn>
                                        <p:tgtEl>
                                          <p:spTgt spid="285712"/>
                                        </p:tgtEl>
                                        <p:attrNameLst>
                                          <p:attrName>ppt_x</p:attrName>
                                        </p:attrNameLst>
                                      </p:cBhvr>
                                    </p:anim>
                                    <p:anim from="(-#ppt_h/2)" to="(#ppt_y)" calcmode="lin" valueType="num">
                                      <p:cBhvr>
                                        <p:cTn id="65" dur="2000" fill="hold">
                                          <p:stCondLst>
                                            <p:cond delay="0"/>
                                          </p:stCondLst>
                                        </p:cTn>
                                        <p:tgtEl>
                                          <p:spTgt spid="285712"/>
                                        </p:tgtEl>
                                        <p:attrNameLst>
                                          <p:attrName>ppt_y</p:attrName>
                                        </p:attrNameLst>
                                      </p:cBhvr>
                                    </p:anim>
                                    <p:animRot by="21600000">
                                      <p:cBhvr>
                                        <p:cTn id="66" dur="2000" fill="hold">
                                          <p:stCondLst>
                                            <p:cond delay="0"/>
                                          </p:stCondLst>
                                        </p:cTn>
                                        <p:tgtEl>
                                          <p:spTgt spid="2857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03" grpId="0"/>
      <p:bldP spid="285705" grpId="0"/>
      <p:bldP spid="285707" grpId="0"/>
      <p:bldP spid="285712" grpId="0"/>
      <p:bldP spid="285724" grpId="0"/>
    </p:bld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联合律的证明</a:t>
            </a:r>
            <a:endParaRPr lang="zh-CN" altLang="en-US" dirty="0"/>
          </a:p>
        </p:txBody>
      </p:sp>
      <p:graphicFrame>
        <p:nvGraphicFramePr>
          <p:cNvPr id="5" name="表格 4"/>
          <p:cNvGraphicFramePr>
            <a:graphicFrameLocks noGrp="1"/>
          </p:cNvGraphicFramePr>
          <p:nvPr/>
        </p:nvGraphicFramePr>
        <p:xfrm>
          <a:off x="2652464" y="1196752"/>
          <a:ext cx="6096000" cy="11125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US" altLang="zh-CN" dirty="0" smtClean="0"/>
                        <a:t>A</a:t>
                      </a:r>
                      <a:endParaRPr lang="zh-CN" altLang="en-US" dirty="0"/>
                    </a:p>
                  </a:txBody>
                  <a:tcPr/>
                </a:tc>
                <a:tc>
                  <a:txBody>
                    <a:bodyPr/>
                    <a:lstStyle/>
                    <a:p>
                      <a:r>
                        <a:rPr lang="en-US" altLang="zh-CN" dirty="0" smtClean="0"/>
                        <a:t>B</a:t>
                      </a:r>
                      <a:endParaRPr lang="zh-CN" altLang="en-US" dirty="0"/>
                    </a:p>
                  </a:txBody>
                  <a:tcPr/>
                </a:tc>
                <a:tc>
                  <a:txBody>
                    <a:bodyPr/>
                    <a:lstStyle/>
                    <a:p>
                      <a:r>
                        <a:rPr lang="en-US" altLang="zh-CN" dirty="0" smtClean="0"/>
                        <a:t>C</a:t>
                      </a:r>
                      <a:endParaRPr lang="zh-CN" altLang="en-US" dirty="0"/>
                    </a:p>
                  </a:txBody>
                  <a:tcPr/>
                </a:tc>
                <a:tc>
                  <a:txBody>
                    <a:bodyPr/>
                    <a:lstStyle/>
                    <a:p>
                      <a:r>
                        <a:rPr lang="en-US" altLang="zh-CN" dirty="0" smtClean="0"/>
                        <a:t>D</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smtClean="0"/>
                        <a:t>a</a:t>
                      </a:r>
                      <a:endParaRPr lang="zh-CN" altLang="en-US" dirty="0"/>
                    </a:p>
                  </a:txBody>
                  <a:tcPr/>
                </a:tc>
                <a:tc>
                  <a:txBody>
                    <a:bodyPr/>
                    <a:lstStyle/>
                    <a:p>
                      <a:r>
                        <a:rPr lang="en-US" altLang="zh-CN" dirty="0" smtClean="0"/>
                        <a:t>b1</a:t>
                      </a:r>
                      <a:endParaRPr lang="zh-CN" altLang="en-US" dirty="0"/>
                    </a:p>
                  </a:txBody>
                  <a:tcPr/>
                </a:tc>
                <a:tc>
                  <a:txBody>
                    <a:bodyPr/>
                    <a:lstStyle/>
                    <a:p>
                      <a:r>
                        <a:rPr lang="en-US" altLang="zh-CN" dirty="0" smtClean="0"/>
                        <a:t>c1</a:t>
                      </a:r>
                      <a:endParaRPr lang="zh-CN" altLang="en-US" dirty="0"/>
                    </a:p>
                  </a:txBody>
                  <a:tcPr/>
                </a:tc>
                <a:tc>
                  <a:txBody>
                    <a:bodyPr/>
                    <a:lstStyle/>
                    <a:p>
                      <a:r>
                        <a:rPr lang="en-US" altLang="zh-CN" dirty="0" smtClean="0"/>
                        <a:t>d1</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smtClean="0"/>
                        <a:t>a</a:t>
                      </a:r>
                      <a:endParaRPr lang="zh-CN" altLang="en-US" dirty="0"/>
                    </a:p>
                  </a:txBody>
                  <a:tcPr/>
                </a:tc>
                <a:tc>
                  <a:txBody>
                    <a:bodyPr/>
                    <a:lstStyle/>
                    <a:p>
                      <a:r>
                        <a:rPr lang="en-US" altLang="zh-CN" dirty="0" smtClean="0"/>
                        <a:t>b2</a:t>
                      </a:r>
                      <a:endParaRPr lang="zh-CN" altLang="en-US" dirty="0"/>
                    </a:p>
                  </a:txBody>
                  <a:tcPr/>
                </a:tc>
                <a:tc>
                  <a:txBody>
                    <a:bodyPr/>
                    <a:lstStyle/>
                    <a:p>
                      <a:r>
                        <a:rPr lang="en-US" altLang="zh-CN" dirty="0" smtClean="0"/>
                        <a:t>c2</a:t>
                      </a:r>
                      <a:endParaRPr lang="zh-CN" altLang="en-US" dirty="0"/>
                    </a:p>
                  </a:txBody>
                  <a:tcPr/>
                </a:tc>
                <a:tc>
                  <a:txBody>
                    <a:bodyPr/>
                    <a:lstStyle/>
                    <a:p>
                      <a:r>
                        <a:rPr lang="en-US" altLang="zh-CN" dirty="0" smtClean="0"/>
                        <a:t>d2</a:t>
                      </a:r>
                      <a:endParaRPr lang="zh-CN" altLang="en-US" dirty="0"/>
                    </a:p>
                  </a:txBody>
                  <a:tcPr/>
                </a:tc>
                <a:extLst>
                  <a:ext uri="{0D108BD9-81ED-4DB2-BD59-A6C34878D82A}">
                    <a16:rowId xmlns:a16="http://schemas.microsoft.com/office/drawing/2014/main" val="10002"/>
                  </a:ext>
                </a:extLst>
              </a:tr>
            </a:tbl>
          </a:graphicData>
        </a:graphic>
      </p:graphicFrame>
      <p:graphicFrame>
        <p:nvGraphicFramePr>
          <p:cNvPr id="6" name="表格 5"/>
          <p:cNvGraphicFramePr>
            <a:graphicFrameLocks noGrp="1"/>
          </p:cNvGraphicFramePr>
          <p:nvPr/>
        </p:nvGraphicFramePr>
        <p:xfrm>
          <a:off x="2652464" y="2510904"/>
          <a:ext cx="6096000" cy="18542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US" altLang="zh-CN" dirty="0" smtClean="0"/>
                        <a:t>A</a:t>
                      </a:r>
                      <a:endParaRPr lang="zh-CN" altLang="en-US" dirty="0"/>
                    </a:p>
                  </a:txBody>
                  <a:tcPr/>
                </a:tc>
                <a:tc>
                  <a:txBody>
                    <a:bodyPr/>
                    <a:lstStyle/>
                    <a:p>
                      <a:r>
                        <a:rPr lang="en-US" altLang="zh-CN" dirty="0" smtClean="0"/>
                        <a:t>B</a:t>
                      </a:r>
                      <a:endParaRPr lang="zh-CN" altLang="en-US" dirty="0"/>
                    </a:p>
                  </a:txBody>
                  <a:tcPr/>
                </a:tc>
                <a:tc>
                  <a:txBody>
                    <a:bodyPr/>
                    <a:lstStyle/>
                    <a:p>
                      <a:r>
                        <a:rPr lang="en-US" altLang="zh-CN" dirty="0" smtClean="0"/>
                        <a:t>C</a:t>
                      </a:r>
                      <a:endParaRPr lang="zh-CN" altLang="en-US" dirty="0"/>
                    </a:p>
                  </a:txBody>
                  <a:tcPr/>
                </a:tc>
                <a:tc>
                  <a:txBody>
                    <a:bodyPr/>
                    <a:lstStyle/>
                    <a:p>
                      <a:r>
                        <a:rPr lang="en-US" altLang="zh-CN" dirty="0" smtClean="0"/>
                        <a:t>D</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smtClean="0"/>
                        <a:t>a</a:t>
                      </a:r>
                      <a:endParaRPr lang="zh-CN" altLang="en-US" dirty="0"/>
                    </a:p>
                  </a:txBody>
                  <a:tcPr/>
                </a:tc>
                <a:tc>
                  <a:txBody>
                    <a:bodyPr/>
                    <a:lstStyle/>
                    <a:p>
                      <a:r>
                        <a:rPr lang="en-US" altLang="zh-CN" dirty="0" smtClean="0"/>
                        <a:t>b1</a:t>
                      </a:r>
                      <a:endParaRPr lang="zh-CN" altLang="en-US" dirty="0"/>
                    </a:p>
                  </a:txBody>
                  <a:tcPr/>
                </a:tc>
                <a:tc>
                  <a:txBody>
                    <a:bodyPr/>
                    <a:lstStyle/>
                    <a:p>
                      <a:r>
                        <a:rPr lang="en-US" altLang="zh-CN" dirty="0" smtClean="0"/>
                        <a:t>c1</a:t>
                      </a:r>
                      <a:endParaRPr lang="zh-CN" altLang="en-US" dirty="0"/>
                    </a:p>
                  </a:txBody>
                  <a:tcPr/>
                </a:tc>
                <a:tc>
                  <a:txBody>
                    <a:bodyPr/>
                    <a:lstStyle/>
                    <a:p>
                      <a:r>
                        <a:rPr lang="en-US" altLang="zh-CN" dirty="0" smtClean="0"/>
                        <a:t>d1</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smtClean="0"/>
                        <a:t>a</a:t>
                      </a:r>
                      <a:endParaRPr lang="zh-CN" altLang="en-US" dirty="0"/>
                    </a:p>
                  </a:txBody>
                  <a:tcPr/>
                </a:tc>
                <a:tc>
                  <a:txBody>
                    <a:bodyPr/>
                    <a:lstStyle/>
                    <a:p>
                      <a:r>
                        <a:rPr lang="en-US" altLang="zh-CN" dirty="0" smtClean="0"/>
                        <a:t>b2</a:t>
                      </a:r>
                      <a:endParaRPr lang="zh-CN" altLang="en-US" dirty="0"/>
                    </a:p>
                  </a:txBody>
                  <a:tcPr/>
                </a:tc>
                <a:tc>
                  <a:txBody>
                    <a:bodyPr/>
                    <a:lstStyle/>
                    <a:p>
                      <a:r>
                        <a:rPr lang="en-US" altLang="zh-CN" dirty="0" smtClean="0"/>
                        <a:t>c2</a:t>
                      </a:r>
                      <a:endParaRPr lang="zh-CN" altLang="en-US" dirty="0"/>
                    </a:p>
                  </a:txBody>
                  <a:tcPr/>
                </a:tc>
                <a:tc>
                  <a:txBody>
                    <a:bodyPr/>
                    <a:lstStyle/>
                    <a:p>
                      <a:r>
                        <a:rPr lang="en-US" altLang="zh-CN" dirty="0" smtClean="0"/>
                        <a:t>d2</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smtClean="0"/>
                        <a:t>a</a:t>
                      </a:r>
                      <a:endParaRPr lang="zh-CN" altLang="en-US" dirty="0"/>
                    </a:p>
                  </a:txBody>
                  <a:tcPr/>
                </a:tc>
                <a:tc>
                  <a:txBody>
                    <a:bodyPr/>
                    <a:lstStyle/>
                    <a:p>
                      <a:r>
                        <a:rPr lang="en-US" altLang="zh-CN" dirty="0" smtClean="0"/>
                        <a:t>b1</a:t>
                      </a:r>
                      <a:endParaRPr lang="zh-CN" altLang="en-US" dirty="0"/>
                    </a:p>
                  </a:txBody>
                  <a:tcPr/>
                </a:tc>
                <a:tc>
                  <a:txBody>
                    <a:bodyPr/>
                    <a:lstStyle/>
                    <a:p>
                      <a:r>
                        <a:rPr lang="en-US" altLang="zh-CN" dirty="0" smtClean="0"/>
                        <a:t>c1</a:t>
                      </a:r>
                      <a:endParaRPr lang="zh-CN" altLang="en-US" dirty="0"/>
                    </a:p>
                  </a:txBody>
                  <a:tcPr/>
                </a:tc>
                <a:tc>
                  <a:txBody>
                    <a:bodyPr/>
                    <a:lstStyle/>
                    <a:p>
                      <a:r>
                        <a:rPr lang="en-US" altLang="zh-CN" dirty="0" smtClean="0"/>
                        <a:t>d2</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smtClean="0"/>
                        <a:t>a</a:t>
                      </a:r>
                      <a:endParaRPr lang="zh-CN" altLang="en-US" dirty="0"/>
                    </a:p>
                  </a:txBody>
                  <a:tcPr/>
                </a:tc>
                <a:tc>
                  <a:txBody>
                    <a:bodyPr/>
                    <a:lstStyle/>
                    <a:p>
                      <a:r>
                        <a:rPr lang="en-US" altLang="zh-CN" dirty="0" smtClean="0"/>
                        <a:t>b2</a:t>
                      </a:r>
                      <a:endParaRPr lang="zh-CN" altLang="en-US" dirty="0"/>
                    </a:p>
                  </a:txBody>
                  <a:tcPr/>
                </a:tc>
                <a:tc>
                  <a:txBody>
                    <a:bodyPr/>
                    <a:lstStyle/>
                    <a:p>
                      <a:r>
                        <a:rPr lang="en-US" altLang="zh-CN" dirty="0" smtClean="0"/>
                        <a:t>c2</a:t>
                      </a:r>
                      <a:endParaRPr lang="zh-CN" altLang="en-US" dirty="0"/>
                    </a:p>
                  </a:txBody>
                  <a:tcPr/>
                </a:tc>
                <a:tc>
                  <a:txBody>
                    <a:bodyPr/>
                    <a:lstStyle/>
                    <a:p>
                      <a:r>
                        <a:rPr lang="en-US" altLang="zh-CN" dirty="0" smtClean="0"/>
                        <a:t>d1</a:t>
                      </a:r>
                      <a:endParaRPr lang="zh-CN" altLang="en-US" dirty="0"/>
                    </a:p>
                  </a:txBody>
                  <a:tcPr/>
                </a:tc>
                <a:extLst>
                  <a:ext uri="{0D108BD9-81ED-4DB2-BD59-A6C34878D82A}">
                    <a16:rowId xmlns:a16="http://schemas.microsoft.com/office/drawing/2014/main" val="10004"/>
                  </a:ext>
                </a:extLst>
              </a:tr>
            </a:tbl>
          </a:graphicData>
        </a:graphic>
      </p:graphicFrame>
      <p:graphicFrame>
        <p:nvGraphicFramePr>
          <p:cNvPr id="7" name="表格 6"/>
          <p:cNvGraphicFramePr>
            <a:graphicFrameLocks noGrp="1"/>
          </p:cNvGraphicFramePr>
          <p:nvPr/>
        </p:nvGraphicFramePr>
        <p:xfrm>
          <a:off x="2652464" y="4599136"/>
          <a:ext cx="6096000" cy="18542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US" altLang="zh-CN" dirty="0" smtClean="0"/>
                        <a:t>A</a:t>
                      </a:r>
                      <a:endParaRPr lang="zh-CN" altLang="en-US" dirty="0"/>
                    </a:p>
                  </a:txBody>
                  <a:tcPr/>
                </a:tc>
                <a:tc>
                  <a:txBody>
                    <a:bodyPr/>
                    <a:lstStyle/>
                    <a:p>
                      <a:r>
                        <a:rPr lang="en-US" altLang="zh-CN" dirty="0" smtClean="0"/>
                        <a:t>B</a:t>
                      </a:r>
                      <a:endParaRPr lang="zh-CN" altLang="en-US" dirty="0"/>
                    </a:p>
                  </a:txBody>
                  <a:tcPr/>
                </a:tc>
                <a:tc>
                  <a:txBody>
                    <a:bodyPr/>
                    <a:lstStyle/>
                    <a:p>
                      <a:r>
                        <a:rPr lang="en-US" altLang="zh-CN" dirty="0" smtClean="0"/>
                        <a:t>C</a:t>
                      </a:r>
                      <a:endParaRPr lang="zh-CN" altLang="en-US" dirty="0"/>
                    </a:p>
                  </a:txBody>
                  <a:tcPr/>
                </a:tc>
                <a:tc>
                  <a:txBody>
                    <a:bodyPr/>
                    <a:lstStyle/>
                    <a:p>
                      <a:r>
                        <a:rPr lang="en-US" altLang="zh-CN" dirty="0" smtClean="0"/>
                        <a:t>D</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smtClean="0"/>
                        <a:t>a</a:t>
                      </a:r>
                      <a:endParaRPr lang="zh-CN" altLang="en-US" dirty="0"/>
                    </a:p>
                  </a:txBody>
                  <a:tcPr/>
                </a:tc>
                <a:tc>
                  <a:txBody>
                    <a:bodyPr/>
                    <a:lstStyle/>
                    <a:p>
                      <a:r>
                        <a:rPr lang="en-US" altLang="zh-CN" dirty="0" smtClean="0"/>
                        <a:t>b1</a:t>
                      </a:r>
                      <a:endParaRPr lang="zh-CN" altLang="en-US" dirty="0"/>
                    </a:p>
                  </a:txBody>
                  <a:tcPr/>
                </a:tc>
                <a:tc>
                  <a:txBody>
                    <a:bodyPr/>
                    <a:lstStyle/>
                    <a:p>
                      <a:r>
                        <a:rPr lang="en-US" altLang="zh-CN" dirty="0" smtClean="0">
                          <a:solidFill>
                            <a:srgbClr val="800000"/>
                          </a:solidFill>
                        </a:rPr>
                        <a:t>c1</a:t>
                      </a:r>
                      <a:endParaRPr lang="zh-CN" altLang="en-US" dirty="0">
                        <a:solidFill>
                          <a:srgbClr val="800000"/>
                        </a:solidFill>
                      </a:endParaRPr>
                    </a:p>
                  </a:txBody>
                  <a:tcPr/>
                </a:tc>
                <a:tc>
                  <a:txBody>
                    <a:bodyPr/>
                    <a:lstStyle/>
                    <a:p>
                      <a:r>
                        <a:rPr lang="en-US" altLang="zh-CN" dirty="0" smtClean="0">
                          <a:solidFill>
                            <a:srgbClr val="800000"/>
                          </a:solidFill>
                        </a:rPr>
                        <a:t>d1</a:t>
                      </a:r>
                      <a:endParaRPr lang="zh-CN" altLang="en-US" dirty="0">
                        <a:solidFill>
                          <a:srgbClr val="800000"/>
                        </a:solidFill>
                      </a:endParaRPr>
                    </a:p>
                  </a:txBody>
                  <a:tcPr/>
                </a:tc>
                <a:extLst>
                  <a:ext uri="{0D108BD9-81ED-4DB2-BD59-A6C34878D82A}">
                    <a16:rowId xmlns:a16="http://schemas.microsoft.com/office/drawing/2014/main" val="10001"/>
                  </a:ext>
                </a:extLst>
              </a:tr>
              <a:tr h="370840">
                <a:tc>
                  <a:txBody>
                    <a:bodyPr/>
                    <a:lstStyle/>
                    <a:p>
                      <a:r>
                        <a:rPr lang="en-US" altLang="zh-CN" dirty="0" smtClean="0"/>
                        <a:t>a</a:t>
                      </a:r>
                      <a:endParaRPr lang="zh-CN" altLang="en-US" dirty="0"/>
                    </a:p>
                  </a:txBody>
                  <a:tcPr/>
                </a:tc>
                <a:tc>
                  <a:txBody>
                    <a:bodyPr/>
                    <a:lstStyle/>
                    <a:p>
                      <a:r>
                        <a:rPr lang="en-US" altLang="zh-CN" dirty="0" smtClean="0"/>
                        <a:t>b2</a:t>
                      </a:r>
                      <a:endParaRPr lang="zh-CN" altLang="en-US" dirty="0"/>
                    </a:p>
                  </a:txBody>
                  <a:tcPr/>
                </a:tc>
                <a:tc>
                  <a:txBody>
                    <a:bodyPr/>
                    <a:lstStyle/>
                    <a:p>
                      <a:r>
                        <a:rPr lang="en-US" altLang="zh-CN" dirty="0" smtClean="0"/>
                        <a:t>c2</a:t>
                      </a:r>
                      <a:endParaRPr lang="zh-CN" altLang="en-US" dirty="0"/>
                    </a:p>
                  </a:txBody>
                  <a:tcPr/>
                </a:tc>
                <a:tc>
                  <a:txBody>
                    <a:bodyPr/>
                    <a:lstStyle/>
                    <a:p>
                      <a:r>
                        <a:rPr lang="en-US" altLang="zh-CN" dirty="0" smtClean="0"/>
                        <a:t>d2</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smtClean="0"/>
                        <a:t>a</a:t>
                      </a:r>
                      <a:endParaRPr lang="zh-CN" altLang="en-US" dirty="0"/>
                    </a:p>
                  </a:txBody>
                  <a:tcPr/>
                </a:tc>
                <a:tc>
                  <a:txBody>
                    <a:bodyPr/>
                    <a:lstStyle/>
                    <a:p>
                      <a:r>
                        <a:rPr lang="en-US" altLang="zh-CN" dirty="0" smtClean="0"/>
                        <a:t>b1</a:t>
                      </a:r>
                      <a:endParaRPr lang="zh-CN" altLang="en-US" dirty="0"/>
                    </a:p>
                  </a:txBody>
                  <a:tcPr/>
                </a:tc>
                <a:tc>
                  <a:txBody>
                    <a:bodyPr/>
                    <a:lstStyle/>
                    <a:p>
                      <a:r>
                        <a:rPr lang="en-US" altLang="zh-CN" dirty="0" smtClean="0"/>
                        <a:t>c1</a:t>
                      </a:r>
                      <a:endParaRPr lang="zh-CN" altLang="en-US" dirty="0"/>
                    </a:p>
                  </a:txBody>
                  <a:tcPr/>
                </a:tc>
                <a:tc>
                  <a:txBody>
                    <a:bodyPr/>
                    <a:lstStyle/>
                    <a:p>
                      <a:r>
                        <a:rPr lang="en-US" altLang="zh-CN" dirty="0" smtClean="0"/>
                        <a:t>d2</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smtClean="0"/>
                        <a:t>a</a:t>
                      </a:r>
                      <a:endParaRPr lang="zh-CN" altLang="en-US" dirty="0"/>
                    </a:p>
                  </a:txBody>
                  <a:tcPr/>
                </a:tc>
                <a:tc>
                  <a:txBody>
                    <a:bodyPr/>
                    <a:lstStyle/>
                    <a:p>
                      <a:r>
                        <a:rPr lang="en-US" altLang="zh-CN" dirty="0" smtClean="0"/>
                        <a:t>b2</a:t>
                      </a:r>
                      <a:endParaRPr lang="zh-CN" altLang="en-US" dirty="0"/>
                    </a:p>
                  </a:txBody>
                  <a:tcPr/>
                </a:tc>
                <a:tc>
                  <a:txBody>
                    <a:bodyPr/>
                    <a:lstStyle/>
                    <a:p>
                      <a:r>
                        <a:rPr lang="en-US" altLang="zh-CN" dirty="0" smtClean="0">
                          <a:solidFill>
                            <a:srgbClr val="800000"/>
                          </a:solidFill>
                        </a:rPr>
                        <a:t>c1</a:t>
                      </a:r>
                      <a:endParaRPr lang="zh-CN" altLang="en-US" dirty="0">
                        <a:solidFill>
                          <a:srgbClr val="800000"/>
                        </a:solidFill>
                      </a:endParaRPr>
                    </a:p>
                  </a:txBody>
                  <a:tcPr/>
                </a:tc>
                <a:tc>
                  <a:txBody>
                    <a:bodyPr/>
                    <a:lstStyle/>
                    <a:p>
                      <a:r>
                        <a:rPr lang="en-US" altLang="zh-CN" dirty="0" smtClean="0">
                          <a:solidFill>
                            <a:srgbClr val="800000"/>
                          </a:solidFill>
                        </a:rPr>
                        <a:t>d1</a:t>
                      </a:r>
                      <a:endParaRPr lang="zh-CN" altLang="en-US" dirty="0">
                        <a:solidFill>
                          <a:srgbClr val="800000"/>
                        </a:solidFill>
                      </a:endParaRPr>
                    </a:p>
                  </a:txBody>
                  <a:tcPr/>
                </a:tc>
                <a:extLst>
                  <a:ext uri="{0D108BD9-81ED-4DB2-BD59-A6C34878D82A}">
                    <a16:rowId xmlns:a16="http://schemas.microsoft.com/office/drawing/2014/main" val="10004"/>
                  </a:ext>
                </a:extLst>
              </a:tr>
            </a:tbl>
          </a:graphicData>
        </a:graphic>
      </p:graphicFrame>
      <p:grpSp>
        <p:nvGrpSpPr>
          <p:cNvPr id="13" name="组合 12"/>
          <p:cNvGrpSpPr/>
          <p:nvPr/>
        </p:nvGrpSpPr>
        <p:grpSpPr>
          <a:xfrm>
            <a:off x="35496" y="1556792"/>
            <a:ext cx="2592288" cy="707886"/>
            <a:chOff x="35496" y="1556792"/>
            <a:chExt cx="2592288" cy="707886"/>
          </a:xfrm>
        </p:grpSpPr>
        <p:sp>
          <p:nvSpPr>
            <p:cNvPr id="8" name="Rectangle 28"/>
            <p:cNvSpPr>
              <a:spLocks noChangeArrowheads="1"/>
            </p:cNvSpPr>
            <p:nvPr/>
          </p:nvSpPr>
          <p:spPr bwMode="auto">
            <a:xfrm>
              <a:off x="35496" y="1556792"/>
              <a:ext cx="1512168" cy="707886"/>
            </a:xfrm>
            <a:prstGeom prst="rect">
              <a:avLst/>
            </a:prstGeom>
            <a:noFill/>
            <a:ln w="9525">
              <a:noFill/>
              <a:miter lim="800000"/>
              <a:headEnd/>
              <a:tailEnd/>
            </a:ln>
            <a:effectLst/>
          </p:spPr>
          <p:txBody>
            <a:bodyPr wrap="square">
              <a:spAutoFit/>
            </a:bodyPr>
            <a:lstStyle/>
            <a:p>
              <a:pPr algn="ctr">
                <a:defRPr/>
              </a:pPr>
              <a:r>
                <a:rPr lang="en-US" altLang="zh-CN" sz="2000" dirty="0" smtClean="0">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A </a:t>
              </a:r>
              <a:r>
                <a:rPr lang="en-US" altLang="zh-CN" sz="2000" dirty="0">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 </a:t>
              </a:r>
              <a:r>
                <a:rPr lang="en-US" altLang="zh-CN" sz="2000" dirty="0" smtClean="0">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BC</a:t>
              </a:r>
            </a:p>
            <a:p>
              <a:pPr algn="ctr">
                <a:defRPr/>
              </a:pPr>
              <a:r>
                <a:rPr lang="en-US" altLang="zh-CN" sz="2000" dirty="0" smtClean="0">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DC</a:t>
              </a:r>
              <a:endParaRPr lang="zh-CN" altLang="en-US" sz="2000" dirty="0">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endParaRPr>
            </a:p>
          </p:txBody>
        </p:sp>
        <p:sp>
          <p:nvSpPr>
            <p:cNvPr id="9" name="Text Box 16"/>
            <p:cNvSpPr txBox="1">
              <a:spLocks noChangeArrowheads="1"/>
            </p:cNvSpPr>
            <p:nvPr/>
          </p:nvSpPr>
          <p:spPr bwMode="auto">
            <a:xfrm>
              <a:off x="1331640" y="1700808"/>
              <a:ext cx="596900" cy="457200"/>
            </a:xfrm>
            <a:prstGeom prst="rect">
              <a:avLst/>
            </a:prstGeom>
            <a:noFill/>
            <a:ln w="9525">
              <a:noFill/>
              <a:miter lim="800000"/>
              <a:headEnd/>
              <a:tailEnd/>
            </a:ln>
          </p:spPr>
          <p:txBody>
            <a:bodyPr>
              <a:spAutoFit/>
            </a:bodyPr>
            <a:lstStyle/>
            <a:p>
              <a:pPr>
                <a:spcBef>
                  <a:spcPct val="50000"/>
                </a:spcBef>
              </a:pPr>
              <a:r>
                <a:rPr lang="zh-CN" altLang="en-US" dirty="0">
                  <a:solidFill>
                    <a:srgbClr val="800000"/>
                  </a:solidFill>
                  <a:latin typeface="隶书" pitchFamily="49" charset="-122"/>
                  <a:ea typeface="隶书" pitchFamily="49" charset="-122"/>
                  <a:sym typeface="Symbol" pitchFamily="18" charset="2"/>
                </a:rPr>
                <a:t></a:t>
              </a:r>
            </a:p>
          </p:txBody>
        </p:sp>
        <p:sp>
          <p:nvSpPr>
            <p:cNvPr id="10" name="Rectangle 28"/>
            <p:cNvSpPr>
              <a:spLocks noChangeArrowheads="1"/>
            </p:cNvSpPr>
            <p:nvPr/>
          </p:nvSpPr>
          <p:spPr bwMode="auto">
            <a:xfrm>
              <a:off x="1547664" y="1772816"/>
              <a:ext cx="1080120" cy="400110"/>
            </a:xfrm>
            <a:prstGeom prst="rect">
              <a:avLst/>
            </a:prstGeom>
            <a:noFill/>
            <a:ln w="9525">
              <a:noFill/>
              <a:miter lim="800000"/>
              <a:headEnd/>
              <a:tailEnd/>
            </a:ln>
            <a:effectLst/>
          </p:spPr>
          <p:txBody>
            <a:bodyPr wrap="square">
              <a:spAutoFit/>
            </a:bodyPr>
            <a:lstStyle/>
            <a:p>
              <a:pPr algn="ctr">
                <a:defRPr/>
              </a:pPr>
              <a:r>
                <a:rPr lang="en-US" altLang="zh-CN" sz="2000" dirty="0" smtClean="0">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A C</a:t>
              </a:r>
              <a:endParaRPr lang="zh-CN" altLang="en-US" sz="2000" dirty="0">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endParaRPr>
            </a:p>
          </p:txBody>
        </p:sp>
      </p:grpSp>
      <p:sp>
        <p:nvSpPr>
          <p:cNvPr id="11" name="Rectangle 28"/>
          <p:cNvSpPr>
            <a:spLocks noChangeArrowheads="1"/>
          </p:cNvSpPr>
          <p:nvPr/>
        </p:nvSpPr>
        <p:spPr bwMode="auto">
          <a:xfrm>
            <a:off x="539552" y="3081154"/>
            <a:ext cx="1512168" cy="400110"/>
          </a:xfrm>
          <a:prstGeom prst="rect">
            <a:avLst/>
          </a:prstGeom>
          <a:noFill/>
          <a:ln w="9525">
            <a:noFill/>
            <a:miter lim="800000"/>
            <a:headEnd/>
            <a:tailEnd/>
          </a:ln>
          <a:effectLst/>
        </p:spPr>
        <p:txBody>
          <a:bodyPr wrap="square">
            <a:spAutoFit/>
          </a:bodyPr>
          <a:lstStyle/>
          <a:p>
            <a:pPr algn="ctr">
              <a:defRPr/>
            </a:pPr>
            <a:r>
              <a:rPr lang="en-US" altLang="zh-CN" sz="2000" dirty="0" smtClean="0">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A </a:t>
            </a:r>
            <a:r>
              <a:rPr lang="en-US" altLang="zh-CN" sz="2000" dirty="0">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 </a:t>
            </a:r>
            <a:r>
              <a:rPr lang="en-US" altLang="zh-CN" sz="2000" dirty="0" smtClean="0">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BC</a:t>
            </a:r>
          </a:p>
        </p:txBody>
      </p:sp>
      <p:sp>
        <p:nvSpPr>
          <p:cNvPr id="12" name="Rectangle 28"/>
          <p:cNvSpPr>
            <a:spLocks noChangeArrowheads="1"/>
          </p:cNvSpPr>
          <p:nvPr/>
        </p:nvSpPr>
        <p:spPr bwMode="auto">
          <a:xfrm>
            <a:off x="539552" y="5385410"/>
            <a:ext cx="1512168" cy="400110"/>
          </a:xfrm>
          <a:prstGeom prst="rect">
            <a:avLst/>
          </a:prstGeom>
          <a:noFill/>
          <a:ln w="9525">
            <a:noFill/>
            <a:miter lim="800000"/>
            <a:headEnd/>
            <a:tailEnd/>
          </a:ln>
          <a:effectLst/>
        </p:spPr>
        <p:txBody>
          <a:bodyPr wrap="square">
            <a:spAutoFit/>
          </a:bodyPr>
          <a:lstStyle/>
          <a:p>
            <a:pPr algn="ctr">
              <a:defRPr/>
            </a:pPr>
            <a:r>
              <a:rPr lang="en-US" altLang="zh-CN" sz="2000" dirty="0" smtClean="0">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rPr>
              <a:t>DC</a:t>
            </a:r>
            <a:endParaRPr lang="zh-CN" altLang="en-US" sz="2000" dirty="0">
              <a:solidFill>
                <a:schemeClr val="folHlink"/>
              </a:solidFill>
              <a:effectLst>
                <a:outerShdw blurRad="38100" dist="38100" dir="2700000" algn="tl">
                  <a:srgbClr val="C0C0C0"/>
                </a:outerShdw>
              </a:effectLst>
              <a:latin typeface="隶书" pitchFamily="49" charset="-122"/>
              <a:ea typeface="隶书" pitchFamily="49" charset="-122"/>
              <a:sym typeface="Symbol"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1000" fill="hold"/>
                                        <p:tgtEl>
                                          <p:spTgt spid="11"/>
                                        </p:tgtEl>
                                        <p:attrNameLst>
                                          <p:attrName>ppt_x</p:attrName>
                                        </p:attrNameLst>
                                      </p:cBhvr>
                                      <p:tavLst>
                                        <p:tav tm="0">
                                          <p:val>
                                            <p:strVal val="0-#ppt_w/2"/>
                                          </p:val>
                                        </p:tav>
                                        <p:tav tm="100000">
                                          <p:val>
                                            <p:strVal val="#ppt_x"/>
                                          </p:val>
                                        </p:tav>
                                      </p:tavLst>
                                    </p:anim>
                                    <p:anim calcmode="lin" valueType="num">
                                      <p:cBhvr additive="base">
                                        <p:cTn id="13"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1000" fill="hold"/>
                                        <p:tgtEl>
                                          <p:spTgt spid="12"/>
                                        </p:tgtEl>
                                        <p:attrNameLst>
                                          <p:attrName>ppt_x</p:attrName>
                                        </p:attrNameLst>
                                      </p:cBhvr>
                                      <p:tavLst>
                                        <p:tav tm="0">
                                          <p:val>
                                            <p:strVal val="0-#ppt_w/2"/>
                                          </p:val>
                                        </p:tav>
                                        <p:tav tm="100000">
                                          <p:val>
                                            <p:strVal val="#ppt_x"/>
                                          </p:val>
                                        </p:tav>
                                      </p:tavLst>
                                    </p:anim>
                                    <p:anim calcmode="lin" valueType="num">
                                      <p:cBhvr additive="base">
                                        <p:cTn id="25"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ox(in)">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834" name="Rectangle 1026"/>
          <p:cNvSpPr>
            <a:spLocks noGrp="1" noChangeArrowheads="1"/>
          </p:cNvSpPr>
          <p:nvPr>
            <p:ph type="title"/>
          </p:nvPr>
        </p:nvSpPr>
        <p:spPr/>
        <p:txBody>
          <a:bodyPr/>
          <a:lstStyle/>
          <a:p>
            <a:pPr eaLnBrk="1" hangingPunct="1">
              <a:defRPr/>
            </a:pPr>
            <a:r>
              <a:rPr lang="zh-CN" altLang="en-US" smtClean="0"/>
              <a:t>模式分解</a:t>
            </a:r>
          </a:p>
        </p:txBody>
      </p:sp>
      <p:sp>
        <p:nvSpPr>
          <p:cNvPr id="120835" name="Rectangle 1027"/>
          <p:cNvSpPr>
            <a:spLocks noGrp="1" noChangeArrowheads="1"/>
          </p:cNvSpPr>
          <p:nvPr>
            <p:ph type="body" idx="1"/>
          </p:nvPr>
        </p:nvSpPr>
        <p:spPr>
          <a:xfrm>
            <a:off x="2493169" y="980728"/>
            <a:ext cx="4671119" cy="5616624"/>
          </a:xfrm>
        </p:spPr>
        <p:txBody>
          <a:bodyPr/>
          <a:lstStyle/>
          <a:p>
            <a:pPr eaLnBrk="1" hangingPunct="1">
              <a:lnSpc>
                <a:spcPct val="200000"/>
              </a:lnSpc>
              <a:defRPr/>
            </a:pPr>
            <a:r>
              <a:rPr lang="zh-CN" altLang="en-US" dirty="0" smtClean="0"/>
              <a:t>模式分解的定义</a:t>
            </a:r>
          </a:p>
          <a:p>
            <a:pPr eaLnBrk="1" hangingPunct="1">
              <a:lnSpc>
                <a:spcPct val="200000"/>
              </a:lnSpc>
              <a:defRPr/>
            </a:pPr>
            <a:r>
              <a:rPr lang="zh-CN" altLang="en-US" dirty="0" smtClean="0"/>
              <a:t>模式分解中的问题</a:t>
            </a:r>
          </a:p>
          <a:p>
            <a:pPr eaLnBrk="1" hangingPunct="1">
              <a:lnSpc>
                <a:spcPct val="200000"/>
              </a:lnSpc>
              <a:defRPr/>
            </a:pPr>
            <a:r>
              <a:rPr lang="zh-CN" altLang="en-US" dirty="0" smtClean="0"/>
              <a:t>无损连接分解</a:t>
            </a:r>
          </a:p>
          <a:p>
            <a:pPr eaLnBrk="1" hangingPunct="1">
              <a:lnSpc>
                <a:spcPct val="200000"/>
              </a:lnSpc>
              <a:defRPr/>
            </a:pPr>
            <a:r>
              <a:rPr lang="zh-CN" altLang="en-US" dirty="0" smtClean="0"/>
              <a:t>保持函数依赖的分解</a:t>
            </a:r>
          </a:p>
          <a:p>
            <a:pPr eaLnBrk="1" hangingPunct="1">
              <a:lnSpc>
                <a:spcPct val="200000"/>
              </a:lnSpc>
              <a:defRPr/>
            </a:pPr>
            <a:r>
              <a:rPr lang="zh-CN" altLang="en-US" dirty="0" smtClean="0"/>
              <a:t>关系模式的分解算法</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模式分解土法种种</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lnSpc>
                    <a:spcPct val="125000"/>
                  </a:lnSpc>
                  <a:spcBef>
                    <a:spcPts val="0"/>
                  </a:spcBef>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𝐴𝐵𝐶𝐷</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𝐶</m:t>
                          </m:r>
                        </m:e>
                      </m:d>
                    </m:oMath>
                  </m:oMathPara>
                </a14:m>
                <a:endParaRPr lang="en-US" altLang="zh-CN" dirty="0" smtClean="0"/>
              </a:p>
              <a:p>
                <a:pPr marL="0" indent="0">
                  <a:lnSpc>
                    <a:spcPct val="125000"/>
                  </a:lnSpc>
                  <a:spcBef>
                    <a:spcPts val="0"/>
                  </a:spcBef>
                  <a:buNone/>
                </a:pPr>
                <a14:m>
                  <m:oMathPara xmlns:m="http://schemas.openxmlformats.org/officeDocument/2006/math">
                    <m:oMathParaPr>
                      <m:jc m:val="centerGroup"/>
                    </m:oMathParaPr>
                    <m:oMath xmlns:m="http://schemas.openxmlformats.org/officeDocument/2006/math">
                      <m:r>
                        <a:rPr lang="zh-CN" altLang="en-US" i="1" dirty="0" smtClean="0">
                          <a:solidFill>
                            <a:srgbClr val="FF0000"/>
                          </a:solidFill>
                          <a:latin typeface="Cambria Math" panose="02040503050406030204" pitchFamily="18" charset="0"/>
                        </a:rPr>
                        <m:t>分解</m:t>
                      </m:r>
                      <m:r>
                        <a:rPr lang="zh-CN" altLang="en-US" b="0" i="1" dirty="0" smtClean="0">
                          <a:solidFill>
                            <a:srgbClr val="FF0000"/>
                          </a:solidFill>
                          <a:latin typeface="Cambria Math" panose="02040503050406030204" pitchFamily="18" charset="0"/>
                        </a:rPr>
                        <m:t>一：</m:t>
                      </m:r>
                    </m:oMath>
                  </m:oMathPara>
                </a14:m>
                <a:endParaRPr lang="en-US" altLang="zh-CN" b="0" i="1" dirty="0" smtClean="0">
                  <a:solidFill>
                    <a:srgbClr val="FF0000"/>
                  </a:solidFill>
                  <a:latin typeface="Cambria Math" panose="02040503050406030204" pitchFamily="18" charset="0"/>
                </a:endParaRPr>
              </a:p>
              <a:p>
                <a:pPr marL="0" indent="0">
                  <a:lnSpc>
                    <a:spcPct val="125000"/>
                  </a:lnSpc>
                  <a:spcBef>
                    <a:spcPts val="0"/>
                  </a:spcBef>
                  <a:buNone/>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𝑅</m:t>
                          </m:r>
                        </m:e>
                        <m:sub>
                          <m:r>
                            <a:rPr lang="en-US" altLang="zh-CN" b="0" i="1" smtClean="0">
                              <a:solidFill>
                                <a:srgbClr val="FF0000"/>
                              </a:solidFill>
                              <a:latin typeface="Cambria Math" panose="02040503050406030204" pitchFamily="18" charset="0"/>
                            </a:rPr>
                            <m:t>1</m:t>
                          </m:r>
                        </m:sub>
                      </m:sSub>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𝐴𝐵</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𝐴</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rPr>
                            <m:t>𝐵</m:t>
                          </m:r>
                        </m:e>
                      </m:d>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𝑅</m:t>
                          </m:r>
                        </m:e>
                        <m:sub>
                          <m:r>
                            <a:rPr lang="en-US" altLang="zh-CN" b="0" i="1" smtClean="0">
                              <a:solidFill>
                                <a:srgbClr val="FF0000"/>
                              </a:solidFill>
                              <a:latin typeface="Cambria Math" panose="02040503050406030204" pitchFamily="18" charset="0"/>
                            </a:rPr>
                            <m:t>2</m:t>
                          </m:r>
                        </m:sub>
                      </m:sSub>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𝐵</m:t>
                          </m:r>
                          <m:r>
                            <a:rPr lang="en-US" altLang="zh-CN" b="0" i="1" smtClean="0">
                              <a:solidFill>
                                <a:srgbClr val="FF0000"/>
                              </a:solidFill>
                              <a:latin typeface="Cambria Math" panose="02040503050406030204" pitchFamily="18" charset="0"/>
                            </a:rPr>
                            <m:t>𝐶</m:t>
                          </m:r>
                          <m:r>
                            <a:rPr lang="en-US" altLang="zh-CN" i="1">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𝐵</m:t>
                          </m:r>
                          <m:r>
                            <a:rPr lang="en-US" altLang="zh-CN" i="1">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𝐶</m:t>
                          </m:r>
                        </m:e>
                      </m:d>
                    </m:oMath>
                  </m:oMathPara>
                </a14:m>
                <a:endParaRPr lang="en-US" altLang="zh-CN" dirty="0" smtClean="0"/>
              </a:p>
              <a:p>
                <a:pPr marL="0" indent="0">
                  <a:lnSpc>
                    <a:spcPct val="125000"/>
                  </a:lnSpc>
                  <a:spcBef>
                    <a:spcPts val="0"/>
                  </a:spcBef>
                  <a:buNone/>
                </a:pPr>
                <a14:m>
                  <m:oMathPara xmlns:m="http://schemas.openxmlformats.org/officeDocument/2006/math">
                    <m:oMathParaPr>
                      <m:jc m:val="centerGroup"/>
                    </m:oMathParaPr>
                    <m:oMath xmlns:m="http://schemas.openxmlformats.org/officeDocument/2006/math">
                      <m:r>
                        <a:rPr lang="zh-CN" altLang="en-US" i="1" dirty="0" smtClean="0">
                          <a:solidFill>
                            <a:srgbClr val="0070C0"/>
                          </a:solidFill>
                          <a:latin typeface="Cambria Math" panose="02040503050406030204" pitchFamily="18" charset="0"/>
                        </a:rPr>
                        <m:t>分解</m:t>
                      </m:r>
                      <m:r>
                        <a:rPr lang="zh-CN" altLang="en-US" b="0" i="1" dirty="0" smtClean="0">
                          <a:solidFill>
                            <a:srgbClr val="0070C0"/>
                          </a:solidFill>
                          <a:latin typeface="Cambria Math" panose="02040503050406030204" pitchFamily="18" charset="0"/>
                        </a:rPr>
                        <m:t>二：</m:t>
                      </m:r>
                    </m:oMath>
                  </m:oMathPara>
                </a14:m>
                <a:endParaRPr lang="en-US" altLang="zh-CN" b="0" i="1" dirty="0" smtClean="0">
                  <a:solidFill>
                    <a:srgbClr val="0070C0"/>
                  </a:solidFill>
                  <a:latin typeface="Cambria Math" panose="02040503050406030204" pitchFamily="18" charset="0"/>
                </a:endParaRPr>
              </a:p>
              <a:p>
                <a:pPr marL="0" indent="0">
                  <a:lnSpc>
                    <a:spcPct val="125000"/>
                  </a:lnSpc>
                  <a:spcBef>
                    <a:spcPts val="0"/>
                  </a:spcBef>
                  <a:buNone/>
                </a:pPr>
                <a14:m>
                  <m:oMathPara xmlns:m="http://schemas.openxmlformats.org/officeDocument/2006/math">
                    <m:oMathParaPr>
                      <m:jc m:val="centerGroup"/>
                    </m:oMathParaPr>
                    <m:oMath xmlns:m="http://schemas.openxmlformats.org/officeDocument/2006/math">
                      <m:sSub>
                        <m:sSubPr>
                          <m:ctrlPr>
                            <a:rPr lang="en-US" altLang="zh-CN" i="1">
                              <a:solidFill>
                                <a:srgbClr val="0070C0"/>
                              </a:solidFill>
                              <a:latin typeface="Cambria Math" panose="02040503050406030204" pitchFamily="18" charset="0"/>
                            </a:rPr>
                          </m:ctrlPr>
                        </m:sSubPr>
                        <m:e>
                          <m:r>
                            <a:rPr lang="en-US" altLang="zh-CN" i="1">
                              <a:solidFill>
                                <a:srgbClr val="0070C0"/>
                              </a:solidFill>
                              <a:latin typeface="Cambria Math" panose="02040503050406030204" pitchFamily="18" charset="0"/>
                            </a:rPr>
                            <m:t>𝑅</m:t>
                          </m:r>
                        </m:e>
                        <m:sub>
                          <m:r>
                            <a:rPr lang="en-US" altLang="zh-CN" i="1">
                              <a:solidFill>
                                <a:srgbClr val="0070C0"/>
                              </a:solidFill>
                              <a:latin typeface="Cambria Math" panose="02040503050406030204" pitchFamily="18" charset="0"/>
                            </a:rPr>
                            <m:t>1</m:t>
                          </m:r>
                        </m:sub>
                      </m:sSub>
                      <m:d>
                        <m:dPr>
                          <m:ctrlPr>
                            <a:rPr lang="en-US" altLang="zh-CN" i="1">
                              <a:solidFill>
                                <a:srgbClr val="0070C0"/>
                              </a:solidFill>
                              <a:latin typeface="Cambria Math" panose="02040503050406030204" pitchFamily="18" charset="0"/>
                            </a:rPr>
                          </m:ctrlPr>
                        </m:dPr>
                        <m:e>
                          <m:r>
                            <a:rPr lang="en-US" altLang="zh-CN" i="1">
                              <a:solidFill>
                                <a:srgbClr val="0070C0"/>
                              </a:solidFill>
                              <a:latin typeface="Cambria Math" panose="02040503050406030204" pitchFamily="18" charset="0"/>
                            </a:rPr>
                            <m:t>𝐴𝐵</m:t>
                          </m:r>
                          <m:r>
                            <a:rPr lang="en-US" altLang="zh-CN"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𝐴</m:t>
                          </m:r>
                          <m:r>
                            <a:rPr lang="en-US" altLang="zh-CN" i="1">
                              <a:solidFill>
                                <a:srgbClr val="0070C0"/>
                              </a:solidFill>
                              <a:latin typeface="Cambria Math" panose="02040503050406030204" pitchFamily="18" charset="0"/>
                              <a:ea typeface="Cambria Math" panose="02040503050406030204" pitchFamily="18" charset="0"/>
                            </a:rPr>
                            <m:t>→</m:t>
                          </m:r>
                          <m:r>
                            <a:rPr lang="en-US" altLang="zh-CN" i="1">
                              <a:solidFill>
                                <a:srgbClr val="0070C0"/>
                              </a:solidFill>
                              <a:latin typeface="Cambria Math" panose="02040503050406030204" pitchFamily="18" charset="0"/>
                            </a:rPr>
                            <m:t>𝐵</m:t>
                          </m:r>
                        </m:e>
                      </m:d>
                      <m:r>
                        <a:rPr lang="en-US" altLang="zh-CN" i="1">
                          <a:solidFill>
                            <a:srgbClr val="0070C0"/>
                          </a:solidFill>
                          <a:latin typeface="Cambria Math" panose="02040503050406030204" pitchFamily="18" charset="0"/>
                        </a:rPr>
                        <m:t>,</m:t>
                      </m:r>
                      <m:sSub>
                        <m:sSubPr>
                          <m:ctrlPr>
                            <a:rPr lang="en-US" altLang="zh-CN" i="1">
                              <a:solidFill>
                                <a:srgbClr val="0070C0"/>
                              </a:solidFill>
                              <a:latin typeface="Cambria Math" panose="02040503050406030204" pitchFamily="18" charset="0"/>
                            </a:rPr>
                          </m:ctrlPr>
                        </m:sSubPr>
                        <m:e>
                          <m:r>
                            <a:rPr lang="en-US" altLang="zh-CN" i="1">
                              <a:solidFill>
                                <a:srgbClr val="0070C0"/>
                              </a:solidFill>
                              <a:latin typeface="Cambria Math" panose="02040503050406030204" pitchFamily="18" charset="0"/>
                            </a:rPr>
                            <m:t>𝑅</m:t>
                          </m:r>
                        </m:e>
                        <m:sub>
                          <m:r>
                            <a:rPr lang="en-US" altLang="zh-CN" i="1">
                              <a:solidFill>
                                <a:srgbClr val="0070C0"/>
                              </a:solidFill>
                              <a:latin typeface="Cambria Math" panose="02040503050406030204" pitchFamily="18" charset="0"/>
                            </a:rPr>
                            <m:t>2</m:t>
                          </m:r>
                        </m:sub>
                      </m:sSub>
                      <m:d>
                        <m:dPr>
                          <m:ctrlPr>
                            <a:rPr lang="en-US" altLang="zh-CN" i="1">
                              <a:solidFill>
                                <a:srgbClr val="0070C0"/>
                              </a:solidFill>
                              <a:latin typeface="Cambria Math" panose="02040503050406030204" pitchFamily="18" charset="0"/>
                            </a:rPr>
                          </m:ctrlPr>
                        </m:dPr>
                        <m:e>
                          <m:r>
                            <a:rPr lang="en-US" altLang="zh-CN" i="1">
                              <a:solidFill>
                                <a:srgbClr val="0070C0"/>
                              </a:solidFill>
                              <a:latin typeface="Cambria Math" panose="02040503050406030204" pitchFamily="18" charset="0"/>
                            </a:rPr>
                            <m:t>𝐵𝐶</m:t>
                          </m:r>
                          <m:r>
                            <a:rPr lang="en-US" altLang="zh-CN"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𝐵</m:t>
                          </m:r>
                          <m:r>
                            <a:rPr lang="en-US" altLang="zh-CN" i="1">
                              <a:solidFill>
                                <a:srgbClr val="0070C0"/>
                              </a:solidFill>
                              <a:latin typeface="Cambria Math" panose="02040503050406030204" pitchFamily="18" charset="0"/>
                              <a:ea typeface="Cambria Math" panose="02040503050406030204" pitchFamily="18" charset="0"/>
                            </a:rPr>
                            <m:t>→</m:t>
                          </m:r>
                          <m:r>
                            <a:rPr lang="en-US" altLang="zh-CN" i="1">
                              <a:solidFill>
                                <a:srgbClr val="0070C0"/>
                              </a:solidFill>
                              <a:latin typeface="Cambria Math" panose="02040503050406030204" pitchFamily="18" charset="0"/>
                              <a:ea typeface="Cambria Math" panose="02040503050406030204" pitchFamily="18" charset="0"/>
                            </a:rPr>
                            <m:t>𝐶</m:t>
                          </m:r>
                        </m:e>
                      </m:d>
                      <m:r>
                        <a:rPr lang="en-US" altLang="zh-CN" b="0" i="1" smtClean="0">
                          <a:solidFill>
                            <a:srgbClr val="0070C0"/>
                          </a:solidFill>
                          <a:latin typeface="Cambria Math" panose="02040503050406030204" pitchFamily="18" charset="0"/>
                          <a:ea typeface="Cambria Math" panose="02040503050406030204" pitchFamily="18" charset="0"/>
                        </a:rPr>
                        <m:t>,</m:t>
                      </m:r>
                      <m:sSub>
                        <m:sSubPr>
                          <m:ctrlPr>
                            <a:rPr lang="en-US" altLang="zh-CN" i="1">
                              <a:solidFill>
                                <a:srgbClr val="0070C0"/>
                              </a:solidFill>
                              <a:latin typeface="Cambria Math" panose="02040503050406030204" pitchFamily="18" charset="0"/>
                            </a:rPr>
                          </m:ctrlPr>
                        </m:sSubPr>
                        <m:e>
                          <m:r>
                            <a:rPr lang="en-US" altLang="zh-CN" i="1">
                              <a:solidFill>
                                <a:srgbClr val="0070C0"/>
                              </a:solidFill>
                              <a:latin typeface="Cambria Math" panose="02040503050406030204" pitchFamily="18" charset="0"/>
                            </a:rPr>
                            <m:t>𝑅</m:t>
                          </m:r>
                        </m:e>
                        <m:sub>
                          <m:r>
                            <a:rPr lang="en-US" altLang="zh-CN" b="0" i="1" smtClean="0">
                              <a:solidFill>
                                <a:srgbClr val="0070C0"/>
                              </a:solidFill>
                              <a:latin typeface="Cambria Math" panose="02040503050406030204" pitchFamily="18" charset="0"/>
                            </a:rPr>
                            <m:t>3</m:t>
                          </m:r>
                        </m:sub>
                      </m:sSub>
                      <m:d>
                        <m:dPr>
                          <m:ctrlPr>
                            <a:rPr lang="en-US" altLang="zh-CN" i="1">
                              <a:solidFill>
                                <a:srgbClr val="0070C0"/>
                              </a:solidFill>
                              <a:latin typeface="Cambria Math" panose="02040503050406030204" pitchFamily="18" charset="0"/>
                            </a:rPr>
                          </m:ctrlPr>
                        </m:dPr>
                        <m:e>
                          <m:r>
                            <a:rPr lang="en-US" altLang="zh-CN" i="1">
                              <a:solidFill>
                                <a:srgbClr val="0070C0"/>
                              </a:solidFill>
                              <a:latin typeface="Cambria Math" panose="02040503050406030204" pitchFamily="18" charset="0"/>
                            </a:rPr>
                            <m:t>𝐴𝐵</m:t>
                          </m:r>
                          <m:r>
                            <a:rPr lang="en-US" altLang="zh-CN" b="0" i="1" smtClean="0">
                              <a:solidFill>
                                <a:srgbClr val="0070C0"/>
                              </a:solidFill>
                              <a:latin typeface="Cambria Math" panose="02040503050406030204" pitchFamily="18" charset="0"/>
                            </a:rPr>
                            <m:t>𝐷</m:t>
                          </m:r>
                        </m:e>
                      </m:d>
                    </m:oMath>
                  </m:oMathPara>
                </a14:m>
                <a:endParaRPr lang="en-US" altLang="zh-CN" dirty="0" smtClean="0"/>
              </a:p>
              <a:p>
                <a:pPr marL="0" indent="0">
                  <a:lnSpc>
                    <a:spcPct val="125000"/>
                  </a:lnSpc>
                  <a:spcBef>
                    <a:spcPts val="0"/>
                  </a:spcBef>
                  <a:buNone/>
                </a:pPr>
                <a14:m>
                  <m:oMathPara xmlns:m="http://schemas.openxmlformats.org/officeDocument/2006/math">
                    <m:oMathParaPr>
                      <m:jc m:val="centerGroup"/>
                    </m:oMathParaPr>
                    <m:oMath xmlns:m="http://schemas.openxmlformats.org/officeDocument/2006/math">
                      <m:r>
                        <a:rPr lang="zh-CN" altLang="en-US" i="1" dirty="0" smtClean="0">
                          <a:solidFill>
                            <a:srgbClr val="7030A0"/>
                          </a:solidFill>
                          <a:latin typeface="Cambria Math" panose="02040503050406030204" pitchFamily="18" charset="0"/>
                        </a:rPr>
                        <m:t>分解</m:t>
                      </m:r>
                      <m:r>
                        <a:rPr lang="zh-CN" altLang="en-US" b="0" i="1" dirty="0" smtClean="0">
                          <a:solidFill>
                            <a:srgbClr val="7030A0"/>
                          </a:solidFill>
                          <a:latin typeface="Cambria Math" panose="02040503050406030204" pitchFamily="18" charset="0"/>
                        </a:rPr>
                        <m:t>三</m:t>
                      </m:r>
                      <m:r>
                        <a:rPr lang="zh-CN" altLang="en-US" i="1" dirty="0">
                          <a:solidFill>
                            <a:srgbClr val="7030A0"/>
                          </a:solidFill>
                          <a:latin typeface="Cambria Math" panose="02040503050406030204" pitchFamily="18" charset="0"/>
                        </a:rPr>
                        <m:t>：</m:t>
                      </m:r>
                    </m:oMath>
                  </m:oMathPara>
                </a14:m>
                <a:endParaRPr lang="en-US" altLang="zh-CN" i="1" dirty="0">
                  <a:solidFill>
                    <a:srgbClr val="7030A0"/>
                  </a:solidFill>
                  <a:latin typeface="Cambria Math" panose="02040503050406030204" pitchFamily="18" charset="0"/>
                </a:endParaRPr>
              </a:p>
              <a:p>
                <a:pPr marL="0" indent="0">
                  <a:lnSpc>
                    <a:spcPct val="125000"/>
                  </a:lnSpc>
                  <a:spcBef>
                    <a:spcPts val="0"/>
                  </a:spcBef>
                  <a:buNone/>
                </a:pPr>
                <a14:m>
                  <m:oMathPara xmlns:m="http://schemas.openxmlformats.org/officeDocument/2006/math">
                    <m:oMathParaPr>
                      <m:jc m:val="centerGroup"/>
                    </m:oMathParaPr>
                    <m:oMath xmlns:m="http://schemas.openxmlformats.org/officeDocument/2006/math">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𝑅</m:t>
                          </m:r>
                        </m:e>
                        <m:sub>
                          <m:r>
                            <a:rPr lang="en-US" altLang="zh-CN" i="1">
                              <a:solidFill>
                                <a:srgbClr val="7030A0"/>
                              </a:solidFill>
                              <a:latin typeface="Cambria Math" panose="02040503050406030204" pitchFamily="18" charset="0"/>
                            </a:rPr>
                            <m:t>1</m:t>
                          </m:r>
                        </m:sub>
                      </m:sSub>
                      <m:d>
                        <m:dPr>
                          <m:ctrlPr>
                            <a:rPr lang="en-US" altLang="zh-CN" i="1">
                              <a:solidFill>
                                <a:srgbClr val="7030A0"/>
                              </a:solidFill>
                              <a:latin typeface="Cambria Math" panose="02040503050406030204" pitchFamily="18" charset="0"/>
                            </a:rPr>
                          </m:ctrlPr>
                        </m:dPr>
                        <m:e>
                          <m:r>
                            <a:rPr lang="en-US" altLang="zh-CN" i="1">
                              <a:solidFill>
                                <a:srgbClr val="7030A0"/>
                              </a:solidFill>
                              <a:latin typeface="Cambria Math" panose="02040503050406030204" pitchFamily="18" charset="0"/>
                            </a:rPr>
                            <m:t>𝐴𝐵</m:t>
                          </m:r>
                          <m:r>
                            <a:rPr lang="en-US" altLang="zh-CN" i="1">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𝐴</m:t>
                          </m:r>
                          <m:r>
                            <a:rPr lang="en-US" altLang="zh-CN" i="1">
                              <a:solidFill>
                                <a:srgbClr val="7030A0"/>
                              </a:solidFill>
                              <a:latin typeface="Cambria Math" panose="02040503050406030204" pitchFamily="18" charset="0"/>
                              <a:ea typeface="Cambria Math" panose="02040503050406030204" pitchFamily="18" charset="0"/>
                            </a:rPr>
                            <m:t>→</m:t>
                          </m:r>
                          <m:r>
                            <a:rPr lang="en-US" altLang="zh-CN" i="1">
                              <a:solidFill>
                                <a:srgbClr val="7030A0"/>
                              </a:solidFill>
                              <a:latin typeface="Cambria Math" panose="02040503050406030204" pitchFamily="18" charset="0"/>
                            </a:rPr>
                            <m:t>𝐵</m:t>
                          </m:r>
                        </m:e>
                      </m:d>
                      <m:r>
                        <a:rPr lang="en-US" altLang="zh-CN" i="1">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𝑅</m:t>
                          </m:r>
                        </m:e>
                        <m:sub>
                          <m:r>
                            <a:rPr lang="en-US" altLang="zh-CN" i="1">
                              <a:solidFill>
                                <a:srgbClr val="7030A0"/>
                              </a:solidFill>
                              <a:latin typeface="Cambria Math" panose="02040503050406030204" pitchFamily="18" charset="0"/>
                            </a:rPr>
                            <m:t>2</m:t>
                          </m:r>
                        </m:sub>
                      </m:sSub>
                      <m:d>
                        <m:dPr>
                          <m:ctrlPr>
                            <a:rPr lang="en-US" altLang="zh-CN" i="1">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𝐴</m:t>
                          </m:r>
                          <m:r>
                            <a:rPr lang="en-US" altLang="zh-CN" i="1">
                              <a:solidFill>
                                <a:srgbClr val="7030A0"/>
                              </a:solidFill>
                              <a:latin typeface="Cambria Math" panose="02040503050406030204" pitchFamily="18" charset="0"/>
                            </a:rPr>
                            <m:t>𝐶</m:t>
                          </m:r>
                        </m:e>
                      </m:d>
                      <m:r>
                        <a:rPr lang="en-US" altLang="zh-CN" i="1">
                          <a:solidFill>
                            <a:srgbClr val="7030A0"/>
                          </a:solidFill>
                          <a:latin typeface="Cambria Math" panose="02040503050406030204" pitchFamily="18" charset="0"/>
                          <a:ea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𝑅</m:t>
                          </m:r>
                        </m:e>
                        <m:sub>
                          <m:r>
                            <a:rPr lang="en-US" altLang="zh-CN" i="1">
                              <a:solidFill>
                                <a:srgbClr val="7030A0"/>
                              </a:solidFill>
                              <a:latin typeface="Cambria Math" panose="02040503050406030204" pitchFamily="18" charset="0"/>
                            </a:rPr>
                            <m:t>3</m:t>
                          </m:r>
                        </m:sub>
                      </m:sSub>
                      <m:d>
                        <m:dPr>
                          <m:ctrlPr>
                            <a:rPr lang="en-US" altLang="zh-CN" i="1">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𝐴</m:t>
                          </m:r>
                          <m:r>
                            <a:rPr lang="en-US" altLang="zh-CN" i="1">
                              <a:solidFill>
                                <a:srgbClr val="7030A0"/>
                              </a:solidFill>
                              <a:latin typeface="Cambria Math" panose="02040503050406030204" pitchFamily="18" charset="0"/>
                            </a:rPr>
                            <m:t>𝐷</m:t>
                          </m:r>
                        </m:e>
                      </m:d>
                    </m:oMath>
                  </m:oMathPara>
                </a14:m>
                <a:endParaRPr lang="en-US" altLang="zh-CN" dirty="0" smtClean="0"/>
              </a:p>
              <a:p>
                <a:pPr marL="0" indent="0">
                  <a:lnSpc>
                    <a:spcPct val="125000"/>
                  </a:lnSpc>
                  <a:spcBef>
                    <a:spcPts val="0"/>
                  </a:spcBef>
                  <a:buNone/>
                </a:pPr>
                <a14:m>
                  <m:oMathPara xmlns:m="http://schemas.openxmlformats.org/officeDocument/2006/math">
                    <m:oMathParaPr>
                      <m:jc m:val="centerGroup"/>
                    </m:oMathParaPr>
                    <m:oMath xmlns:m="http://schemas.openxmlformats.org/officeDocument/2006/math">
                      <m:r>
                        <a:rPr lang="zh-CN" altLang="en-US" i="1" dirty="0" smtClean="0">
                          <a:solidFill>
                            <a:srgbClr val="00B050"/>
                          </a:solidFill>
                          <a:latin typeface="Cambria Math" panose="02040503050406030204" pitchFamily="18" charset="0"/>
                        </a:rPr>
                        <m:t>分解</m:t>
                      </m:r>
                      <m:r>
                        <a:rPr lang="zh-CN" altLang="en-US" b="0" i="1" dirty="0" smtClean="0">
                          <a:solidFill>
                            <a:srgbClr val="00B050"/>
                          </a:solidFill>
                          <a:latin typeface="Cambria Math" panose="02040503050406030204" pitchFamily="18" charset="0"/>
                        </a:rPr>
                        <m:t>四</m:t>
                      </m:r>
                      <m:r>
                        <a:rPr lang="zh-CN" altLang="en-US" i="1" dirty="0">
                          <a:solidFill>
                            <a:srgbClr val="00B050"/>
                          </a:solidFill>
                          <a:latin typeface="Cambria Math" panose="02040503050406030204" pitchFamily="18" charset="0"/>
                        </a:rPr>
                        <m:t>：</m:t>
                      </m:r>
                    </m:oMath>
                  </m:oMathPara>
                </a14:m>
                <a:endParaRPr lang="en-US" altLang="zh-CN" i="1" dirty="0">
                  <a:solidFill>
                    <a:srgbClr val="00B050"/>
                  </a:solidFill>
                  <a:latin typeface="Cambria Math" panose="02040503050406030204" pitchFamily="18" charset="0"/>
                </a:endParaRPr>
              </a:p>
              <a:p>
                <a:pPr marL="0" indent="0">
                  <a:lnSpc>
                    <a:spcPct val="125000"/>
                  </a:lnSpc>
                  <a:spcBef>
                    <a:spcPts val="0"/>
                  </a:spcBef>
                  <a:buNone/>
                </a:pPr>
                <a14:m>
                  <m:oMathPara xmlns:m="http://schemas.openxmlformats.org/officeDocument/2006/math">
                    <m:oMathParaPr>
                      <m:jc m:val="centerGroup"/>
                    </m:oMathParaPr>
                    <m:oMath xmlns:m="http://schemas.openxmlformats.org/officeDocument/2006/math">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𝑅</m:t>
                          </m:r>
                        </m:e>
                        <m:sub>
                          <m:r>
                            <a:rPr lang="en-US" altLang="zh-CN" i="1">
                              <a:solidFill>
                                <a:srgbClr val="00B050"/>
                              </a:solidFill>
                              <a:latin typeface="Cambria Math" panose="02040503050406030204" pitchFamily="18" charset="0"/>
                            </a:rPr>
                            <m:t>1</m:t>
                          </m:r>
                        </m:sub>
                      </m:sSub>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𝐴𝐵</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𝐴</m:t>
                          </m:r>
                          <m:r>
                            <a:rPr lang="en-US" altLang="zh-CN" i="1">
                              <a:solidFill>
                                <a:srgbClr val="00B050"/>
                              </a:solidFill>
                              <a:latin typeface="Cambria Math" panose="02040503050406030204" pitchFamily="18" charset="0"/>
                              <a:ea typeface="Cambria Math" panose="02040503050406030204" pitchFamily="18" charset="0"/>
                            </a:rPr>
                            <m:t>→</m:t>
                          </m:r>
                          <m:r>
                            <a:rPr lang="en-US" altLang="zh-CN" i="1">
                              <a:solidFill>
                                <a:srgbClr val="00B050"/>
                              </a:solidFill>
                              <a:latin typeface="Cambria Math" panose="02040503050406030204" pitchFamily="18" charset="0"/>
                            </a:rPr>
                            <m:t>𝐵</m:t>
                          </m:r>
                        </m:e>
                      </m:d>
                      <m:r>
                        <a:rPr lang="en-US" altLang="zh-CN" i="1">
                          <a:solidFill>
                            <a:srgbClr val="00B050"/>
                          </a:solidFill>
                          <a:latin typeface="Cambria Math" panose="02040503050406030204" pitchFamily="18" charset="0"/>
                        </a:rPr>
                        <m:t>,</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𝑅</m:t>
                          </m:r>
                        </m:e>
                        <m:sub>
                          <m:r>
                            <a:rPr lang="en-US" altLang="zh-CN" i="1">
                              <a:solidFill>
                                <a:srgbClr val="00B050"/>
                              </a:solidFill>
                              <a:latin typeface="Cambria Math" panose="02040503050406030204" pitchFamily="18" charset="0"/>
                            </a:rPr>
                            <m:t>2</m:t>
                          </m:r>
                        </m:sub>
                      </m:sSub>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𝐵𝐶</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𝐵</m:t>
                          </m:r>
                          <m:r>
                            <a:rPr lang="en-US" altLang="zh-CN" i="1">
                              <a:solidFill>
                                <a:srgbClr val="00B050"/>
                              </a:solidFill>
                              <a:latin typeface="Cambria Math" panose="02040503050406030204" pitchFamily="18" charset="0"/>
                              <a:ea typeface="Cambria Math" panose="02040503050406030204" pitchFamily="18" charset="0"/>
                            </a:rPr>
                            <m:t>→</m:t>
                          </m:r>
                          <m:r>
                            <a:rPr lang="en-US" altLang="zh-CN" i="1">
                              <a:solidFill>
                                <a:srgbClr val="00B050"/>
                              </a:solidFill>
                              <a:latin typeface="Cambria Math" panose="02040503050406030204" pitchFamily="18" charset="0"/>
                              <a:ea typeface="Cambria Math" panose="02040503050406030204" pitchFamily="18" charset="0"/>
                            </a:rPr>
                            <m:t>𝐶</m:t>
                          </m:r>
                        </m:e>
                      </m:d>
                      <m:r>
                        <a:rPr lang="en-US" altLang="zh-CN" i="1">
                          <a:solidFill>
                            <a:srgbClr val="00B050"/>
                          </a:solidFill>
                          <a:latin typeface="Cambria Math" panose="02040503050406030204" pitchFamily="18" charset="0"/>
                          <a:ea typeface="Cambria Math" panose="02040503050406030204" pitchFamily="18" charset="0"/>
                        </a:rPr>
                        <m:t>,</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𝑅</m:t>
                          </m:r>
                        </m:e>
                        <m:sub>
                          <m:r>
                            <a:rPr lang="en-US" altLang="zh-CN" i="1">
                              <a:solidFill>
                                <a:srgbClr val="00B050"/>
                              </a:solidFill>
                              <a:latin typeface="Cambria Math" panose="02040503050406030204" pitchFamily="18" charset="0"/>
                            </a:rPr>
                            <m:t>3</m:t>
                          </m:r>
                        </m:sub>
                      </m:sSub>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𝐷</m:t>
                          </m:r>
                        </m:e>
                      </m:d>
                    </m:oMath>
                  </m:oMathPara>
                </a14:m>
                <a:endParaRPr lang="zh-CN" altLang="en-US" dirty="0">
                  <a:solidFill>
                    <a:srgbClr val="00B05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955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heel(1)">
                                      <p:cBhvr>
                                        <p:cTn id="18" dur="2000"/>
                                        <p:tgtEl>
                                          <p:spTgt spid="3">
                                            <p:txEl>
                                              <p:pRg st="3" end="3"/>
                                            </p:txEl>
                                          </p:spTgt>
                                        </p:tgtEl>
                                      </p:cBhvr>
                                    </p:animEffect>
                                  </p:childTnLst>
                                </p:cTn>
                              </p:par>
                              <p:par>
                                <p:cTn id="19" presetID="21" presetClass="entr" presetSubtype="1"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heel(1)">
                                      <p:cBhvr>
                                        <p:cTn id="21" dur="20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anim calcmode="lin" valueType="num">
                                      <p:cBhvr>
                                        <p:cTn id="2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 calcmode="lin" valueType="num">
                                      <p:cBhvr additive="base">
                                        <p:cTn id="3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 calcmode="lin" valueType="num">
                                      <p:cBhvr additive="base">
                                        <p:cTn id="4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函数依赖在属性集上的投影</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lgn="ctr" eaLnBrk="1" hangingPunct="1">
                  <a:lnSpc>
                    <a:spcPct val="150000"/>
                  </a:lnSpc>
                  <a:buNone/>
                  <a:defRPr/>
                </a:pPr>
                <a:r>
                  <a:rPr lang="zh-CN" altLang="en-US" dirty="0" smtClean="0">
                    <a:sym typeface="Symbol" pitchFamily="18" charset="2"/>
                  </a:rPr>
                  <a:t>函数依赖集</a:t>
                </a:r>
                <a14:m>
                  <m:oMath xmlns:m="http://schemas.openxmlformats.org/officeDocument/2006/math">
                    <m:r>
                      <a:rPr lang="en-US" altLang="zh-CN" b="0" i="1" dirty="0" smtClean="0">
                        <a:latin typeface="Cambria Math" panose="02040503050406030204" pitchFamily="18" charset="0"/>
                        <a:sym typeface="Symbol" pitchFamily="18" charset="2"/>
                      </a:rPr>
                      <m:t>𝐹</m:t>
                    </m:r>
                    <m:r>
                      <a:rPr lang="zh-CN" altLang="en-US" b="0" i="1" dirty="0" smtClean="0">
                        <a:latin typeface="Cambria Math" panose="02040503050406030204" pitchFamily="18" charset="0"/>
                        <a:sym typeface="Symbol" pitchFamily="18" charset="2"/>
                      </a:rPr>
                      <m:t>在</m:t>
                    </m:r>
                    <m:r>
                      <a:rPr lang="zh-CN" altLang="en-US" i="1" dirty="0">
                        <a:latin typeface="Cambria Math" panose="02040503050406030204" pitchFamily="18" charset="0"/>
                        <a:sym typeface="Symbol" pitchFamily="18" charset="2"/>
                      </a:rPr>
                      <m:t>属性集</m:t>
                    </m:r>
                    <m:sSub>
                      <m:sSubPr>
                        <m:ctrlPr>
                          <a:rPr lang="en-US" altLang="zh-CN" i="1" dirty="0">
                            <a:latin typeface="Cambria Math" panose="02040503050406030204" pitchFamily="18" charset="0"/>
                            <a:ea typeface="Cambria Math" panose="02040503050406030204" pitchFamily="18" charset="0"/>
                            <a:sym typeface="Symbol" pitchFamily="18" charset="2"/>
                          </a:rPr>
                        </m:ctrlPr>
                      </m:sSubPr>
                      <m:e>
                        <m:r>
                          <a:rPr lang="en-US" altLang="zh-CN" i="1" dirty="0">
                            <a:latin typeface="Cambria Math" panose="02040503050406030204" pitchFamily="18" charset="0"/>
                            <a:ea typeface="Cambria Math" panose="02040503050406030204" pitchFamily="18" charset="0"/>
                            <a:sym typeface="Symbol" pitchFamily="18" charset="2"/>
                          </a:rPr>
                          <m:t>𝑈</m:t>
                        </m:r>
                      </m:e>
                      <m:sub>
                        <m:r>
                          <a:rPr lang="en-US" altLang="zh-CN" i="1" dirty="0">
                            <a:latin typeface="Cambria Math" panose="02040503050406030204" pitchFamily="18" charset="0"/>
                            <a:ea typeface="Cambria Math" panose="02040503050406030204" pitchFamily="18" charset="0"/>
                            <a:sym typeface="Symbol" pitchFamily="18" charset="2"/>
                          </a:rPr>
                          <m:t>𝑖</m:t>
                        </m:r>
                      </m:sub>
                    </m:sSub>
                    <m:r>
                      <a:rPr lang="zh-CN" altLang="en-US" b="0" i="1" dirty="0" smtClean="0">
                        <a:latin typeface="Cambria Math" panose="02040503050406030204" pitchFamily="18" charset="0"/>
                        <a:sym typeface="Symbol" pitchFamily="18" charset="2"/>
                      </a:rPr>
                      <m:t>上的</m:t>
                    </m:r>
                    <m:r>
                      <a:rPr lang="zh-CN" altLang="en-US" i="1" dirty="0">
                        <a:latin typeface="Cambria Math" panose="02040503050406030204" pitchFamily="18" charset="0"/>
                        <a:sym typeface="Symbol" pitchFamily="18" charset="2"/>
                      </a:rPr>
                      <m:t>投影</m:t>
                    </m:r>
                    <m:r>
                      <a:rPr lang="zh-CN" altLang="en-US" i="1" dirty="0" smtClean="0">
                        <a:latin typeface="Cambria Math" panose="02040503050406030204" pitchFamily="18" charset="0"/>
                        <a:sym typeface="Symbol" pitchFamily="18" charset="2"/>
                      </a:rPr>
                      <m:t>定义</m:t>
                    </m:r>
                    <m:r>
                      <a:rPr lang="zh-CN" altLang="en-US" b="0" i="1" dirty="0" smtClean="0">
                        <a:latin typeface="Cambria Math" panose="02040503050406030204" pitchFamily="18" charset="0"/>
                        <a:sym typeface="Symbol" pitchFamily="18" charset="2"/>
                      </a:rPr>
                      <m:t>为：</m:t>
                    </m:r>
                  </m:oMath>
                </a14:m>
                <a:endParaRPr lang="en-US" altLang="zh-CN" b="0" dirty="0" smtClean="0">
                  <a:sym typeface="Symbol" pitchFamily="18" charset="2"/>
                </a:endParaRPr>
              </a:p>
              <a:p>
                <a:pPr marL="0" indent="0" algn="ctr" eaLnBrk="1" hangingPunct="1">
                  <a:lnSpc>
                    <a:spcPct val="150000"/>
                  </a:lnSpc>
                  <a:buNone/>
                  <a:defRPr/>
                </a:pPr>
                <a14:m>
                  <m:oMath xmlns:m="http://schemas.openxmlformats.org/officeDocument/2006/math">
                    <m:sSub>
                      <m:sSubPr>
                        <m:ctrlPr>
                          <a:rPr lang="en-US" altLang="zh-CN" i="1" dirty="0" smtClean="0">
                            <a:latin typeface="Cambria Math" panose="02040503050406030204" pitchFamily="18" charset="0"/>
                            <a:sym typeface="Symbol" pitchFamily="18" charset="2"/>
                          </a:rPr>
                        </m:ctrlPr>
                      </m:sSubPr>
                      <m:e>
                        <m:r>
                          <a:rPr lang="en-US" altLang="zh-CN" b="0" i="1" dirty="0" smtClean="0">
                            <a:latin typeface="Cambria Math" panose="02040503050406030204" pitchFamily="18" charset="0"/>
                            <a:sym typeface="Symbol" pitchFamily="18" charset="2"/>
                          </a:rPr>
                          <m:t>𝐹</m:t>
                        </m:r>
                      </m:e>
                      <m:sub>
                        <m:r>
                          <a:rPr lang="en-US" altLang="zh-CN" b="0" i="1" dirty="0" smtClean="0">
                            <a:latin typeface="Cambria Math" panose="02040503050406030204" pitchFamily="18" charset="0"/>
                            <a:sym typeface="Symbol" pitchFamily="18" charset="2"/>
                          </a:rPr>
                          <m:t>𝑖</m:t>
                        </m:r>
                      </m:sub>
                    </m:sSub>
                    <m:r>
                      <a:rPr lang="en-US" altLang="zh-CN" b="0" i="1" dirty="0" smtClean="0">
                        <a:latin typeface="Cambria Math" panose="02040503050406030204" pitchFamily="18" charset="0"/>
                        <a:sym typeface="Symbol" pitchFamily="18" charset="2"/>
                      </a:rPr>
                      <m:t>=</m:t>
                    </m:r>
                    <m:d>
                      <m:dPr>
                        <m:begChr m:val="{"/>
                        <m:endChr m:val="|"/>
                        <m:ctrlPr>
                          <a:rPr lang="en-US" altLang="zh-CN" b="0" i="1" dirty="0" smtClean="0">
                            <a:latin typeface="Cambria Math" panose="02040503050406030204" pitchFamily="18" charset="0"/>
                            <a:sym typeface="Symbol" pitchFamily="18" charset="2"/>
                          </a:rPr>
                        </m:ctrlPr>
                      </m:dPr>
                      <m:e>
                        <m:r>
                          <a:rPr lang="en-US" altLang="zh-CN" b="0" i="1" dirty="0" smtClean="0">
                            <a:latin typeface="Cambria Math" panose="02040503050406030204" pitchFamily="18" charset="0"/>
                            <a:sym typeface="Symbol" pitchFamily="18" charset="2"/>
                          </a:rPr>
                          <m:t>𝑋</m:t>
                        </m:r>
                        <m:r>
                          <a:rPr lang="en-US" altLang="zh-CN" b="0" i="1" dirty="0" smtClean="0">
                            <a:latin typeface="Cambria Math" panose="02040503050406030204" pitchFamily="18" charset="0"/>
                            <a:ea typeface="Cambria Math" panose="02040503050406030204" pitchFamily="18" charset="0"/>
                            <a:sym typeface="Symbol" pitchFamily="18" charset="2"/>
                          </a:rPr>
                          <m:t>→</m:t>
                        </m:r>
                        <m:r>
                          <a:rPr lang="en-US" altLang="zh-CN" b="0" i="1" dirty="0" smtClean="0">
                            <a:latin typeface="Cambria Math" panose="02040503050406030204" pitchFamily="18" charset="0"/>
                            <a:ea typeface="Cambria Math" panose="02040503050406030204" pitchFamily="18" charset="0"/>
                            <a:sym typeface="Symbol" pitchFamily="18" charset="2"/>
                          </a:rPr>
                          <m:t>𝑌</m:t>
                        </m:r>
                        <m:r>
                          <a:rPr lang="en-US" altLang="zh-CN" b="0" i="1" dirty="0" smtClean="0">
                            <a:latin typeface="Cambria Math" panose="02040503050406030204" pitchFamily="18" charset="0"/>
                            <a:ea typeface="Cambria Math" panose="02040503050406030204" pitchFamily="18" charset="0"/>
                            <a:sym typeface="Symbol" pitchFamily="18" charset="2"/>
                          </a:rPr>
                          <m:t> </m:t>
                        </m:r>
                      </m:e>
                    </m:d>
                    <m:r>
                      <a:rPr lang="en-US" altLang="zh-CN" b="0" i="1" dirty="0" smtClean="0">
                        <a:latin typeface="Cambria Math" panose="02040503050406030204" pitchFamily="18" charset="0"/>
                        <a:ea typeface="Cambria Math" panose="02040503050406030204" pitchFamily="18" charset="0"/>
                        <a:sym typeface="Symbol" pitchFamily="18" charset="2"/>
                      </a:rPr>
                      <m:t>𝑋</m:t>
                    </m:r>
                    <m:r>
                      <a:rPr lang="en-US" altLang="zh-CN" b="0" i="1" dirty="0" smtClean="0">
                        <a:latin typeface="Cambria Math" panose="02040503050406030204" pitchFamily="18" charset="0"/>
                        <a:ea typeface="Cambria Math" panose="02040503050406030204" pitchFamily="18" charset="0"/>
                        <a:sym typeface="Symbol" pitchFamily="18" charset="2"/>
                      </a:rPr>
                      <m:t>→</m:t>
                    </m:r>
                    <m:r>
                      <a:rPr lang="en-US" altLang="zh-CN" b="0" i="1" dirty="0" smtClean="0">
                        <a:latin typeface="Cambria Math" panose="02040503050406030204" pitchFamily="18" charset="0"/>
                        <a:ea typeface="Cambria Math" panose="02040503050406030204" pitchFamily="18" charset="0"/>
                        <a:sym typeface="Symbol" pitchFamily="18" charset="2"/>
                      </a:rPr>
                      <m:t>𝑌</m:t>
                    </m:r>
                    <m:r>
                      <a:rPr lang="en-US" altLang="zh-CN" b="0" i="1" dirty="0" smtClean="0">
                        <a:latin typeface="Cambria Math" panose="02040503050406030204" pitchFamily="18" charset="0"/>
                        <a:ea typeface="Cambria Math" panose="02040503050406030204" pitchFamily="18" charset="0"/>
                        <a:sym typeface="Symbol" pitchFamily="18" charset="2"/>
                      </a:rPr>
                      <m:t>∈</m:t>
                    </m:r>
                    <m:sSup>
                      <m:sSupPr>
                        <m:ctrlPr>
                          <a:rPr lang="en-US" altLang="zh-CN" b="0" i="1" dirty="0" smtClean="0">
                            <a:latin typeface="Cambria Math" panose="02040503050406030204" pitchFamily="18" charset="0"/>
                            <a:ea typeface="Cambria Math" panose="02040503050406030204" pitchFamily="18" charset="0"/>
                            <a:sym typeface="Symbol" pitchFamily="18" charset="2"/>
                          </a:rPr>
                        </m:ctrlPr>
                      </m:sSupPr>
                      <m:e>
                        <m:r>
                          <a:rPr lang="en-US" altLang="zh-CN" b="0" i="1" dirty="0" smtClean="0">
                            <a:latin typeface="Cambria Math" panose="02040503050406030204" pitchFamily="18" charset="0"/>
                            <a:ea typeface="Cambria Math" panose="02040503050406030204" pitchFamily="18" charset="0"/>
                            <a:sym typeface="Symbol" pitchFamily="18" charset="2"/>
                          </a:rPr>
                          <m:t>𝐹</m:t>
                        </m:r>
                      </m:e>
                      <m:sup>
                        <m:r>
                          <a:rPr lang="en-US" altLang="zh-CN" b="0" i="1" dirty="0" smtClean="0">
                            <a:latin typeface="Cambria Math" panose="02040503050406030204" pitchFamily="18" charset="0"/>
                            <a:ea typeface="Cambria Math" panose="02040503050406030204" pitchFamily="18" charset="0"/>
                            <a:sym typeface="Symbol" pitchFamily="18" charset="2"/>
                          </a:rPr>
                          <m:t>+</m:t>
                        </m:r>
                      </m:sup>
                    </m:sSup>
                    <m:r>
                      <a:rPr lang="en-US" altLang="zh-CN" b="0" i="1" dirty="0" smtClean="0">
                        <a:latin typeface="Cambria Math" panose="02040503050406030204" pitchFamily="18" charset="0"/>
                        <a:ea typeface="Cambria Math" panose="02040503050406030204" pitchFamily="18" charset="0"/>
                        <a:sym typeface="Symbol" pitchFamily="18" charset="2"/>
                      </a:rPr>
                      <m:t>∧</m:t>
                    </m:r>
                    <m:r>
                      <a:rPr lang="en-US" altLang="zh-CN" b="0" i="1" dirty="0" smtClean="0">
                        <a:latin typeface="Cambria Math" panose="02040503050406030204" pitchFamily="18" charset="0"/>
                        <a:ea typeface="Cambria Math" panose="02040503050406030204" pitchFamily="18" charset="0"/>
                        <a:sym typeface="Symbol" pitchFamily="18" charset="2"/>
                      </a:rPr>
                      <m:t>𝑋𝑌</m:t>
                    </m:r>
                    <m:r>
                      <a:rPr lang="en-US" altLang="zh-CN" b="0" i="1" dirty="0" smtClean="0">
                        <a:latin typeface="Cambria Math" panose="02040503050406030204" pitchFamily="18" charset="0"/>
                        <a:ea typeface="Cambria Math" panose="02040503050406030204" pitchFamily="18" charset="0"/>
                        <a:sym typeface="Symbol" pitchFamily="18" charset="2"/>
                      </a:rPr>
                      <m:t>⊆</m:t>
                    </m:r>
                    <m:sSub>
                      <m:sSubPr>
                        <m:ctrlPr>
                          <a:rPr lang="en-US" altLang="zh-CN" b="0" i="1" dirty="0" smtClean="0">
                            <a:latin typeface="Cambria Math" panose="02040503050406030204" pitchFamily="18" charset="0"/>
                            <a:ea typeface="Cambria Math" panose="02040503050406030204" pitchFamily="18" charset="0"/>
                            <a:sym typeface="Symbol" pitchFamily="18" charset="2"/>
                          </a:rPr>
                        </m:ctrlPr>
                      </m:sSubPr>
                      <m:e>
                        <m:r>
                          <a:rPr lang="en-US" altLang="zh-CN" b="0" i="1" dirty="0" smtClean="0">
                            <a:latin typeface="Cambria Math" panose="02040503050406030204" pitchFamily="18" charset="0"/>
                            <a:ea typeface="Cambria Math" panose="02040503050406030204" pitchFamily="18" charset="0"/>
                            <a:sym typeface="Symbol" pitchFamily="18" charset="2"/>
                          </a:rPr>
                          <m:t>𝑈</m:t>
                        </m:r>
                      </m:e>
                      <m:sub>
                        <m:r>
                          <a:rPr lang="en-US" altLang="zh-CN" b="0" i="1" dirty="0" smtClean="0">
                            <a:latin typeface="Cambria Math" panose="02040503050406030204" pitchFamily="18" charset="0"/>
                            <a:ea typeface="Cambria Math" panose="02040503050406030204" pitchFamily="18" charset="0"/>
                            <a:sym typeface="Symbol" pitchFamily="18" charset="2"/>
                          </a:rPr>
                          <m:t>𝑖</m:t>
                        </m:r>
                      </m:sub>
                    </m:sSub>
                    <m:r>
                      <a:rPr lang="en-US" altLang="zh-CN" b="0" i="1" dirty="0" smtClean="0">
                        <a:latin typeface="Cambria Math" panose="02040503050406030204" pitchFamily="18" charset="0"/>
                        <a:ea typeface="Cambria Math" panose="02040503050406030204" pitchFamily="18" charset="0"/>
                        <a:sym typeface="Symbol" pitchFamily="18" charset="2"/>
                      </a:rPr>
                      <m:t>}</m:t>
                    </m:r>
                  </m:oMath>
                </a14:m>
                <a:r>
                  <a:rPr lang="en-US" altLang="zh-CN" dirty="0" smtClean="0"/>
                  <a:t> </a:t>
                </a:r>
              </a:p>
              <a:p>
                <a:pPr marL="0" indent="0" algn="ctr" eaLnBrk="1" hangingPunct="1">
                  <a:lnSpc>
                    <a:spcPct val="150000"/>
                  </a:lnSpc>
                  <a:buNone/>
                  <a:defRPr/>
                </a:pPr>
                <a:r>
                  <a:rPr lang="zh-CN" altLang="en-US" dirty="0" smtClean="0">
                    <a:effectLst/>
                  </a:rPr>
                  <a:t>求</a:t>
                </a:r>
                <a:r>
                  <a:rPr lang="en-US" altLang="zh-CN" dirty="0">
                    <a:effectLst/>
                  </a:rPr>
                  <a:t>F={</a:t>
                </a:r>
                <a:r>
                  <a:rPr lang="en-US" altLang="zh-CN" dirty="0" smtClean="0">
                    <a:effectLst/>
                  </a:rPr>
                  <a:t>A</a:t>
                </a:r>
                <a:r>
                  <a:rPr lang="en-US" altLang="zh-CN" dirty="0" smtClean="0">
                    <a:effectLst/>
                    <a:sym typeface="Symbol" pitchFamily="18" charset="2"/>
                  </a:rPr>
                  <a:t></a:t>
                </a:r>
                <a:r>
                  <a:rPr lang="en-US" altLang="zh-CN" dirty="0" smtClean="0">
                    <a:effectLst/>
                  </a:rPr>
                  <a:t>B, B</a:t>
                </a:r>
                <a:r>
                  <a:rPr lang="en-US" altLang="zh-CN" dirty="0" smtClean="0">
                    <a:effectLst/>
                    <a:sym typeface="Symbol" pitchFamily="18" charset="2"/>
                  </a:rPr>
                  <a:t></a:t>
                </a:r>
                <a:r>
                  <a:rPr lang="en-US" altLang="zh-CN" dirty="0" smtClean="0">
                    <a:effectLst/>
                  </a:rPr>
                  <a:t>C, C</a:t>
                </a:r>
                <a:r>
                  <a:rPr lang="en-US" altLang="zh-CN" dirty="0" smtClean="0">
                    <a:effectLst/>
                    <a:sym typeface="Symbol" pitchFamily="18" charset="2"/>
                  </a:rPr>
                  <a:t></a:t>
                </a:r>
                <a:r>
                  <a:rPr lang="en-US" altLang="zh-CN" dirty="0" smtClean="0">
                    <a:effectLst/>
                  </a:rPr>
                  <a:t>D</a:t>
                </a:r>
                <a:r>
                  <a:rPr lang="en-US" altLang="zh-CN" dirty="0">
                    <a:effectLst/>
                  </a:rPr>
                  <a:t>}</a:t>
                </a:r>
                <a:r>
                  <a:rPr lang="zh-CN" altLang="en-US" dirty="0">
                    <a:effectLst/>
                  </a:rPr>
                  <a:t>在</a:t>
                </a:r>
                <a:r>
                  <a:rPr lang="en-US" altLang="zh-CN" dirty="0">
                    <a:effectLst/>
                  </a:rPr>
                  <a:t>S(ACD)</a:t>
                </a:r>
                <a:r>
                  <a:rPr lang="zh-CN" altLang="en-US" dirty="0">
                    <a:effectLst/>
                  </a:rPr>
                  <a:t>上的</a:t>
                </a:r>
                <a:r>
                  <a:rPr lang="zh-CN" altLang="en-US" dirty="0" smtClean="0">
                    <a:effectLst/>
                  </a:rPr>
                  <a:t>投影</a:t>
                </a:r>
                <a:endParaRPr lang="en-US" altLang="zh-CN" dirty="0" smtClean="0">
                  <a:effectLst/>
                </a:endParaRPr>
              </a:p>
              <a:p>
                <a:pPr marL="0" indent="0" algn="ctr" eaLnBrk="1" hangingPunct="1">
                  <a:lnSpc>
                    <a:spcPct val="150000"/>
                  </a:lnSpc>
                  <a:buNone/>
                  <a:defRPr/>
                </a:pPr>
                <a14:m>
                  <m:oMathPara xmlns:m="http://schemas.openxmlformats.org/officeDocument/2006/math">
                    <m:oMathParaPr>
                      <m:jc m:val="centerGroup"/>
                    </m:oMathParaPr>
                    <m:oMath xmlns:m="http://schemas.openxmlformats.org/officeDocument/2006/math">
                      <m:sSubSup>
                        <m:sSubSupPr>
                          <m:ctrlPr>
                            <a:rPr lang="en-US" altLang="zh-CN" i="1" dirty="0" smtClean="0">
                              <a:effectLst/>
                              <a:latin typeface="Cambria Math" panose="02040503050406030204" pitchFamily="18" charset="0"/>
                            </a:rPr>
                          </m:ctrlPr>
                        </m:sSubSupPr>
                        <m:e>
                          <m:r>
                            <a:rPr lang="en-US" altLang="zh-CN" b="0" i="1" dirty="0" smtClean="0">
                              <a:effectLst/>
                              <a:latin typeface="Cambria Math" panose="02040503050406030204" pitchFamily="18" charset="0"/>
                            </a:rPr>
                            <m:t>𝐴</m:t>
                          </m:r>
                        </m:e>
                        <m:sub>
                          <m:r>
                            <a:rPr lang="en-US" altLang="zh-CN" b="0" i="1" dirty="0" smtClean="0">
                              <a:effectLst/>
                              <a:latin typeface="Cambria Math" panose="02040503050406030204" pitchFamily="18" charset="0"/>
                            </a:rPr>
                            <m:t>𝐹</m:t>
                          </m:r>
                        </m:sub>
                        <m:sup>
                          <m:r>
                            <a:rPr lang="en-US" altLang="zh-CN" b="0" i="1" dirty="0" smtClean="0">
                              <a:effectLst/>
                              <a:latin typeface="Cambria Math" panose="02040503050406030204" pitchFamily="18" charset="0"/>
                            </a:rPr>
                            <m:t>+</m:t>
                          </m:r>
                        </m:sup>
                      </m:sSubSup>
                      <m:r>
                        <a:rPr lang="en-US" altLang="zh-CN" b="0" i="1" dirty="0" smtClean="0">
                          <a:effectLst/>
                          <a:latin typeface="Cambria Math" panose="02040503050406030204" pitchFamily="18" charset="0"/>
                        </a:rPr>
                        <m:t>=</m:t>
                      </m:r>
                      <m:r>
                        <a:rPr lang="en-US" altLang="zh-CN" b="0" i="1" dirty="0" smtClean="0">
                          <a:effectLst/>
                          <a:latin typeface="Cambria Math" panose="02040503050406030204" pitchFamily="18" charset="0"/>
                        </a:rPr>
                        <m:t>𝐴𝐵𝐶𝐷</m:t>
                      </m:r>
                      <m:r>
                        <a:rPr lang="en-US" altLang="zh-CN" b="0" i="1" dirty="0" smtClean="0">
                          <a:effectLst/>
                          <a:latin typeface="Cambria Math" panose="02040503050406030204" pitchFamily="18" charset="0"/>
                        </a:rPr>
                        <m:t>,</m:t>
                      </m:r>
                      <m:sSubSup>
                        <m:sSubSupPr>
                          <m:ctrlPr>
                            <a:rPr lang="en-US" altLang="zh-CN" i="1" dirty="0">
                              <a:effectLst/>
                              <a:latin typeface="Cambria Math" panose="02040503050406030204" pitchFamily="18" charset="0"/>
                            </a:rPr>
                          </m:ctrlPr>
                        </m:sSubSupPr>
                        <m:e>
                          <m:r>
                            <a:rPr lang="en-US" altLang="zh-CN" b="0" i="1" dirty="0" smtClean="0">
                              <a:effectLst/>
                              <a:latin typeface="Cambria Math" panose="02040503050406030204" pitchFamily="18" charset="0"/>
                            </a:rPr>
                            <m:t>𝐶</m:t>
                          </m:r>
                        </m:e>
                        <m:sub>
                          <m:r>
                            <a:rPr lang="en-US" altLang="zh-CN" i="1" dirty="0">
                              <a:effectLst/>
                              <a:latin typeface="Cambria Math" panose="02040503050406030204" pitchFamily="18" charset="0"/>
                            </a:rPr>
                            <m:t>𝐹</m:t>
                          </m:r>
                        </m:sub>
                        <m:sup>
                          <m:r>
                            <a:rPr lang="en-US" altLang="zh-CN" i="1" dirty="0">
                              <a:effectLst/>
                              <a:latin typeface="Cambria Math" panose="02040503050406030204" pitchFamily="18" charset="0"/>
                            </a:rPr>
                            <m:t>+</m:t>
                          </m:r>
                        </m:sup>
                      </m:sSubSup>
                      <m:r>
                        <a:rPr lang="en-US" altLang="zh-CN" b="0" i="1" dirty="0" smtClean="0">
                          <a:effectLst/>
                          <a:latin typeface="Cambria Math" panose="02040503050406030204" pitchFamily="18" charset="0"/>
                        </a:rPr>
                        <m:t>=</m:t>
                      </m:r>
                      <m:r>
                        <a:rPr lang="en-US" altLang="zh-CN" b="0" i="1" dirty="0" smtClean="0">
                          <a:effectLst/>
                          <a:latin typeface="Cambria Math" panose="02040503050406030204" pitchFamily="18" charset="0"/>
                        </a:rPr>
                        <m:t>𝐶𝐷</m:t>
                      </m:r>
                      <m:r>
                        <a:rPr lang="en-US" altLang="zh-CN" b="0" i="1" dirty="0" smtClean="0">
                          <a:effectLst/>
                          <a:latin typeface="Cambria Math" panose="02040503050406030204" pitchFamily="18" charset="0"/>
                        </a:rPr>
                        <m:t>,</m:t>
                      </m:r>
                      <m:sSubSup>
                        <m:sSubSupPr>
                          <m:ctrlPr>
                            <a:rPr lang="en-US" altLang="zh-CN" i="1" dirty="0">
                              <a:effectLst/>
                              <a:latin typeface="Cambria Math" panose="02040503050406030204" pitchFamily="18" charset="0"/>
                            </a:rPr>
                          </m:ctrlPr>
                        </m:sSubSupPr>
                        <m:e>
                          <m:r>
                            <a:rPr lang="en-US" altLang="zh-CN" b="0" i="1" dirty="0" smtClean="0">
                              <a:effectLst/>
                              <a:latin typeface="Cambria Math" panose="02040503050406030204" pitchFamily="18" charset="0"/>
                            </a:rPr>
                            <m:t>𝐷</m:t>
                          </m:r>
                        </m:e>
                        <m:sub>
                          <m:r>
                            <a:rPr lang="en-US" altLang="zh-CN" i="1" dirty="0">
                              <a:effectLst/>
                              <a:latin typeface="Cambria Math" panose="02040503050406030204" pitchFamily="18" charset="0"/>
                            </a:rPr>
                            <m:t>𝐹</m:t>
                          </m:r>
                        </m:sub>
                        <m:sup>
                          <m:r>
                            <a:rPr lang="en-US" altLang="zh-CN" i="1" dirty="0">
                              <a:effectLst/>
                              <a:latin typeface="Cambria Math" panose="02040503050406030204" pitchFamily="18" charset="0"/>
                            </a:rPr>
                            <m:t>+</m:t>
                          </m:r>
                        </m:sup>
                      </m:sSubSup>
                      <m:r>
                        <a:rPr lang="en-US" altLang="zh-CN" b="0" i="1" dirty="0" smtClean="0">
                          <a:effectLst/>
                          <a:latin typeface="Cambria Math" panose="02040503050406030204" pitchFamily="18" charset="0"/>
                        </a:rPr>
                        <m:t>=</m:t>
                      </m:r>
                      <m:r>
                        <a:rPr lang="en-US" altLang="zh-CN" b="0" i="1" dirty="0" smtClean="0">
                          <a:effectLst/>
                          <a:latin typeface="Cambria Math" panose="02040503050406030204" pitchFamily="18" charset="0"/>
                        </a:rPr>
                        <m:t>𝐷</m:t>
                      </m:r>
                    </m:oMath>
                  </m:oMathPara>
                </a14:m>
                <a:endParaRPr lang="zh-CN" altLang="en-US" dirty="0">
                  <a:effectLst/>
                </a:endParaRPr>
              </a:p>
              <a:p>
                <a:pPr marL="0" indent="0" algn="ctr" eaLnBrk="1" hangingPunct="1">
                  <a:lnSpc>
                    <a:spcPct val="150000"/>
                  </a:lnSpc>
                  <a:buNone/>
                  <a:defRPr/>
                </a:pPr>
                <a:r>
                  <a:rPr lang="zh-CN" altLang="en-US" dirty="0" smtClean="0"/>
                  <a:t>得到</a:t>
                </a:r>
                <a14:m>
                  <m:oMath xmlns:m="http://schemas.openxmlformats.org/officeDocument/2006/math">
                    <m:r>
                      <a:rPr lang="en-US" altLang="zh-CN" b="0" i="1" dirty="0" smtClean="0">
                        <a:effectLst/>
                        <a:latin typeface="Cambria Math" panose="02040503050406030204" pitchFamily="18" charset="0"/>
                      </a:rPr>
                      <m:t>𝐴</m:t>
                    </m:r>
                    <m:r>
                      <a:rPr lang="en-US" altLang="zh-CN" b="0" i="1" dirty="0" smtClean="0">
                        <a:effectLst/>
                        <a:latin typeface="Cambria Math" panose="02040503050406030204" pitchFamily="18" charset="0"/>
                        <a:ea typeface="Cambria Math" panose="02040503050406030204" pitchFamily="18" charset="0"/>
                      </a:rPr>
                      <m:t>→</m:t>
                    </m:r>
                    <m:r>
                      <a:rPr lang="en-US" altLang="zh-CN" b="0" i="1" dirty="0" smtClean="0">
                        <a:effectLst/>
                        <a:latin typeface="Cambria Math" panose="02040503050406030204" pitchFamily="18" charset="0"/>
                      </a:rPr>
                      <m:t>𝐶</m:t>
                    </m:r>
                    <m:r>
                      <a:rPr lang="en-US" altLang="zh-CN" b="0" i="1" dirty="0" smtClean="0">
                        <a:effectLst/>
                        <a:latin typeface="Cambria Math" panose="02040503050406030204" pitchFamily="18" charset="0"/>
                      </a:rPr>
                      <m:t>,</m:t>
                    </m:r>
                    <m:r>
                      <a:rPr lang="en-US" altLang="zh-CN" b="0" i="1" dirty="0" smtClean="0">
                        <a:effectLst/>
                        <a:latin typeface="Cambria Math" panose="02040503050406030204" pitchFamily="18" charset="0"/>
                      </a:rPr>
                      <m:t>𝐴</m:t>
                    </m:r>
                    <m:r>
                      <a:rPr lang="en-US" altLang="zh-CN" b="0" i="1" dirty="0" smtClean="0">
                        <a:effectLst/>
                        <a:latin typeface="Cambria Math" panose="02040503050406030204" pitchFamily="18" charset="0"/>
                        <a:ea typeface="Cambria Math" panose="02040503050406030204" pitchFamily="18" charset="0"/>
                      </a:rPr>
                      <m:t>→</m:t>
                    </m:r>
                    <m:r>
                      <a:rPr lang="en-US" altLang="zh-CN" b="0" i="1" dirty="0" smtClean="0">
                        <a:effectLst/>
                        <a:latin typeface="Cambria Math" panose="02040503050406030204" pitchFamily="18" charset="0"/>
                      </a:rPr>
                      <m:t>𝐷</m:t>
                    </m:r>
                    <m:r>
                      <a:rPr lang="en-US" altLang="zh-CN" b="0" i="1" dirty="0" smtClean="0">
                        <a:effectLst/>
                        <a:latin typeface="Cambria Math" panose="02040503050406030204" pitchFamily="18" charset="0"/>
                      </a:rPr>
                      <m:t>,</m:t>
                    </m:r>
                    <m:r>
                      <a:rPr lang="en-US" altLang="zh-CN" b="0" i="1" dirty="0" smtClean="0">
                        <a:effectLst/>
                        <a:latin typeface="Cambria Math" panose="02040503050406030204" pitchFamily="18" charset="0"/>
                      </a:rPr>
                      <m:t>𝐶</m:t>
                    </m:r>
                    <m:r>
                      <a:rPr lang="en-US" altLang="zh-CN" b="0" i="1" dirty="0" smtClean="0">
                        <a:effectLst/>
                        <a:latin typeface="Cambria Math" panose="02040503050406030204" pitchFamily="18" charset="0"/>
                        <a:ea typeface="Cambria Math" panose="02040503050406030204" pitchFamily="18" charset="0"/>
                      </a:rPr>
                      <m:t>→</m:t>
                    </m:r>
                    <m:r>
                      <a:rPr lang="en-US" altLang="zh-CN" b="0" i="1" dirty="0" smtClean="0">
                        <a:effectLst/>
                        <a:latin typeface="Cambria Math" panose="02040503050406030204" pitchFamily="18" charset="0"/>
                      </a:rPr>
                      <m:t>𝐷</m:t>
                    </m:r>
                  </m:oMath>
                </a14:m>
                <a:endParaRPr lang="en-US" altLang="zh-CN" dirty="0" smtClean="0"/>
              </a:p>
              <a:p>
                <a:pPr marL="0" indent="0" algn="ctr" eaLnBrk="1" hangingPunct="1">
                  <a:lnSpc>
                    <a:spcPct val="150000"/>
                  </a:lnSpc>
                  <a:buNone/>
                  <a:defRPr/>
                </a:pPr>
                <a14:m>
                  <m:oMathPara xmlns:m="http://schemas.openxmlformats.org/officeDocument/2006/math">
                    <m:oMathParaPr>
                      <m:jc m:val="centerGroup"/>
                    </m:oMathParaPr>
                    <m:oMath xmlns:m="http://schemas.openxmlformats.org/officeDocument/2006/math">
                      <m:sSubSup>
                        <m:sSubSupPr>
                          <m:ctrlPr>
                            <a:rPr lang="en-US" altLang="zh-CN" i="1" dirty="0">
                              <a:effectLst/>
                              <a:latin typeface="Cambria Math" panose="02040503050406030204" pitchFamily="18" charset="0"/>
                            </a:rPr>
                          </m:ctrlPr>
                        </m:sSubSupPr>
                        <m:e>
                          <m:r>
                            <a:rPr lang="en-US" altLang="zh-CN" b="0" i="1" dirty="0" smtClean="0">
                              <a:effectLst/>
                              <a:latin typeface="Cambria Math" panose="02040503050406030204" pitchFamily="18" charset="0"/>
                            </a:rPr>
                            <m:t>(</m:t>
                          </m:r>
                          <m:r>
                            <a:rPr lang="en-US" altLang="zh-CN" b="0" i="1" dirty="0" smtClean="0">
                              <a:effectLst/>
                              <a:latin typeface="Cambria Math" panose="02040503050406030204" pitchFamily="18" charset="0"/>
                            </a:rPr>
                            <m:t>𝐶𝐷</m:t>
                          </m:r>
                          <m:r>
                            <a:rPr lang="en-US" altLang="zh-CN" b="0" i="1" dirty="0" smtClean="0">
                              <a:effectLst/>
                              <a:latin typeface="Cambria Math" panose="02040503050406030204" pitchFamily="18" charset="0"/>
                            </a:rPr>
                            <m:t>)</m:t>
                          </m:r>
                        </m:e>
                        <m:sub>
                          <m:r>
                            <a:rPr lang="en-US" altLang="zh-CN" i="1" dirty="0">
                              <a:effectLst/>
                              <a:latin typeface="Cambria Math" panose="02040503050406030204" pitchFamily="18" charset="0"/>
                            </a:rPr>
                            <m:t>𝐹</m:t>
                          </m:r>
                        </m:sub>
                        <m:sup>
                          <m:r>
                            <a:rPr lang="en-US" altLang="zh-CN" i="1" dirty="0">
                              <a:effectLst/>
                              <a:latin typeface="Cambria Math" panose="02040503050406030204" pitchFamily="18" charset="0"/>
                            </a:rPr>
                            <m:t>+</m:t>
                          </m:r>
                        </m:sup>
                      </m:sSubSup>
                      <m:r>
                        <a:rPr lang="en-US" altLang="zh-CN" i="1" dirty="0">
                          <a:effectLst/>
                          <a:latin typeface="Cambria Math" panose="02040503050406030204" pitchFamily="18" charset="0"/>
                        </a:rPr>
                        <m:t>=</m:t>
                      </m:r>
                      <m:r>
                        <a:rPr lang="en-US" altLang="zh-CN" i="1" dirty="0">
                          <a:effectLst/>
                          <a:latin typeface="Cambria Math" panose="02040503050406030204" pitchFamily="18" charset="0"/>
                        </a:rPr>
                        <m:t>𝐶𝐷</m:t>
                      </m:r>
                    </m:oMath>
                  </m:oMathPara>
                </a14:m>
                <a:endParaRPr lang="en-US" altLang="zh-CN" i="1" dirty="0" smtClean="0">
                  <a:effectLst/>
                  <a:latin typeface="Cambria Math" panose="02040503050406030204" pitchFamily="18" charset="0"/>
                </a:endParaRPr>
              </a:p>
              <a:p>
                <a:pPr marL="0" indent="0" algn="ctr" eaLnBrk="1" hangingPunct="1">
                  <a:lnSpc>
                    <a:spcPct val="150000"/>
                  </a:lnSpc>
                  <a:buNone/>
                  <a:defRPr/>
                </a:pPr>
                <a14:m>
                  <m:oMathPara xmlns:m="http://schemas.openxmlformats.org/officeDocument/2006/math">
                    <m:oMathParaPr>
                      <m:jc m:val="centerGroup"/>
                    </m:oMathParaPr>
                    <m:oMath xmlns:m="http://schemas.openxmlformats.org/officeDocument/2006/math">
                      <m:r>
                        <a:rPr lang="zh-CN" altLang="en-US" i="1" dirty="0" smtClean="0">
                          <a:effectLst/>
                          <a:latin typeface="Cambria Math" panose="02040503050406030204" pitchFamily="18" charset="0"/>
                        </a:rPr>
                        <m:t>需要</m:t>
                      </m:r>
                      <m:r>
                        <a:rPr lang="zh-CN" altLang="en-US" i="1" dirty="0">
                          <a:effectLst/>
                          <a:latin typeface="Cambria Math" panose="02040503050406030204" pitchFamily="18" charset="0"/>
                        </a:rPr>
                        <m:t>考虑</m:t>
                      </m:r>
                      <m:sSubSup>
                        <m:sSubSupPr>
                          <m:ctrlPr>
                            <a:rPr lang="en-US" altLang="zh-CN" i="1" dirty="0">
                              <a:effectLst/>
                              <a:latin typeface="Cambria Math" panose="02040503050406030204" pitchFamily="18" charset="0"/>
                            </a:rPr>
                          </m:ctrlPr>
                        </m:sSubSupPr>
                        <m:e>
                          <m:r>
                            <a:rPr lang="en-US" altLang="zh-CN" b="0" i="1" dirty="0" smtClean="0">
                              <a:effectLst/>
                              <a:latin typeface="Cambria Math" panose="02040503050406030204" pitchFamily="18" charset="0"/>
                            </a:rPr>
                            <m:t>(</m:t>
                          </m:r>
                          <m:r>
                            <a:rPr lang="en-US" altLang="zh-CN" b="0" i="1" dirty="0" smtClean="0">
                              <a:effectLst/>
                              <a:latin typeface="Cambria Math" panose="02040503050406030204" pitchFamily="18" charset="0"/>
                            </a:rPr>
                            <m:t>𝐴𝐶</m:t>
                          </m:r>
                          <m:r>
                            <a:rPr lang="en-US" altLang="zh-CN" b="0" i="1" dirty="0" smtClean="0">
                              <a:effectLst/>
                              <a:latin typeface="Cambria Math" panose="02040503050406030204" pitchFamily="18" charset="0"/>
                            </a:rPr>
                            <m:t>)</m:t>
                          </m:r>
                        </m:e>
                        <m:sub>
                          <m:r>
                            <a:rPr lang="en-US" altLang="zh-CN" i="1" dirty="0">
                              <a:effectLst/>
                              <a:latin typeface="Cambria Math" panose="02040503050406030204" pitchFamily="18" charset="0"/>
                            </a:rPr>
                            <m:t>𝐹</m:t>
                          </m:r>
                        </m:sub>
                        <m:sup>
                          <m:r>
                            <a:rPr lang="en-US" altLang="zh-CN" i="1" dirty="0">
                              <a:effectLst/>
                              <a:latin typeface="Cambria Math" panose="02040503050406030204" pitchFamily="18" charset="0"/>
                            </a:rPr>
                            <m:t>+</m:t>
                          </m:r>
                        </m:sup>
                      </m:sSubSup>
                      <m:r>
                        <a:rPr lang="zh-CN" altLang="en-US" b="0" i="1" dirty="0" smtClean="0">
                          <a:effectLst/>
                          <a:latin typeface="Cambria Math" panose="02040503050406030204" pitchFamily="18" charset="0"/>
                        </a:rPr>
                        <m:t>吗？</m:t>
                      </m:r>
                    </m:oMath>
                  </m:oMathPara>
                </a14:m>
                <a:endParaRPr lang="zh-CN" altLang="en-US" dirty="0">
                  <a:effectLst/>
                </a:endParaRPr>
              </a:p>
              <a:p>
                <a:pPr marL="0" indent="0" algn="ctr" eaLnBrk="1" hangingPunct="1">
                  <a:lnSpc>
                    <a:spcPct val="150000"/>
                  </a:lnSpc>
                  <a:buNone/>
                  <a:defRPr/>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2447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函数依赖在属性集上的投影</a:t>
            </a:r>
          </a:p>
        </p:txBody>
      </p:sp>
      <p:sp>
        <p:nvSpPr>
          <p:cNvPr id="3" name="内容占位符 2"/>
          <p:cNvSpPr>
            <a:spLocks noGrp="1"/>
          </p:cNvSpPr>
          <p:nvPr>
            <p:ph idx="1"/>
          </p:nvPr>
        </p:nvSpPr>
        <p:spPr/>
        <p:txBody>
          <a:bodyPr/>
          <a:lstStyle/>
          <a:p>
            <a:pPr marL="0" indent="0" algn="ctr" eaLnBrk="1" hangingPunct="1">
              <a:lnSpc>
                <a:spcPct val="150000"/>
              </a:lnSpc>
              <a:buNone/>
              <a:defRPr/>
            </a:pPr>
            <a:r>
              <a:rPr lang="zh-CN" altLang="en-US" dirty="0" smtClean="0"/>
              <a:t>计算下</a:t>
            </a:r>
            <a:r>
              <a:rPr lang="zh-CN" altLang="en-US" dirty="0"/>
              <a:t>面函数依赖集在</a:t>
            </a:r>
            <a:r>
              <a:rPr lang="en-US" altLang="zh-CN" dirty="0"/>
              <a:t>S(ABC)</a:t>
            </a:r>
            <a:r>
              <a:rPr lang="zh-CN" altLang="en-US" dirty="0"/>
              <a:t>上的投影</a:t>
            </a:r>
          </a:p>
          <a:p>
            <a:pPr eaLnBrk="1" hangingPunct="1">
              <a:lnSpc>
                <a:spcPct val="150000"/>
              </a:lnSpc>
              <a:defRPr/>
            </a:pPr>
            <a:r>
              <a:rPr lang="en-US" altLang="zh-CN" dirty="0" smtClean="0"/>
              <a:t>F</a:t>
            </a:r>
            <a:r>
              <a:rPr lang="en-US" altLang="zh-CN" dirty="0"/>
              <a:t>={AB </a:t>
            </a:r>
            <a:r>
              <a:rPr lang="en-US" altLang="zh-CN" dirty="0">
                <a:sym typeface="Symbol" pitchFamily="18" charset="2"/>
              </a:rPr>
              <a:t></a:t>
            </a:r>
            <a:r>
              <a:rPr lang="en-US" altLang="zh-CN" dirty="0"/>
              <a:t> DE,C </a:t>
            </a:r>
            <a:r>
              <a:rPr lang="en-US" altLang="zh-CN" dirty="0">
                <a:sym typeface="Symbol" pitchFamily="18" charset="2"/>
              </a:rPr>
              <a:t></a:t>
            </a:r>
            <a:r>
              <a:rPr lang="en-US" altLang="zh-CN" dirty="0"/>
              <a:t> E,D </a:t>
            </a:r>
            <a:r>
              <a:rPr lang="en-US" altLang="zh-CN" dirty="0">
                <a:sym typeface="Symbol" pitchFamily="18" charset="2"/>
              </a:rPr>
              <a:t></a:t>
            </a:r>
            <a:r>
              <a:rPr lang="en-US" altLang="zh-CN" dirty="0"/>
              <a:t> C,E </a:t>
            </a:r>
            <a:r>
              <a:rPr lang="en-US" altLang="zh-CN" dirty="0">
                <a:sym typeface="Symbol" pitchFamily="18" charset="2"/>
              </a:rPr>
              <a:t></a:t>
            </a:r>
            <a:r>
              <a:rPr lang="en-US" altLang="zh-CN" dirty="0"/>
              <a:t> A}</a:t>
            </a:r>
          </a:p>
          <a:p>
            <a:pPr eaLnBrk="1" hangingPunct="1">
              <a:lnSpc>
                <a:spcPct val="150000"/>
              </a:lnSpc>
              <a:defRPr/>
            </a:pPr>
            <a:r>
              <a:rPr lang="en-US" altLang="zh-CN" dirty="0"/>
              <a:t>F={A </a:t>
            </a:r>
            <a:r>
              <a:rPr lang="en-US" altLang="zh-CN" dirty="0">
                <a:sym typeface="Symbol" pitchFamily="18" charset="2"/>
              </a:rPr>
              <a:t></a:t>
            </a:r>
            <a:r>
              <a:rPr lang="en-US" altLang="zh-CN" dirty="0"/>
              <a:t> D,BD </a:t>
            </a:r>
            <a:r>
              <a:rPr lang="en-US" altLang="zh-CN" dirty="0">
                <a:sym typeface="Symbol" pitchFamily="18" charset="2"/>
              </a:rPr>
              <a:t></a:t>
            </a:r>
            <a:r>
              <a:rPr lang="en-US" altLang="zh-CN" dirty="0"/>
              <a:t> E,AC </a:t>
            </a:r>
            <a:r>
              <a:rPr lang="en-US" altLang="zh-CN" dirty="0">
                <a:sym typeface="Symbol" pitchFamily="18" charset="2"/>
              </a:rPr>
              <a:t></a:t>
            </a:r>
            <a:r>
              <a:rPr lang="en-US" altLang="zh-CN" dirty="0"/>
              <a:t> E,DE </a:t>
            </a:r>
            <a:r>
              <a:rPr lang="en-US" altLang="zh-CN" dirty="0">
                <a:sym typeface="Symbol" pitchFamily="18" charset="2"/>
              </a:rPr>
              <a:t></a:t>
            </a:r>
            <a:r>
              <a:rPr lang="en-US" altLang="zh-CN" dirty="0"/>
              <a:t> B}</a:t>
            </a:r>
          </a:p>
          <a:p>
            <a:pPr eaLnBrk="1" hangingPunct="1">
              <a:lnSpc>
                <a:spcPct val="150000"/>
              </a:lnSpc>
              <a:defRPr/>
            </a:pPr>
            <a:r>
              <a:rPr lang="en-US" altLang="zh-CN" dirty="0"/>
              <a:t>F={AB </a:t>
            </a:r>
            <a:r>
              <a:rPr lang="en-US" altLang="zh-CN" dirty="0">
                <a:sym typeface="Symbol" pitchFamily="18" charset="2"/>
              </a:rPr>
              <a:t></a:t>
            </a:r>
            <a:r>
              <a:rPr lang="en-US" altLang="zh-CN" dirty="0"/>
              <a:t> D,AC </a:t>
            </a:r>
            <a:r>
              <a:rPr lang="en-US" altLang="zh-CN" dirty="0">
                <a:sym typeface="Symbol" pitchFamily="18" charset="2"/>
              </a:rPr>
              <a:t></a:t>
            </a:r>
            <a:r>
              <a:rPr lang="en-US" altLang="zh-CN" dirty="0"/>
              <a:t> E,BC </a:t>
            </a:r>
            <a:r>
              <a:rPr lang="en-US" altLang="zh-CN" dirty="0">
                <a:sym typeface="Symbol" pitchFamily="18" charset="2"/>
              </a:rPr>
              <a:t></a:t>
            </a:r>
            <a:r>
              <a:rPr lang="en-US" altLang="zh-CN" dirty="0"/>
              <a:t> D,D </a:t>
            </a:r>
            <a:r>
              <a:rPr lang="en-US" altLang="zh-CN" dirty="0">
                <a:sym typeface="Symbol" pitchFamily="18" charset="2"/>
              </a:rPr>
              <a:t></a:t>
            </a:r>
            <a:r>
              <a:rPr lang="en-US" altLang="zh-CN" dirty="0"/>
              <a:t> A, E </a:t>
            </a:r>
            <a:r>
              <a:rPr lang="en-US" altLang="zh-CN" dirty="0">
                <a:sym typeface="Symbol" pitchFamily="18" charset="2"/>
              </a:rPr>
              <a:t></a:t>
            </a:r>
            <a:r>
              <a:rPr lang="en-US" altLang="zh-CN" dirty="0"/>
              <a:t> B}</a:t>
            </a:r>
          </a:p>
        </p:txBody>
      </p:sp>
    </p:spTree>
    <p:extLst>
      <p:ext uri="{BB962C8B-B14F-4D97-AF65-F5344CB8AC3E}">
        <p14:creationId xmlns:p14="http://schemas.microsoft.com/office/powerpoint/2010/main" val="157473587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defRPr/>
            </a:pPr>
            <a:r>
              <a:rPr lang="zh-CN" altLang="en-US" smtClean="0"/>
              <a:t>模式分解的定义</a:t>
            </a:r>
          </a:p>
        </p:txBody>
      </p:sp>
      <mc:AlternateContent xmlns:mc="http://schemas.openxmlformats.org/markup-compatibility/2006" xmlns:a14="http://schemas.microsoft.com/office/drawing/2010/main">
        <mc:Choice Requires="a14">
          <p:sp>
            <p:nvSpPr>
              <p:cNvPr id="67587" name="Rectangle 3"/>
              <p:cNvSpPr>
                <a:spLocks noGrp="1" noChangeArrowheads="1"/>
              </p:cNvSpPr>
              <p:nvPr>
                <p:ph type="body" idx="1"/>
              </p:nvPr>
            </p:nvSpPr>
            <p:spPr/>
            <p:txBody>
              <a:bodyPr/>
              <a:lstStyle/>
              <a:p>
                <a:pPr marL="0" indent="0" algn="ctr" eaLnBrk="1" hangingPunct="1">
                  <a:lnSpc>
                    <a:spcPct val="150000"/>
                  </a:lnSpc>
                  <a:spcBef>
                    <a:spcPct val="25000"/>
                  </a:spcBef>
                  <a:buNone/>
                  <a:defRPr/>
                </a:pPr>
                <a:r>
                  <a:rPr lang="zh-CN" altLang="en-US" dirty="0" smtClean="0"/>
                  <a:t>关系模式</a:t>
                </a:r>
                <a:r>
                  <a:rPr lang="en-US" altLang="zh-CN" dirty="0" smtClean="0"/>
                  <a:t>R(U , F)</a:t>
                </a:r>
                <a:r>
                  <a:rPr lang="zh-CN" altLang="en-US" dirty="0" smtClean="0"/>
                  <a:t>的一个分解是指</a:t>
                </a:r>
              </a:p>
              <a:p>
                <a:pPr algn="ctr" eaLnBrk="1" hangingPunct="1">
                  <a:lnSpc>
                    <a:spcPct val="150000"/>
                  </a:lnSpc>
                  <a:spcBef>
                    <a:spcPct val="25000"/>
                  </a:spcBef>
                  <a:buNone/>
                  <a:defRPr/>
                </a:pPr>
                <a:r>
                  <a:rPr lang="zh-CN" altLang="en-US" dirty="0" smtClean="0">
                    <a:sym typeface="Symbol" pitchFamily="18" charset="2"/>
                  </a:rPr>
                  <a:t>	</a:t>
                </a:r>
                <a14:m>
                  <m:oMath xmlns:m="http://schemas.openxmlformats.org/officeDocument/2006/math">
                    <m:r>
                      <a:rPr lang="zh-CN" altLang="en-US" i="1" smtClean="0">
                        <a:latin typeface="Cambria Math" panose="02040503050406030204" pitchFamily="18" charset="0"/>
                        <a:sym typeface="Symbol" pitchFamily="18" charset="2"/>
                      </a:rPr>
                      <m:t>𝜌</m:t>
                    </m:r>
                    <m:r>
                      <a:rPr lang="en-US" altLang="zh-CN" b="0" i="1" smtClean="0">
                        <a:latin typeface="Cambria Math" panose="02040503050406030204" pitchFamily="18" charset="0"/>
                        <a:sym typeface="Symbol" pitchFamily="18" charset="2"/>
                      </a:rPr>
                      <m:t>={</m:t>
                    </m:r>
                    <m:sSub>
                      <m:sSubPr>
                        <m:ctrlPr>
                          <a:rPr lang="en-US" altLang="zh-CN" b="0" i="1" smtClean="0">
                            <a:latin typeface="Cambria Math" panose="02040503050406030204" pitchFamily="18" charset="0"/>
                            <a:sym typeface="Symbol" pitchFamily="18" charset="2"/>
                          </a:rPr>
                        </m:ctrlPr>
                      </m:sSubPr>
                      <m:e>
                        <m:r>
                          <a:rPr lang="en-US" altLang="zh-CN" b="0" i="1" smtClean="0">
                            <a:latin typeface="Cambria Math" panose="02040503050406030204" pitchFamily="18" charset="0"/>
                            <a:sym typeface="Symbol" pitchFamily="18" charset="2"/>
                          </a:rPr>
                          <m:t>𝑅</m:t>
                        </m:r>
                      </m:e>
                      <m:sub>
                        <m:r>
                          <a:rPr lang="en-US" altLang="zh-CN" b="0" i="1" smtClean="0">
                            <a:latin typeface="Cambria Math" panose="02040503050406030204" pitchFamily="18" charset="0"/>
                            <a:sym typeface="Symbol" pitchFamily="18" charset="2"/>
                          </a:rPr>
                          <m:t>1</m:t>
                        </m:r>
                      </m:sub>
                    </m:sSub>
                    <m:d>
                      <m:dPr>
                        <m:ctrlPr>
                          <a:rPr lang="en-US" altLang="zh-CN" b="0" i="1" smtClean="0">
                            <a:latin typeface="Cambria Math" panose="02040503050406030204" pitchFamily="18" charset="0"/>
                            <a:sym typeface="Symbol" pitchFamily="18" charset="2"/>
                          </a:rPr>
                        </m:ctrlPr>
                      </m:dPr>
                      <m:e>
                        <m:sSub>
                          <m:sSubPr>
                            <m:ctrlPr>
                              <a:rPr lang="en-US" altLang="zh-CN" b="0" i="1" smtClean="0">
                                <a:latin typeface="Cambria Math" panose="02040503050406030204" pitchFamily="18" charset="0"/>
                                <a:sym typeface="Symbol" pitchFamily="18" charset="2"/>
                              </a:rPr>
                            </m:ctrlPr>
                          </m:sSubPr>
                          <m:e>
                            <m:r>
                              <a:rPr lang="en-US" altLang="zh-CN" b="0" i="1" smtClean="0">
                                <a:latin typeface="Cambria Math" panose="02040503050406030204" pitchFamily="18" charset="0"/>
                                <a:sym typeface="Symbol" pitchFamily="18" charset="2"/>
                              </a:rPr>
                              <m:t>𝑈</m:t>
                            </m:r>
                          </m:e>
                          <m:sub>
                            <m:r>
                              <a:rPr lang="en-US" altLang="zh-CN" b="0" i="1" smtClean="0">
                                <a:latin typeface="Cambria Math" panose="02040503050406030204" pitchFamily="18" charset="0"/>
                                <a:sym typeface="Symbol" pitchFamily="18" charset="2"/>
                              </a:rPr>
                              <m:t>1</m:t>
                            </m:r>
                          </m:sub>
                        </m:sSub>
                        <m:r>
                          <a:rPr lang="en-US" altLang="zh-CN" b="0" i="1" smtClean="0">
                            <a:latin typeface="Cambria Math" panose="02040503050406030204" pitchFamily="18" charset="0"/>
                            <a:sym typeface="Symbol" pitchFamily="18" charset="2"/>
                          </a:rPr>
                          <m:t>,</m:t>
                        </m:r>
                        <m:sSub>
                          <m:sSubPr>
                            <m:ctrlPr>
                              <a:rPr lang="en-US" altLang="zh-CN" b="0" i="1" smtClean="0">
                                <a:latin typeface="Cambria Math" panose="02040503050406030204" pitchFamily="18" charset="0"/>
                                <a:sym typeface="Symbol" pitchFamily="18" charset="2"/>
                              </a:rPr>
                            </m:ctrlPr>
                          </m:sSubPr>
                          <m:e>
                            <m:r>
                              <a:rPr lang="en-US" altLang="zh-CN" b="0" i="1" smtClean="0">
                                <a:latin typeface="Cambria Math" panose="02040503050406030204" pitchFamily="18" charset="0"/>
                                <a:sym typeface="Symbol" pitchFamily="18" charset="2"/>
                              </a:rPr>
                              <m:t>𝐹</m:t>
                            </m:r>
                          </m:e>
                          <m:sub>
                            <m:r>
                              <a:rPr lang="en-US" altLang="zh-CN" b="0" i="1" smtClean="0">
                                <a:latin typeface="Cambria Math" panose="02040503050406030204" pitchFamily="18" charset="0"/>
                                <a:sym typeface="Symbol" pitchFamily="18" charset="2"/>
                              </a:rPr>
                              <m:t>1</m:t>
                            </m:r>
                          </m:sub>
                        </m:sSub>
                      </m:e>
                    </m:d>
                    <m:r>
                      <a:rPr lang="en-US" altLang="zh-CN" b="0" i="1" smtClean="0">
                        <a:latin typeface="Cambria Math" panose="02040503050406030204" pitchFamily="18" charset="0"/>
                        <a:sym typeface="Symbol" pitchFamily="18" charset="2"/>
                      </a:rPr>
                      <m:t>,</m:t>
                    </m:r>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𝑅</m:t>
                        </m:r>
                      </m:e>
                      <m:sub>
                        <m:r>
                          <a:rPr lang="en-US" altLang="zh-CN" b="0" i="1" smtClean="0">
                            <a:latin typeface="Cambria Math" panose="02040503050406030204" pitchFamily="18" charset="0"/>
                            <a:sym typeface="Symbol" pitchFamily="18" charset="2"/>
                          </a:rPr>
                          <m:t>2</m:t>
                        </m:r>
                      </m:sub>
                    </m:sSub>
                    <m:d>
                      <m:dPr>
                        <m:ctrlPr>
                          <a:rPr lang="en-US" altLang="zh-CN" i="1">
                            <a:latin typeface="Cambria Math" panose="02040503050406030204" pitchFamily="18" charset="0"/>
                            <a:sym typeface="Symbol" pitchFamily="18" charset="2"/>
                          </a:rPr>
                        </m:ctrlPr>
                      </m:dPr>
                      <m:e>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𝑈</m:t>
                            </m:r>
                          </m:e>
                          <m:sub>
                            <m:r>
                              <a:rPr lang="en-US" altLang="zh-CN" b="0" i="1" smtClean="0">
                                <a:latin typeface="Cambria Math" panose="02040503050406030204" pitchFamily="18" charset="0"/>
                                <a:sym typeface="Symbol" pitchFamily="18" charset="2"/>
                              </a:rPr>
                              <m:t>2</m:t>
                            </m:r>
                          </m:sub>
                        </m:sSub>
                        <m:r>
                          <a:rPr lang="en-US" altLang="zh-CN" i="1">
                            <a:latin typeface="Cambria Math" panose="02040503050406030204" pitchFamily="18" charset="0"/>
                            <a:sym typeface="Symbol" pitchFamily="18" charset="2"/>
                          </a:rPr>
                          <m:t>,</m:t>
                        </m:r>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𝐹</m:t>
                            </m:r>
                          </m:e>
                          <m:sub>
                            <m:r>
                              <a:rPr lang="en-US" altLang="zh-CN" b="0" i="1" smtClean="0">
                                <a:latin typeface="Cambria Math" panose="02040503050406030204" pitchFamily="18" charset="0"/>
                                <a:sym typeface="Symbol" pitchFamily="18" charset="2"/>
                              </a:rPr>
                              <m:t>2</m:t>
                            </m:r>
                          </m:sub>
                        </m:sSub>
                      </m:e>
                    </m:d>
                    <m:r>
                      <a:rPr lang="en-US" altLang="zh-CN" b="0" i="1" smtClean="0">
                        <a:latin typeface="Cambria Math" panose="02040503050406030204" pitchFamily="18" charset="0"/>
                        <a:sym typeface="Symbol" pitchFamily="18" charset="2"/>
                      </a:rPr>
                      <m:t>,…,</m:t>
                    </m:r>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𝑅</m:t>
                        </m:r>
                      </m:e>
                      <m:sub>
                        <m:r>
                          <a:rPr lang="en-US" altLang="zh-CN" b="0" i="1" smtClean="0">
                            <a:latin typeface="Cambria Math" panose="02040503050406030204" pitchFamily="18" charset="0"/>
                            <a:sym typeface="Symbol" pitchFamily="18" charset="2"/>
                          </a:rPr>
                          <m:t>𝑛</m:t>
                        </m:r>
                      </m:sub>
                    </m:sSub>
                    <m:d>
                      <m:dPr>
                        <m:ctrlPr>
                          <a:rPr lang="en-US" altLang="zh-CN" i="1">
                            <a:latin typeface="Cambria Math" panose="02040503050406030204" pitchFamily="18" charset="0"/>
                            <a:sym typeface="Symbol" pitchFamily="18" charset="2"/>
                          </a:rPr>
                        </m:ctrlPr>
                      </m:dPr>
                      <m:e>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𝑈</m:t>
                            </m:r>
                          </m:e>
                          <m:sub>
                            <m:r>
                              <a:rPr lang="en-US" altLang="zh-CN" b="0" i="1" smtClean="0">
                                <a:latin typeface="Cambria Math" panose="02040503050406030204" pitchFamily="18" charset="0"/>
                                <a:sym typeface="Symbol" pitchFamily="18" charset="2"/>
                              </a:rPr>
                              <m:t>𝑛</m:t>
                            </m:r>
                          </m:sub>
                        </m:sSub>
                        <m:r>
                          <a:rPr lang="en-US" altLang="zh-CN" i="1">
                            <a:latin typeface="Cambria Math" panose="02040503050406030204" pitchFamily="18" charset="0"/>
                            <a:sym typeface="Symbol" pitchFamily="18" charset="2"/>
                          </a:rPr>
                          <m:t>,</m:t>
                        </m:r>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𝐹</m:t>
                            </m:r>
                          </m:e>
                          <m:sub>
                            <m:r>
                              <a:rPr lang="en-US" altLang="zh-CN" b="0" i="1" smtClean="0">
                                <a:latin typeface="Cambria Math" panose="02040503050406030204" pitchFamily="18" charset="0"/>
                                <a:sym typeface="Symbol" pitchFamily="18" charset="2"/>
                              </a:rPr>
                              <m:t>𝑛</m:t>
                            </m:r>
                          </m:sub>
                        </m:sSub>
                      </m:e>
                    </m:d>
                  </m:oMath>
                </a14:m>
                <a:endParaRPr lang="en-US" altLang="zh-CN" dirty="0" smtClean="0">
                  <a:sym typeface="Symbol" pitchFamily="18" charset="2"/>
                </a:endParaRPr>
              </a:p>
              <a:p>
                <a:pPr algn="ctr" eaLnBrk="1" hangingPunct="1">
                  <a:lnSpc>
                    <a:spcPct val="150000"/>
                  </a:lnSpc>
                  <a:spcBef>
                    <a:spcPct val="25000"/>
                  </a:spcBef>
                  <a:buFont typeface="Wingdings" pitchFamily="2" charset="2"/>
                  <a:buNone/>
                  <a:defRPr/>
                </a:pPr>
                <a:r>
                  <a:rPr lang="zh-CN" altLang="en-US" dirty="0" smtClean="0"/>
                  <a:t>其中</a:t>
                </a:r>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m:rPr>
                            <m:brk m:alnAt="23"/>
                          </m:rP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𝑖</m:t>
                            </m:r>
                          </m:sub>
                        </m:sSub>
                      </m:e>
                    </m:nary>
                  </m:oMath>
                </a14:m>
                <a:endParaRPr lang="en-US" altLang="zh-CN" b="0" i="1" dirty="0" smtClean="0">
                  <a:latin typeface="Cambria Math" panose="02040503050406030204" pitchFamily="18" charset="0"/>
                </a:endParaRPr>
              </a:p>
              <a:p>
                <a:pPr algn="ctr" eaLnBrk="1" hangingPunct="1">
                  <a:lnSpc>
                    <a:spcPct val="150000"/>
                  </a:lnSpc>
                  <a:spcBef>
                    <a:spcPct val="25000"/>
                  </a:spcBef>
                  <a:buFont typeface="Wingdings" pitchFamily="2" charset="2"/>
                  <a:buNone/>
                  <a:defRPr/>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并且</m:t>
                      </m:r>
                      <m:r>
                        <a:rPr lang="zh-CN" altLang="en-US" i="1" smtClean="0">
                          <a:latin typeface="Cambria Math" panose="02040503050406030204" pitchFamily="18" charset="0"/>
                        </a:rPr>
                        <m:t>没有</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𝑈</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oMath>
                  </m:oMathPara>
                </a14:m>
                <a:endParaRPr lang="en-US" altLang="zh-CN" b="0" i="1" dirty="0" smtClean="0">
                  <a:latin typeface="Cambria Math" panose="02040503050406030204" pitchFamily="18" charset="0"/>
                  <a:ea typeface="Cambria Math" panose="02040503050406030204" pitchFamily="18" charset="0"/>
                </a:endParaRPr>
              </a:p>
              <a:p>
                <a:pPr algn="ctr" eaLnBrk="1" hangingPunct="1">
                  <a:lnSpc>
                    <a:spcPct val="150000"/>
                  </a:lnSpc>
                  <a:spcBef>
                    <a:spcPct val="25000"/>
                  </a:spcBef>
                  <a:buNone/>
                  <a:defRPr/>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𝑖</m:t>
                          </m:r>
                        </m:sub>
                      </m:sSub>
                      <m:r>
                        <a:rPr lang="zh-CN" altLang="en-US" b="0" i="1" smtClean="0">
                          <a:latin typeface="Cambria Math" panose="02040503050406030204" pitchFamily="18" charset="0"/>
                        </a:rPr>
                        <m:t>是</m:t>
                      </m:r>
                      <m:r>
                        <a:rPr lang="en-US" altLang="zh-CN" b="0" i="1" smtClean="0">
                          <a:latin typeface="Cambria Math" panose="02040503050406030204" pitchFamily="18" charset="0"/>
                        </a:rPr>
                        <m:t>𝐹</m:t>
                      </m:r>
                      <m:r>
                        <a:rPr lang="zh-CN" altLang="en-US" b="0" i="1" smtClean="0">
                          <a:latin typeface="Cambria Math" panose="02040503050406030204" pitchFamily="18" charset="0"/>
                        </a:rPr>
                        <m:t>在</m:t>
                      </m:r>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𝑖</m:t>
                          </m:r>
                        </m:sub>
                      </m:sSub>
                      <m:r>
                        <a:rPr lang="zh-CN" altLang="en-US" b="0" i="1" smtClean="0">
                          <a:latin typeface="Cambria Math" panose="02040503050406030204" pitchFamily="18" charset="0"/>
                        </a:rPr>
                        <m:t>上的</m:t>
                      </m:r>
                      <m:r>
                        <a:rPr lang="zh-CN" altLang="en-US" i="1">
                          <a:latin typeface="Cambria Math" panose="02040503050406030204" pitchFamily="18" charset="0"/>
                        </a:rPr>
                        <m:t>投影</m:t>
                      </m:r>
                    </m:oMath>
                  </m:oMathPara>
                </a14:m>
                <a:endParaRPr lang="en-US" altLang="zh-CN" b="0" dirty="0" smtClean="0">
                  <a:latin typeface="+mn-ea"/>
                </a:endParaRPr>
              </a:p>
            </p:txBody>
          </p:sp>
        </mc:Choice>
        <mc:Fallback xmlns="">
          <p:sp>
            <p:nvSpPr>
              <p:cNvPr id="67587" name="Rectangle 3"/>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zh-CN" altLang="en-US">
                    <a:noFill/>
                  </a:rPr>
                  <a:t> </a:t>
                </a:r>
              </a:p>
            </p:txBody>
          </p:sp>
        </mc:Fallback>
      </mc:AlternateContent>
      <p:sp>
        <p:nvSpPr>
          <p:cNvPr id="3" name="矩形 2"/>
          <p:cNvSpPr/>
          <p:nvPr/>
        </p:nvSpPr>
        <p:spPr>
          <a:xfrm>
            <a:off x="305817" y="5517232"/>
            <a:ext cx="8802687" cy="738664"/>
          </a:xfrm>
          <a:prstGeom prst="rect">
            <a:avLst/>
          </a:prstGeom>
        </p:spPr>
        <p:txBody>
          <a:bodyPr wrap="square">
            <a:spAutoFit/>
          </a:bodyPr>
          <a:lstStyle/>
          <a:p>
            <a:pPr lvl="0" algn="just">
              <a:lnSpc>
                <a:spcPct val="150000"/>
              </a:lnSpc>
              <a:spcBef>
                <a:spcPct val="20000"/>
              </a:spcBef>
              <a:buClr>
                <a:srgbClr val="3333CC"/>
              </a:buClr>
              <a:buSzPct val="60000"/>
              <a:defRPr/>
            </a:pPr>
            <a:r>
              <a:rPr lang="zh-CN" altLang="en-US" sz="2800" kern="0" dirty="0" smtClean="0">
                <a:solidFill>
                  <a:srgbClr val="CC0000"/>
                </a:solidFill>
                <a:effectLst>
                  <a:outerShdw blurRad="38100" dist="38100" dir="2700000" algn="tl">
                    <a:srgbClr val="C0C0C0"/>
                  </a:outerShdw>
                </a:effectLst>
                <a:latin typeface="Tahoma"/>
                <a:ea typeface="隶书"/>
              </a:rPr>
              <a:t>模式分解的代数运算：</a:t>
            </a:r>
            <a:r>
              <a:rPr lang="zh-CN" altLang="en-US" sz="2800" kern="0" dirty="0" smtClean="0">
                <a:solidFill>
                  <a:srgbClr val="CC0000"/>
                </a:solidFill>
                <a:latin typeface="Tahoma"/>
                <a:ea typeface="华文新魏" pitchFamily="2" charset="-122"/>
              </a:rPr>
              <a:t>分解</a:t>
            </a:r>
            <a:r>
              <a:rPr lang="zh-CN" altLang="en-US" sz="2800" kern="0" dirty="0" smtClean="0">
                <a:solidFill>
                  <a:srgbClr val="CC0000"/>
                </a:solidFill>
                <a:latin typeface="Tahoma"/>
                <a:ea typeface="华文新魏" pitchFamily="2" charset="-122"/>
                <a:sym typeface="Wingdings" panose="05000000000000000000" pitchFamily="2" charset="2"/>
              </a:rPr>
              <a:t></a:t>
            </a:r>
            <a:r>
              <a:rPr lang="zh-CN" altLang="en-US" sz="2800" kern="0" dirty="0" smtClean="0">
                <a:solidFill>
                  <a:srgbClr val="CC0000"/>
                </a:solidFill>
                <a:latin typeface="Tahoma"/>
                <a:ea typeface="华文新魏" pitchFamily="2" charset="-122"/>
              </a:rPr>
              <a:t>投影；还原</a:t>
            </a:r>
            <a:r>
              <a:rPr lang="zh-CN" altLang="en-US" sz="2800" kern="0" dirty="0">
                <a:solidFill>
                  <a:srgbClr val="CC0000"/>
                </a:solidFill>
                <a:latin typeface="Tahoma"/>
                <a:ea typeface="华文新魏" pitchFamily="2" charset="-122"/>
                <a:sym typeface="Wingdings" panose="05000000000000000000" pitchFamily="2" charset="2"/>
              </a:rPr>
              <a:t></a:t>
            </a:r>
            <a:r>
              <a:rPr lang="zh-CN" altLang="en-US" sz="2800" kern="0" dirty="0" smtClean="0">
                <a:solidFill>
                  <a:srgbClr val="CC0000"/>
                </a:solidFill>
                <a:latin typeface="Tahoma"/>
                <a:ea typeface="华文新魏" pitchFamily="2" charset="-122"/>
              </a:rPr>
              <a:t>自然</a:t>
            </a:r>
            <a:r>
              <a:rPr lang="zh-CN" altLang="en-US" sz="2800" kern="0" dirty="0">
                <a:solidFill>
                  <a:srgbClr val="CC0000"/>
                </a:solidFill>
                <a:latin typeface="Tahoma"/>
                <a:ea typeface="华文新魏" pitchFamily="2" charset="-122"/>
              </a:rPr>
              <a:t>连接</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defRPr/>
            </a:pPr>
            <a:r>
              <a:rPr lang="zh-CN" altLang="en-US" smtClean="0"/>
              <a:t>水中习水</a:t>
            </a:r>
          </a:p>
        </p:txBody>
      </p:sp>
      <p:graphicFrame>
        <p:nvGraphicFramePr>
          <p:cNvPr id="13316" name="Group 4"/>
          <p:cNvGraphicFramePr>
            <a:graphicFrameLocks noGrp="1"/>
          </p:cNvGraphicFramePr>
          <p:nvPr>
            <p:extLst>
              <p:ext uri="{D42A27DB-BD31-4B8C-83A1-F6EECF244321}">
                <p14:modId xmlns:p14="http://schemas.microsoft.com/office/powerpoint/2010/main" val="1480277546"/>
              </p:ext>
            </p:extLst>
          </p:nvPr>
        </p:nvGraphicFramePr>
        <p:xfrm>
          <a:off x="1524000" y="1340986"/>
          <a:ext cx="6096000" cy="3312150"/>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5520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hlink"/>
                          </a:solidFill>
                          <a:effectLst>
                            <a:outerShdw blurRad="38100" dist="38100" dir="2700000" algn="tl">
                              <a:srgbClr val="C0C0C0"/>
                            </a:outerShdw>
                          </a:effectLst>
                          <a:latin typeface="Tahoma" pitchFamily="34" charset="0"/>
                          <a:ea typeface="隶书"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hlink"/>
                          </a:solidFill>
                          <a:effectLst>
                            <a:outerShdw blurRad="38100" dist="38100" dir="2700000" algn="tl">
                              <a:srgbClr val="C0C0C0"/>
                            </a:outerShdw>
                          </a:effectLst>
                          <a:latin typeface="Tahoma" pitchFamily="34" charset="0"/>
                          <a:ea typeface="隶书" pitchFamily="49"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hlink"/>
                          </a:solidFill>
                          <a:effectLst>
                            <a:outerShdw blurRad="38100" dist="38100" dir="2700000" algn="tl">
                              <a:srgbClr val="C0C0C0"/>
                            </a:outerShdw>
                          </a:effectLst>
                          <a:latin typeface="Tahoma" pitchFamily="34" charset="0"/>
                          <a:ea typeface="隶书" pitchFamily="49" charset="-122"/>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20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d1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20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d2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20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d2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20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d3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520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d4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3353" name="Rectangle 41"/>
          <p:cNvSpPr>
            <a:spLocks noChangeArrowheads="1"/>
          </p:cNvSpPr>
          <p:nvPr/>
        </p:nvSpPr>
        <p:spPr bwMode="auto">
          <a:xfrm>
            <a:off x="1604372" y="5292497"/>
            <a:ext cx="5775940" cy="584775"/>
          </a:xfrm>
          <a:prstGeom prst="rect">
            <a:avLst/>
          </a:prstGeom>
          <a:solidFill>
            <a:srgbClr val="FF00FF"/>
          </a:solidFill>
          <a:ln w="9525">
            <a:noFill/>
            <a:miter lim="800000"/>
            <a:headEnd/>
            <a:tailEnd/>
          </a:ln>
          <a:effectLst/>
          <a:scene3d>
            <a:camera prst="legacyObliqueTopRight"/>
            <a:lightRig rig="legacyFlat3" dir="b"/>
          </a:scene3d>
          <a:sp3d extrusionH="430200" prstMaterial="legacyMatte">
            <a:bevelT w="13500" h="13500" prst="angle"/>
            <a:bevelB w="13500" h="13500" prst="angle"/>
            <a:extrusionClr>
              <a:srgbClr val="FF00FF"/>
            </a:extrusionClr>
          </a:sp3d>
        </p:spPr>
        <p:txBody>
          <a:bodyPr wrap="none">
            <a:spAutoFit/>
            <a:flatTx/>
          </a:bodyPr>
          <a:lstStyle/>
          <a:p>
            <a:pPr>
              <a:defRPr/>
            </a:pPr>
            <a:r>
              <a:rPr lang="zh-CN" altLang="en-US" sz="3200" dirty="0">
                <a:solidFill>
                  <a:schemeClr val="folHlink"/>
                </a:solidFill>
                <a:effectLst>
                  <a:outerShdw blurRad="38100" dist="38100" dir="2700000" algn="tl">
                    <a:srgbClr val="000000"/>
                  </a:outerShdw>
                </a:effectLst>
                <a:latin typeface="华文新魏" pitchFamily="2" charset="-122"/>
                <a:ea typeface="华文新魏" pitchFamily="2" charset="-122"/>
              </a:rPr>
              <a:t>检验：</a:t>
            </a:r>
            <a:r>
              <a:rPr lang="en-US" altLang="zh-CN" sz="3200" dirty="0">
                <a:solidFill>
                  <a:schemeClr val="folHlink"/>
                </a:solidFill>
                <a:effectLst>
                  <a:outerShdw blurRad="38100" dist="38100" dir="2700000" algn="tl">
                    <a:srgbClr val="000000"/>
                  </a:outerShdw>
                </a:effectLst>
                <a:latin typeface="华文新魏" pitchFamily="2" charset="-122"/>
                <a:ea typeface="华文新魏" pitchFamily="2" charset="-122"/>
              </a:rPr>
              <a:t>A→C？C→A？AB→D？</a:t>
            </a:r>
            <a:endParaRPr lang="zh-CN" altLang="en-US" sz="3200" dirty="0">
              <a:solidFill>
                <a:schemeClr val="folHlink"/>
              </a:solidFill>
              <a:effectLst>
                <a:outerShdw blurRad="38100" dist="38100" dir="2700000" algn="tl">
                  <a:srgbClr val="000000"/>
                </a:outerShdw>
              </a:effectLst>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defRPr/>
            </a:pPr>
            <a:r>
              <a:rPr lang="zh-CN" altLang="en-US" dirty="0" smtClean="0"/>
              <a:t>模式分解的目标</a:t>
            </a:r>
          </a:p>
        </p:txBody>
      </p:sp>
      <p:sp>
        <p:nvSpPr>
          <p:cNvPr id="68611" name="Rectangle 3"/>
          <p:cNvSpPr>
            <a:spLocks noGrp="1" noChangeArrowheads="1"/>
          </p:cNvSpPr>
          <p:nvPr>
            <p:ph type="body" idx="1"/>
          </p:nvPr>
        </p:nvSpPr>
        <p:spPr/>
        <p:txBody>
          <a:bodyPr/>
          <a:lstStyle/>
          <a:p>
            <a:pPr eaLnBrk="1" hangingPunct="1">
              <a:lnSpc>
                <a:spcPct val="150000"/>
              </a:lnSpc>
              <a:defRPr/>
            </a:pPr>
            <a:r>
              <a:rPr lang="zh-CN" altLang="en-US" dirty="0" smtClean="0"/>
              <a:t>无损连接分解</a:t>
            </a:r>
          </a:p>
          <a:p>
            <a:pPr eaLnBrk="1" hangingPunct="1">
              <a:lnSpc>
                <a:spcPct val="150000"/>
              </a:lnSpc>
              <a:defRPr/>
            </a:pPr>
            <a:r>
              <a:rPr lang="zh-CN" altLang="en-US" dirty="0" smtClean="0"/>
              <a:t>保持函数依赖</a:t>
            </a:r>
          </a:p>
          <a:p>
            <a:pPr eaLnBrk="1" hangingPunct="1">
              <a:lnSpc>
                <a:spcPct val="150000"/>
              </a:lnSpc>
              <a:defRPr/>
            </a:pPr>
            <a:r>
              <a:rPr lang="zh-CN" altLang="en-US" dirty="0" smtClean="0"/>
              <a:t>达到更高级范式</a:t>
            </a:r>
          </a:p>
        </p:txBody>
      </p:sp>
      <p:sp>
        <p:nvSpPr>
          <p:cNvPr id="3" name="矩形 2"/>
          <p:cNvSpPr/>
          <p:nvPr/>
        </p:nvSpPr>
        <p:spPr>
          <a:xfrm>
            <a:off x="2427823" y="4377298"/>
            <a:ext cx="4288353" cy="707886"/>
          </a:xfrm>
          <a:prstGeom prst="rect">
            <a:avLst/>
          </a:prstGeom>
          <a:noFill/>
        </p:spPr>
        <p:txBody>
          <a:bodyPr wrap="none" lIns="91440" tIns="45720" rIns="91440" bIns="45720">
            <a:spAutoFit/>
          </a:bodyPr>
          <a:lstStyle/>
          <a:p>
            <a:pPr algn="ctr"/>
            <a:r>
              <a:rPr lang="zh-CN" altLang="en-US" sz="4000" b="0" cap="none" spc="0" dirty="0" smtClean="0">
                <a:ln w="0"/>
                <a:solidFill>
                  <a:srgbClr val="CC0000"/>
                </a:solidFill>
                <a:latin typeface="隶书" panose="02010509060101010101" pitchFamily="49" charset="-122"/>
                <a:ea typeface="隶书" panose="02010509060101010101" pitchFamily="49" charset="-122"/>
              </a:rPr>
              <a:t>鱼与熊掌不可兼得</a:t>
            </a:r>
            <a:endParaRPr lang="zh-CN" altLang="en-US" sz="4000" b="0" cap="none" spc="0" dirty="0">
              <a:ln w="0"/>
              <a:solidFill>
                <a:srgbClr val="CC0000"/>
              </a:solidFill>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模式分解中存在的问题</a:t>
            </a:r>
          </a:p>
        </p:txBody>
      </p:sp>
      <p:graphicFrame>
        <p:nvGraphicFramePr>
          <p:cNvPr id="4" name="Group 3"/>
          <p:cNvGraphicFramePr>
            <a:graphicFrameLocks noGrp="1"/>
          </p:cNvGraphicFramePr>
          <p:nvPr>
            <p:extLst>
              <p:ext uri="{D42A27DB-BD31-4B8C-83A1-F6EECF244321}">
                <p14:modId xmlns:p14="http://schemas.microsoft.com/office/powerpoint/2010/main" val="2157130716"/>
              </p:ext>
            </p:extLst>
          </p:nvPr>
        </p:nvGraphicFramePr>
        <p:xfrm>
          <a:off x="1143000" y="1476599"/>
          <a:ext cx="1828800" cy="198120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Text Box 29"/>
          <p:cNvSpPr txBox="1">
            <a:spLocks noChangeArrowheads="1"/>
          </p:cNvSpPr>
          <p:nvPr/>
        </p:nvSpPr>
        <p:spPr bwMode="auto">
          <a:xfrm>
            <a:off x="762000" y="1052736"/>
            <a:ext cx="2667000" cy="457200"/>
          </a:xfrm>
          <a:prstGeom prst="rect">
            <a:avLst/>
          </a:prstGeom>
          <a:noFill/>
          <a:ln w="9525">
            <a:noFill/>
            <a:miter lim="800000"/>
            <a:headEnd/>
            <a:tailEnd/>
          </a:ln>
        </p:spPr>
        <p:txBody>
          <a:bodyPr>
            <a:spAutoFit/>
          </a:bodyPr>
          <a:lstStyle/>
          <a:p>
            <a:pPr algn="ctr">
              <a:spcBef>
                <a:spcPct val="50000"/>
              </a:spcBef>
            </a:pPr>
            <a:r>
              <a:rPr lang="zh-CN" altLang="en-US">
                <a:latin typeface="Times New Roman" pitchFamily="18" charset="0"/>
              </a:rPr>
              <a:t>{</a:t>
            </a:r>
            <a:r>
              <a:rPr lang="en-US" altLang="zh-CN">
                <a:latin typeface="Times New Roman" pitchFamily="18" charset="0"/>
              </a:rPr>
              <a:t>A </a:t>
            </a:r>
            <a:r>
              <a:rPr lang="en-US" altLang="zh-CN" sz="2000">
                <a:latin typeface="Arial Narrow" pitchFamily="34" charset="0"/>
                <a:ea typeface="华文新魏" pitchFamily="2" charset="-122"/>
                <a:sym typeface="Symbol" pitchFamily="18" charset="2"/>
              </a:rPr>
              <a:t></a:t>
            </a:r>
            <a:r>
              <a:rPr lang="en-US" altLang="zh-CN">
                <a:latin typeface="Times New Roman" pitchFamily="18" charset="0"/>
              </a:rPr>
              <a:t> B, B </a:t>
            </a:r>
            <a:r>
              <a:rPr lang="en-US" altLang="zh-CN" sz="2000">
                <a:latin typeface="Arial Narrow" pitchFamily="34" charset="0"/>
                <a:ea typeface="华文新魏" pitchFamily="2" charset="-122"/>
                <a:sym typeface="Symbol" pitchFamily="18" charset="2"/>
              </a:rPr>
              <a:t></a:t>
            </a:r>
            <a:r>
              <a:rPr lang="en-US" altLang="zh-CN">
                <a:latin typeface="Times New Roman" pitchFamily="18" charset="0"/>
              </a:rPr>
              <a:t> C}</a:t>
            </a:r>
          </a:p>
        </p:txBody>
      </p:sp>
      <p:graphicFrame>
        <p:nvGraphicFramePr>
          <p:cNvPr id="6" name="Group 30"/>
          <p:cNvGraphicFramePr>
            <a:graphicFrameLocks noGrp="1"/>
          </p:cNvGraphicFramePr>
          <p:nvPr>
            <p:extLst>
              <p:ext uri="{D42A27DB-BD31-4B8C-83A1-F6EECF244321}">
                <p14:modId xmlns:p14="http://schemas.microsoft.com/office/powerpoint/2010/main" val="1301265754"/>
              </p:ext>
            </p:extLst>
          </p:nvPr>
        </p:nvGraphicFramePr>
        <p:xfrm>
          <a:off x="4191000" y="1476599"/>
          <a:ext cx="609600" cy="1981200"/>
        </p:xfrm>
        <a:graphic>
          <a:graphicData uri="http://schemas.openxmlformats.org/drawingml/2006/table">
            <a:tbl>
              <a:tblPr/>
              <a:tblGrid>
                <a:gridCol w="609600">
                  <a:extLst>
                    <a:ext uri="{9D8B030D-6E8A-4147-A177-3AD203B41FA5}">
                      <a16:colId xmlns:a16="http://schemas.microsoft.com/office/drawing/2014/main" val="20000"/>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7" name="Group 44"/>
          <p:cNvGraphicFramePr>
            <a:graphicFrameLocks noGrp="1"/>
          </p:cNvGraphicFramePr>
          <p:nvPr>
            <p:extLst>
              <p:ext uri="{D42A27DB-BD31-4B8C-83A1-F6EECF244321}">
                <p14:modId xmlns:p14="http://schemas.microsoft.com/office/powerpoint/2010/main" val="2443453506"/>
              </p:ext>
            </p:extLst>
          </p:nvPr>
        </p:nvGraphicFramePr>
        <p:xfrm>
          <a:off x="5334000" y="1648049"/>
          <a:ext cx="609600" cy="1584960"/>
        </p:xfrm>
        <a:graphic>
          <a:graphicData uri="http://schemas.openxmlformats.org/drawingml/2006/table">
            <a:tbl>
              <a:tblPr/>
              <a:tblGrid>
                <a:gridCol w="609600">
                  <a:extLst>
                    <a:ext uri="{9D8B030D-6E8A-4147-A177-3AD203B41FA5}">
                      <a16:colId xmlns:a16="http://schemas.microsoft.com/office/drawing/2014/main" val="20000"/>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8" name="Group 56"/>
          <p:cNvGraphicFramePr>
            <a:graphicFrameLocks noGrp="1"/>
          </p:cNvGraphicFramePr>
          <p:nvPr>
            <p:extLst>
              <p:ext uri="{D42A27DB-BD31-4B8C-83A1-F6EECF244321}">
                <p14:modId xmlns:p14="http://schemas.microsoft.com/office/powerpoint/2010/main" val="1930490600"/>
              </p:ext>
            </p:extLst>
          </p:nvPr>
        </p:nvGraphicFramePr>
        <p:xfrm>
          <a:off x="6400800" y="1738536"/>
          <a:ext cx="609600" cy="1188720"/>
        </p:xfrm>
        <a:graphic>
          <a:graphicData uri="http://schemas.openxmlformats.org/drawingml/2006/table">
            <a:tbl>
              <a:tblPr/>
              <a:tblGrid>
                <a:gridCol w="609600">
                  <a:extLst>
                    <a:ext uri="{9D8B030D-6E8A-4147-A177-3AD203B41FA5}">
                      <a16:colId xmlns:a16="http://schemas.microsoft.com/office/drawing/2014/main" val="20000"/>
                    </a:ext>
                  </a:extLst>
                </a:gridCol>
              </a:tblGrid>
              <a:tr h="3952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2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52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9" name="AutoShape 66"/>
          <p:cNvSpPr>
            <a:spLocks noChangeArrowheads="1"/>
          </p:cNvSpPr>
          <p:nvPr/>
        </p:nvSpPr>
        <p:spPr bwMode="auto">
          <a:xfrm>
            <a:off x="3200400" y="2081436"/>
            <a:ext cx="685800" cy="538163"/>
          </a:xfrm>
          <a:prstGeom prst="rightArrow">
            <a:avLst>
              <a:gd name="adj1" fmla="val 50000"/>
              <a:gd name="adj2" fmla="val 31858"/>
            </a:avLst>
          </a:prstGeom>
          <a:solidFill>
            <a:schemeClr val="accent1"/>
          </a:solidFill>
          <a:ln w="9525">
            <a:solidFill>
              <a:schemeClr val="tx1"/>
            </a:solidFill>
            <a:miter lim="800000"/>
            <a:headEnd/>
            <a:tailEnd/>
          </a:ln>
        </p:spPr>
        <p:txBody>
          <a:bodyPr wrap="none" anchor="ctr"/>
          <a:lstStyle/>
          <a:p>
            <a:pPr algn="ctr"/>
            <a:r>
              <a:rPr lang="zh-CN" altLang="en-US" sz="1600">
                <a:latin typeface="华文新魏" pitchFamily="2" charset="-122"/>
                <a:ea typeface="华文新魏" pitchFamily="2" charset="-122"/>
              </a:rPr>
              <a:t>分解1</a:t>
            </a:r>
          </a:p>
        </p:txBody>
      </p:sp>
      <p:graphicFrame>
        <p:nvGraphicFramePr>
          <p:cNvPr id="10" name="Group 67"/>
          <p:cNvGraphicFramePr>
            <a:graphicFrameLocks noGrp="1"/>
          </p:cNvGraphicFramePr>
          <p:nvPr>
            <p:extLst>
              <p:ext uri="{D42A27DB-BD31-4B8C-83A1-F6EECF244321}">
                <p14:modId xmlns:p14="http://schemas.microsoft.com/office/powerpoint/2010/main" val="753506709"/>
              </p:ext>
            </p:extLst>
          </p:nvPr>
        </p:nvGraphicFramePr>
        <p:xfrm>
          <a:off x="1905000" y="3838799"/>
          <a:ext cx="1219200" cy="237744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rgbClr val="CC0000"/>
                          </a:solidFill>
                          <a:effectLst>
                            <a:outerShdw blurRad="38100" dist="38100" dir="2700000" algn="tl">
                              <a:srgbClr val="C0C0C0"/>
                            </a:outerShdw>
                          </a:effectLst>
                          <a:latin typeface="Tahoma" pitchFamily="34" charset="0"/>
                          <a:ea typeface="隶书" pitchFamily="49" charset="-122"/>
                        </a:rPr>
                        <a:t>a5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rgbClr val="CC0000"/>
                          </a:solidFill>
                          <a:effectLst>
                            <a:outerShdw blurRad="38100" dist="38100" dir="2700000" algn="tl">
                              <a:srgbClr val="C0C0C0"/>
                            </a:outerShdw>
                          </a:effectLst>
                          <a:latin typeface="Tahoma" pitchFamily="34" charset="0"/>
                          <a:ea typeface="隶书" pitchFamily="49" charset="-122"/>
                        </a:rPr>
                        <a:t>b3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1" name="Group 90"/>
          <p:cNvGraphicFramePr>
            <a:graphicFrameLocks noGrp="1"/>
          </p:cNvGraphicFramePr>
          <p:nvPr>
            <p:extLst>
              <p:ext uri="{D42A27DB-BD31-4B8C-83A1-F6EECF244321}">
                <p14:modId xmlns:p14="http://schemas.microsoft.com/office/powerpoint/2010/main" val="4062911152"/>
              </p:ext>
            </p:extLst>
          </p:nvPr>
        </p:nvGraphicFramePr>
        <p:xfrm>
          <a:off x="3886200" y="3834036"/>
          <a:ext cx="1219200" cy="237744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rgbClr val="CC0000"/>
                          </a:solidFill>
                          <a:effectLst>
                            <a:outerShdw blurRad="38100" dist="38100" dir="2700000" algn="tl">
                              <a:srgbClr val="C0C0C0"/>
                            </a:outerShdw>
                          </a:effectLst>
                          <a:latin typeface="Tahoma" pitchFamily="34" charset="0"/>
                          <a:ea typeface="隶书" pitchFamily="49" charset="-122"/>
                        </a:rPr>
                        <a:t>a5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rgbClr val="CC0000"/>
                          </a:solidFill>
                          <a:effectLst>
                            <a:outerShdw blurRad="38100" dist="38100" dir="2700000" algn="tl">
                              <a:srgbClr val="C0C0C0"/>
                            </a:outerShdw>
                          </a:effectLst>
                          <a:latin typeface="Tahoma" pitchFamily="34" charset="0"/>
                          <a:ea typeface="隶书" pitchFamily="49" charset="-122"/>
                        </a:rPr>
                        <a:t>c3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2" name="AutoShape 113"/>
          <p:cNvSpPr>
            <a:spLocks noChangeArrowheads="1"/>
          </p:cNvSpPr>
          <p:nvPr/>
        </p:nvSpPr>
        <p:spPr bwMode="auto">
          <a:xfrm rot="5400000">
            <a:off x="3352800" y="4748436"/>
            <a:ext cx="228600" cy="381000"/>
          </a:xfrm>
          <a:prstGeom prst="flowChartCollate">
            <a:avLst/>
          </a:prstGeom>
          <a:noFill/>
          <a:ln w="9525">
            <a:solidFill>
              <a:schemeClr val="tx1"/>
            </a:solidFill>
            <a:miter lim="800000"/>
            <a:headEnd/>
            <a:tailEnd/>
          </a:ln>
        </p:spPr>
        <p:txBody>
          <a:bodyPr wrap="none" anchor="ctr"/>
          <a:lstStyle/>
          <a:p>
            <a:endParaRPr lang="zh-CN" altLang="en-US"/>
          </a:p>
        </p:txBody>
      </p:sp>
      <p:sp>
        <p:nvSpPr>
          <p:cNvPr id="13" name="Text Box 114"/>
          <p:cNvSpPr txBox="1">
            <a:spLocks noChangeArrowheads="1"/>
          </p:cNvSpPr>
          <p:nvPr/>
        </p:nvSpPr>
        <p:spPr bwMode="auto">
          <a:xfrm>
            <a:off x="5257800" y="4596036"/>
            <a:ext cx="457200" cy="641350"/>
          </a:xfrm>
          <a:prstGeom prst="rect">
            <a:avLst/>
          </a:prstGeom>
          <a:noFill/>
          <a:ln w="9525">
            <a:noFill/>
            <a:miter lim="800000"/>
            <a:headEnd/>
            <a:tailEnd/>
          </a:ln>
        </p:spPr>
        <p:txBody>
          <a:bodyPr>
            <a:spAutoFit/>
          </a:bodyPr>
          <a:lstStyle/>
          <a:p>
            <a:pPr>
              <a:spcBef>
                <a:spcPct val="50000"/>
              </a:spcBef>
            </a:pPr>
            <a:r>
              <a:rPr lang="zh-CN" altLang="en-US" sz="3600">
                <a:latin typeface="Times New Roman" pitchFamily="18" charset="0"/>
              </a:rPr>
              <a:t>=</a:t>
            </a:r>
          </a:p>
        </p:txBody>
      </p:sp>
      <p:graphicFrame>
        <p:nvGraphicFramePr>
          <p:cNvPr id="14" name="Group 115"/>
          <p:cNvGraphicFramePr>
            <a:graphicFrameLocks noGrp="1"/>
          </p:cNvGraphicFramePr>
          <p:nvPr>
            <p:extLst>
              <p:ext uri="{D42A27DB-BD31-4B8C-83A1-F6EECF244321}">
                <p14:modId xmlns:p14="http://schemas.microsoft.com/office/powerpoint/2010/main" val="2346670358"/>
              </p:ext>
            </p:extLst>
          </p:nvPr>
        </p:nvGraphicFramePr>
        <p:xfrm>
          <a:off x="5791200" y="3834036"/>
          <a:ext cx="1828800" cy="237744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2524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rgbClr val="CC0000"/>
                          </a:solidFill>
                          <a:effectLst>
                            <a:outerShdw blurRad="38100" dist="38100" dir="2700000" algn="tl">
                              <a:srgbClr val="C0C0C0"/>
                            </a:outerShdw>
                          </a:effectLst>
                          <a:latin typeface="Tahoma" pitchFamily="34" charset="0"/>
                          <a:ea typeface="隶书" pitchFamily="49" charset="-122"/>
                        </a:rPr>
                        <a:t>a5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rgbClr val="CC0000"/>
                          </a:solidFill>
                          <a:effectLst>
                            <a:outerShdw blurRad="38100" dist="38100" dir="2700000" algn="tl">
                              <a:srgbClr val="C0C0C0"/>
                            </a:outerShdw>
                          </a:effectLst>
                          <a:latin typeface="Tahoma" pitchFamily="34" charset="0"/>
                          <a:ea typeface="隶书" pitchFamily="49" charset="-122"/>
                        </a:rPr>
                        <a:t>b3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rgbClr val="CC0000"/>
                          </a:solidFill>
                          <a:effectLst>
                            <a:outerShdw blurRad="38100" dist="38100" dir="2700000" algn="tl">
                              <a:srgbClr val="C0C0C0"/>
                            </a:outerShdw>
                          </a:effectLst>
                          <a:latin typeface="Tahoma" pitchFamily="34" charset="0"/>
                          <a:ea typeface="隶书" pitchFamily="49" charset="-122"/>
                        </a:rPr>
                        <a:t>c3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5" name="AutoShape 145"/>
          <p:cNvSpPr>
            <a:spLocks noChangeArrowheads="1"/>
          </p:cNvSpPr>
          <p:nvPr/>
        </p:nvSpPr>
        <p:spPr bwMode="auto">
          <a:xfrm>
            <a:off x="990600" y="4824636"/>
            <a:ext cx="685800" cy="533400"/>
          </a:xfrm>
          <a:prstGeom prst="rightArrow">
            <a:avLst>
              <a:gd name="adj1" fmla="val 50000"/>
              <a:gd name="adj2" fmla="val 32143"/>
            </a:avLst>
          </a:prstGeom>
          <a:solidFill>
            <a:schemeClr val="accent1"/>
          </a:solidFill>
          <a:ln w="9525">
            <a:solidFill>
              <a:schemeClr val="tx1"/>
            </a:solidFill>
            <a:miter lim="800000"/>
            <a:headEnd/>
            <a:tailEnd/>
          </a:ln>
        </p:spPr>
        <p:txBody>
          <a:bodyPr wrap="none" anchor="ctr"/>
          <a:lstStyle/>
          <a:p>
            <a:pPr algn="ctr"/>
            <a:r>
              <a:rPr lang="zh-CN" altLang="en-US" sz="1600">
                <a:latin typeface="华文新魏" pitchFamily="2" charset="-122"/>
                <a:ea typeface="华文新魏" pitchFamily="2" charset="-122"/>
              </a:rPr>
              <a:t>分解2</a:t>
            </a:r>
            <a:endParaRPr lang="zh-CN" altLang="en-US"/>
          </a:p>
        </p:txBody>
      </p:sp>
      <p:sp>
        <p:nvSpPr>
          <p:cNvPr id="16" name="AutoShape 146"/>
          <p:cNvSpPr>
            <a:spLocks noChangeArrowheads="1"/>
          </p:cNvSpPr>
          <p:nvPr/>
        </p:nvSpPr>
        <p:spPr bwMode="auto">
          <a:xfrm>
            <a:off x="685800" y="5586636"/>
            <a:ext cx="838200" cy="457200"/>
          </a:xfrm>
          <a:prstGeom prst="wedgeRoundRectCallout">
            <a:avLst>
              <a:gd name="adj1" fmla="val 97727"/>
              <a:gd name="adj2" fmla="val 41667"/>
              <a:gd name="adj3" fmla="val 16667"/>
            </a:avLst>
          </a:prstGeom>
          <a:solidFill>
            <a:schemeClr val="accent1"/>
          </a:solidFill>
          <a:ln w="9525">
            <a:solidFill>
              <a:schemeClr val="tx1"/>
            </a:solidFill>
            <a:miter lim="800000"/>
            <a:headEnd/>
            <a:tailEnd/>
          </a:ln>
        </p:spPr>
        <p:txBody>
          <a:bodyPr/>
          <a:lstStyle/>
          <a:p>
            <a:pPr algn="ctr"/>
            <a:r>
              <a:rPr lang="zh-CN" altLang="en-US" sz="2000">
                <a:latin typeface="Times New Roman" pitchFamily="18" charset="0"/>
                <a:ea typeface="华文新魏" pitchFamily="2" charset="-122"/>
              </a:rPr>
              <a:t>插入</a:t>
            </a:r>
          </a:p>
        </p:txBody>
      </p:sp>
      <p:sp>
        <p:nvSpPr>
          <p:cNvPr id="17" name="AutoShape 147"/>
          <p:cNvSpPr>
            <a:spLocks noChangeArrowheads="1"/>
          </p:cNvSpPr>
          <p:nvPr/>
        </p:nvSpPr>
        <p:spPr bwMode="auto">
          <a:xfrm>
            <a:off x="8077200" y="5434236"/>
            <a:ext cx="990600" cy="685800"/>
          </a:xfrm>
          <a:prstGeom prst="wedgeRoundRectCallout">
            <a:avLst>
              <a:gd name="adj1" fmla="val -97116"/>
              <a:gd name="adj2" fmla="val 37500"/>
              <a:gd name="adj3" fmla="val 16667"/>
            </a:avLst>
          </a:prstGeom>
          <a:solidFill>
            <a:schemeClr val="accent1"/>
          </a:solidFill>
          <a:ln w="9525">
            <a:solidFill>
              <a:schemeClr val="tx1"/>
            </a:solidFill>
            <a:miter lim="800000"/>
            <a:headEnd/>
            <a:tailEnd/>
          </a:ln>
        </p:spPr>
        <p:txBody>
          <a:bodyPr/>
          <a:lstStyle/>
          <a:p>
            <a:pPr algn="ctr"/>
            <a:r>
              <a:rPr lang="zh-CN" altLang="en-US" sz="2000">
                <a:latin typeface="华文新魏" pitchFamily="2" charset="-122"/>
                <a:ea typeface="华文新魏" pitchFamily="2" charset="-122"/>
              </a:rPr>
              <a:t>违反</a:t>
            </a:r>
          </a:p>
          <a:p>
            <a:pPr algn="ctr"/>
            <a:r>
              <a:rPr lang="en-US" altLang="zh-CN" sz="2000">
                <a:latin typeface="华文新魏" pitchFamily="2" charset="-122"/>
                <a:ea typeface="华文新魏" pitchFamily="2" charset="-122"/>
              </a:rPr>
              <a:t>B </a:t>
            </a:r>
            <a:r>
              <a:rPr lang="en-US" altLang="zh-CN" sz="2000">
                <a:latin typeface="华文新魏" pitchFamily="2" charset="-122"/>
                <a:ea typeface="华文新魏" pitchFamily="2" charset="-122"/>
                <a:sym typeface="Symbol" pitchFamily="18" charset="2"/>
              </a:rPr>
              <a:t></a:t>
            </a:r>
            <a:r>
              <a:rPr lang="en-US" altLang="zh-CN" sz="2000">
                <a:latin typeface="华文新魏" pitchFamily="2" charset="-122"/>
                <a:ea typeface="华文新魏" pitchFamily="2" charset="-122"/>
              </a:rPr>
              <a:t> C</a:t>
            </a:r>
          </a:p>
        </p:txBody>
      </p:sp>
    </p:spTree>
    <p:extLst>
      <p:ext uri="{BB962C8B-B14F-4D97-AF65-F5344CB8AC3E}">
        <p14:creationId xmlns:p14="http://schemas.microsoft.com/office/powerpoint/2010/main" val="374116495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模式分解中存在的问题</a:t>
            </a:r>
          </a:p>
        </p:txBody>
      </p:sp>
      <p:graphicFrame>
        <p:nvGraphicFramePr>
          <p:cNvPr id="4" name="Group 3"/>
          <p:cNvGraphicFramePr>
            <a:graphicFrameLocks noGrp="1"/>
          </p:cNvGraphicFramePr>
          <p:nvPr>
            <p:extLst>
              <p:ext uri="{D42A27DB-BD31-4B8C-83A1-F6EECF244321}">
                <p14:modId xmlns:p14="http://schemas.microsoft.com/office/powerpoint/2010/main" val="2930675703"/>
              </p:ext>
            </p:extLst>
          </p:nvPr>
        </p:nvGraphicFramePr>
        <p:xfrm>
          <a:off x="1752600" y="4652963"/>
          <a:ext cx="1219200" cy="198120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5" name="Group 23"/>
          <p:cNvGraphicFramePr>
            <a:graphicFrameLocks noGrp="1"/>
          </p:cNvGraphicFramePr>
          <p:nvPr>
            <p:extLst>
              <p:ext uri="{D42A27DB-BD31-4B8C-83A1-F6EECF244321}">
                <p14:modId xmlns:p14="http://schemas.microsoft.com/office/powerpoint/2010/main" val="1151383111"/>
              </p:ext>
            </p:extLst>
          </p:nvPr>
        </p:nvGraphicFramePr>
        <p:xfrm>
          <a:off x="3505200" y="4743450"/>
          <a:ext cx="1219200" cy="158496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 name="AutoShape 40"/>
          <p:cNvSpPr>
            <a:spLocks noChangeArrowheads="1"/>
          </p:cNvSpPr>
          <p:nvPr/>
        </p:nvSpPr>
        <p:spPr bwMode="auto">
          <a:xfrm rot="5400000">
            <a:off x="3124200" y="5334000"/>
            <a:ext cx="228600" cy="381000"/>
          </a:xfrm>
          <a:prstGeom prst="flowChartCollate">
            <a:avLst/>
          </a:prstGeom>
          <a:noFill/>
          <a:ln w="9525">
            <a:solidFill>
              <a:schemeClr val="tx1"/>
            </a:solidFill>
            <a:miter lim="800000"/>
            <a:headEnd/>
            <a:tailEnd/>
          </a:ln>
        </p:spPr>
        <p:txBody>
          <a:bodyPr wrap="none" anchor="ctr"/>
          <a:lstStyle/>
          <a:p>
            <a:endParaRPr lang="zh-CN" altLang="en-US"/>
          </a:p>
        </p:txBody>
      </p:sp>
      <p:graphicFrame>
        <p:nvGraphicFramePr>
          <p:cNvPr id="7" name="Group 41"/>
          <p:cNvGraphicFramePr>
            <a:graphicFrameLocks noGrp="1"/>
          </p:cNvGraphicFramePr>
          <p:nvPr>
            <p:extLst>
              <p:ext uri="{D42A27DB-BD31-4B8C-83A1-F6EECF244321}">
                <p14:modId xmlns:p14="http://schemas.microsoft.com/office/powerpoint/2010/main" val="1286914184"/>
              </p:ext>
            </p:extLst>
          </p:nvPr>
        </p:nvGraphicFramePr>
        <p:xfrm>
          <a:off x="1752600" y="1395636"/>
          <a:ext cx="1219200" cy="198120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8" name="Group 61"/>
          <p:cNvGraphicFramePr>
            <a:graphicFrameLocks noGrp="1"/>
          </p:cNvGraphicFramePr>
          <p:nvPr>
            <p:extLst>
              <p:ext uri="{D42A27DB-BD31-4B8C-83A1-F6EECF244321}">
                <p14:modId xmlns:p14="http://schemas.microsoft.com/office/powerpoint/2010/main" val="3620403891"/>
              </p:ext>
            </p:extLst>
          </p:nvPr>
        </p:nvGraphicFramePr>
        <p:xfrm>
          <a:off x="3505200" y="1624236"/>
          <a:ext cx="1219200" cy="158496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9" name="AutoShape 78"/>
          <p:cNvSpPr>
            <a:spLocks noChangeArrowheads="1"/>
          </p:cNvSpPr>
          <p:nvPr/>
        </p:nvSpPr>
        <p:spPr bwMode="auto">
          <a:xfrm rot="5400000">
            <a:off x="3124200" y="2310036"/>
            <a:ext cx="228600" cy="381000"/>
          </a:xfrm>
          <a:prstGeom prst="flowChartCollate">
            <a:avLst/>
          </a:prstGeom>
          <a:noFill/>
          <a:ln w="9525">
            <a:solidFill>
              <a:schemeClr val="tx1"/>
            </a:solidFill>
            <a:miter lim="800000"/>
            <a:headEnd/>
            <a:tailEnd/>
          </a:ln>
        </p:spPr>
        <p:txBody>
          <a:bodyPr wrap="none" anchor="ctr"/>
          <a:lstStyle/>
          <a:p>
            <a:endParaRPr lang="zh-CN" altLang="en-US"/>
          </a:p>
        </p:txBody>
      </p:sp>
      <p:sp>
        <p:nvSpPr>
          <p:cNvPr id="10" name="Text Box 79"/>
          <p:cNvSpPr txBox="1">
            <a:spLocks noChangeArrowheads="1"/>
          </p:cNvSpPr>
          <p:nvPr/>
        </p:nvSpPr>
        <p:spPr bwMode="auto">
          <a:xfrm>
            <a:off x="4876800" y="5181600"/>
            <a:ext cx="457200" cy="641350"/>
          </a:xfrm>
          <a:prstGeom prst="rect">
            <a:avLst/>
          </a:prstGeom>
          <a:noFill/>
          <a:ln w="9525">
            <a:noFill/>
            <a:miter lim="800000"/>
            <a:headEnd/>
            <a:tailEnd/>
          </a:ln>
        </p:spPr>
        <p:txBody>
          <a:bodyPr>
            <a:spAutoFit/>
          </a:bodyPr>
          <a:lstStyle/>
          <a:p>
            <a:pPr>
              <a:spcBef>
                <a:spcPct val="50000"/>
              </a:spcBef>
            </a:pPr>
            <a:r>
              <a:rPr lang="zh-CN" altLang="en-US" sz="3600">
                <a:latin typeface="Times New Roman" pitchFamily="18" charset="0"/>
              </a:rPr>
              <a:t>=</a:t>
            </a:r>
          </a:p>
        </p:txBody>
      </p:sp>
      <p:sp>
        <p:nvSpPr>
          <p:cNvPr id="11" name="Text Box 80"/>
          <p:cNvSpPr txBox="1">
            <a:spLocks noChangeArrowheads="1"/>
          </p:cNvSpPr>
          <p:nvPr/>
        </p:nvSpPr>
        <p:spPr bwMode="auto">
          <a:xfrm>
            <a:off x="4800600" y="2081436"/>
            <a:ext cx="457200" cy="641350"/>
          </a:xfrm>
          <a:prstGeom prst="rect">
            <a:avLst/>
          </a:prstGeom>
          <a:noFill/>
          <a:ln w="9525">
            <a:noFill/>
            <a:miter lim="800000"/>
            <a:headEnd/>
            <a:tailEnd/>
          </a:ln>
        </p:spPr>
        <p:txBody>
          <a:bodyPr>
            <a:spAutoFit/>
          </a:bodyPr>
          <a:lstStyle/>
          <a:p>
            <a:pPr>
              <a:spcBef>
                <a:spcPct val="50000"/>
              </a:spcBef>
            </a:pPr>
            <a:r>
              <a:rPr lang="zh-CN" altLang="en-US" sz="3600">
                <a:latin typeface="Times New Roman" pitchFamily="18" charset="0"/>
              </a:rPr>
              <a:t>=</a:t>
            </a:r>
          </a:p>
        </p:txBody>
      </p:sp>
      <p:graphicFrame>
        <p:nvGraphicFramePr>
          <p:cNvPr id="12" name="Group 81"/>
          <p:cNvGraphicFramePr>
            <a:graphicFrameLocks noGrp="1"/>
          </p:cNvGraphicFramePr>
          <p:nvPr>
            <p:extLst>
              <p:ext uri="{D42A27DB-BD31-4B8C-83A1-F6EECF244321}">
                <p14:modId xmlns:p14="http://schemas.microsoft.com/office/powerpoint/2010/main" val="3829910166"/>
              </p:ext>
            </p:extLst>
          </p:nvPr>
        </p:nvGraphicFramePr>
        <p:xfrm>
          <a:off x="5410200" y="1052736"/>
          <a:ext cx="1828800" cy="316992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rgbClr val="CC0000"/>
                          </a:solidFill>
                          <a:effectLst>
                            <a:outerShdw blurRad="38100" dist="38100" dir="2700000" algn="tl">
                              <a:srgbClr val="C0C0C0"/>
                            </a:outerShdw>
                          </a:effectLst>
                          <a:latin typeface="Tahoma" pitchFamily="34" charset="0"/>
                          <a:ea typeface="隶书" pitchFamily="49" charset="-122"/>
                        </a:rPr>
                        <a:t>a1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rgbClr val="CC0000"/>
                          </a:solidFill>
                          <a:effectLst>
                            <a:outerShdw blurRad="38100" dist="38100" dir="2700000" algn="tl">
                              <a:srgbClr val="C0C0C0"/>
                            </a:outerShdw>
                          </a:effectLst>
                          <a:latin typeface="Tahoma" pitchFamily="34" charset="0"/>
                          <a:ea typeface="隶书" pitchFamily="49" charset="-122"/>
                        </a:rPr>
                        <a:t>b3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rgbClr val="CC0000"/>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rgbClr val="CC0000"/>
                          </a:solidFill>
                          <a:effectLst>
                            <a:outerShdw blurRad="38100" dist="38100" dir="2700000" algn="tl">
                              <a:srgbClr val="C0C0C0"/>
                            </a:outerShdw>
                          </a:effectLst>
                          <a:latin typeface="Tahoma" pitchFamily="34" charset="0"/>
                          <a:ea typeface="隶书" pitchFamily="49" charset="-122"/>
                        </a:rPr>
                        <a:t>a2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rgbClr val="CC0000"/>
                          </a:solidFill>
                          <a:effectLst>
                            <a:outerShdw blurRad="38100" dist="38100" dir="2700000" algn="tl">
                              <a:srgbClr val="C0C0C0"/>
                            </a:outerShdw>
                          </a:effectLst>
                          <a:latin typeface="Tahoma" pitchFamily="34" charset="0"/>
                          <a:ea typeface="隶书" pitchFamily="49" charset="-122"/>
                        </a:rPr>
                        <a:t>b3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rgbClr val="CC0000"/>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rgbClr val="CC0000"/>
                          </a:solidFill>
                          <a:effectLst>
                            <a:outerShdw blurRad="38100" dist="38100" dir="2700000" algn="tl">
                              <a:srgbClr val="C0C0C0"/>
                            </a:outerShdw>
                          </a:effectLst>
                          <a:latin typeface="Tahoma" pitchFamily="34" charset="0"/>
                          <a:ea typeface="隶书" pitchFamily="49" charset="-122"/>
                        </a:rPr>
                        <a:t>a4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rgbClr val="CC0000"/>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rgbClr val="CC0000"/>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13" name="Group 119"/>
          <p:cNvGraphicFramePr>
            <a:graphicFrameLocks noGrp="1"/>
          </p:cNvGraphicFramePr>
          <p:nvPr>
            <p:extLst>
              <p:ext uri="{D42A27DB-BD31-4B8C-83A1-F6EECF244321}">
                <p14:modId xmlns:p14="http://schemas.microsoft.com/office/powerpoint/2010/main" val="2454990507"/>
              </p:ext>
            </p:extLst>
          </p:nvPr>
        </p:nvGraphicFramePr>
        <p:xfrm>
          <a:off x="5410200" y="4652963"/>
          <a:ext cx="1828800" cy="198120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76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4" name="AutoShape 145"/>
          <p:cNvSpPr>
            <a:spLocks noChangeArrowheads="1"/>
          </p:cNvSpPr>
          <p:nvPr/>
        </p:nvSpPr>
        <p:spPr bwMode="auto">
          <a:xfrm>
            <a:off x="838200" y="2081436"/>
            <a:ext cx="685800" cy="533400"/>
          </a:xfrm>
          <a:prstGeom prst="rightArrow">
            <a:avLst>
              <a:gd name="adj1" fmla="val 50000"/>
              <a:gd name="adj2" fmla="val 32143"/>
            </a:avLst>
          </a:prstGeom>
          <a:solidFill>
            <a:schemeClr val="accent1"/>
          </a:solidFill>
          <a:ln w="9525">
            <a:solidFill>
              <a:schemeClr val="tx1"/>
            </a:solidFill>
            <a:miter lim="800000"/>
            <a:headEnd/>
            <a:tailEnd/>
          </a:ln>
        </p:spPr>
        <p:txBody>
          <a:bodyPr wrap="none" anchor="ctr"/>
          <a:lstStyle/>
          <a:p>
            <a:pPr algn="ctr"/>
            <a:r>
              <a:rPr lang="zh-CN" altLang="en-US" sz="1600">
                <a:latin typeface="华文新魏" pitchFamily="2" charset="-122"/>
                <a:ea typeface="华文新魏" pitchFamily="2" charset="-122"/>
              </a:rPr>
              <a:t>分解3</a:t>
            </a:r>
            <a:endParaRPr lang="zh-CN" altLang="en-US"/>
          </a:p>
        </p:txBody>
      </p:sp>
      <p:sp>
        <p:nvSpPr>
          <p:cNvPr id="15" name="AutoShape 146"/>
          <p:cNvSpPr>
            <a:spLocks noChangeArrowheads="1"/>
          </p:cNvSpPr>
          <p:nvPr/>
        </p:nvSpPr>
        <p:spPr bwMode="auto">
          <a:xfrm>
            <a:off x="838200" y="5410200"/>
            <a:ext cx="685800" cy="533400"/>
          </a:xfrm>
          <a:prstGeom prst="rightArrow">
            <a:avLst>
              <a:gd name="adj1" fmla="val 50000"/>
              <a:gd name="adj2" fmla="val 32143"/>
            </a:avLst>
          </a:prstGeom>
          <a:solidFill>
            <a:schemeClr val="accent1"/>
          </a:solidFill>
          <a:ln w="9525">
            <a:solidFill>
              <a:schemeClr val="tx1"/>
            </a:solidFill>
            <a:miter lim="800000"/>
            <a:headEnd/>
            <a:tailEnd/>
          </a:ln>
        </p:spPr>
        <p:txBody>
          <a:bodyPr wrap="none" anchor="ctr"/>
          <a:lstStyle/>
          <a:p>
            <a:pPr algn="ctr"/>
            <a:r>
              <a:rPr lang="zh-CN" altLang="en-US" sz="1600">
                <a:latin typeface="华文新魏" pitchFamily="2" charset="-122"/>
                <a:ea typeface="华文新魏" pitchFamily="2" charset="-122"/>
              </a:rPr>
              <a:t>分解4</a:t>
            </a:r>
            <a:endParaRPr lang="zh-CN" altLang="en-US"/>
          </a:p>
        </p:txBody>
      </p:sp>
    </p:spTree>
    <p:extLst>
      <p:ext uri="{BB962C8B-B14F-4D97-AF65-F5344CB8AC3E}">
        <p14:creationId xmlns:p14="http://schemas.microsoft.com/office/powerpoint/2010/main" val="48636240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保持函数依赖的分解</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lgn="ctr" eaLnBrk="1" hangingPunct="1">
                  <a:lnSpc>
                    <a:spcPct val="150000"/>
                  </a:lnSpc>
                  <a:spcBef>
                    <a:spcPct val="25000"/>
                  </a:spcBef>
                  <a:buNone/>
                  <a:defRPr/>
                </a:pPr>
                <a:r>
                  <a:rPr lang="zh-CN" altLang="en-US" dirty="0" smtClean="0"/>
                  <a:t>设关系模式</a:t>
                </a:r>
                <a14:m>
                  <m:oMath xmlns:m="http://schemas.openxmlformats.org/officeDocument/2006/math">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oMath>
                </a14:m>
                <a:r>
                  <a:rPr lang="zh-CN" altLang="en-US" dirty="0"/>
                  <a:t>的一个分解</a:t>
                </a:r>
                <a:r>
                  <a:rPr lang="zh-CN" altLang="en-US" dirty="0" smtClean="0"/>
                  <a:t>是</a:t>
                </a:r>
                <a:endParaRPr lang="zh-CN" altLang="en-US" dirty="0"/>
              </a:p>
              <a:p>
                <a:pPr algn="ctr" eaLnBrk="1" hangingPunct="1">
                  <a:lnSpc>
                    <a:spcPct val="150000"/>
                  </a:lnSpc>
                  <a:spcBef>
                    <a:spcPct val="25000"/>
                  </a:spcBef>
                  <a:buNone/>
                  <a:defRPr/>
                </a:pPr>
                <a:r>
                  <a:rPr lang="zh-CN" altLang="en-US" dirty="0">
                    <a:sym typeface="Symbol" pitchFamily="18" charset="2"/>
                  </a:rPr>
                  <a:t>	</a:t>
                </a:r>
                <a14:m>
                  <m:oMath xmlns:m="http://schemas.openxmlformats.org/officeDocument/2006/math">
                    <m:r>
                      <a:rPr lang="zh-CN" altLang="en-US" i="1">
                        <a:latin typeface="Cambria Math" panose="02040503050406030204" pitchFamily="18" charset="0"/>
                        <a:sym typeface="Symbol" pitchFamily="18" charset="2"/>
                      </a:rPr>
                      <m:t>𝜌</m:t>
                    </m:r>
                    <m:r>
                      <a:rPr lang="en-US" altLang="zh-CN" i="1">
                        <a:latin typeface="Cambria Math" panose="02040503050406030204" pitchFamily="18" charset="0"/>
                        <a:sym typeface="Symbol" pitchFamily="18" charset="2"/>
                      </a:rPr>
                      <m:t>={</m:t>
                    </m:r>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𝑅</m:t>
                        </m:r>
                      </m:e>
                      <m:sub>
                        <m:r>
                          <a:rPr lang="en-US" altLang="zh-CN" i="1">
                            <a:latin typeface="Cambria Math" panose="02040503050406030204" pitchFamily="18" charset="0"/>
                            <a:sym typeface="Symbol" pitchFamily="18" charset="2"/>
                          </a:rPr>
                          <m:t>1</m:t>
                        </m:r>
                      </m:sub>
                    </m:sSub>
                    <m:d>
                      <m:dPr>
                        <m:ctrlPr>
                          <a:rPr lang="en-US" altLang="zh-CN" i="1">
                            <a:latin typeface="Cambria Math" panose="02040503050406030204" pitchFamily="18" charset="0"/>
                            <a:sym typeface="Symbol" pitchFamily="18" charset="2"/>
                          </a:rPr>
                        </m:ctrlPr>
                      </m:dPr>
                      <m:e>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𝑈</m:t>
                            </m:r>
                          </m:e>
                          <m:sub>
                            <m:r>
                              <a:rPr lang="en-US" altLang="zh-CN" i="1">
                                <a:latin typeface="Cambria Math" panose="02040503050406030204" pitchFamily="18" charset="0"/>
                                <a:sym typeface="Symbol" pitchFamily="18" charset="2"/>
                              </a:rPr>
                              <m:t>1</m:t>
                            </m:r>
                          </m:sub>
                        </m:sSub>
                        <m:r>
                          <a:rPr lang="en-US" altLang="zh-CN" i="1">
                            <a:latin typeface="Cambria Math" panose="02040503050406030204" pitchFamily="18" charset="0"/>
                            <a:sym typeface="Symbol" pitchFamily="18" charset="2"/>
                          </a:rPr>
                          <m:t>,</m:t>
                        </m:r>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𝐹</m:t>
                            </m:r>
                          </m:e>
                          <m:sub>
                            <m:r>
                              <a:rPr lang="en-US" altLang="zh-CN" i="1">
                                <a:latin typeface="Cambria Math" panose="02040503050406030204" pitchFamily="18" charset="0"/>
                                <a:sym typeface="Symbol" pitchFamily="18" charset="2"/>
                              </a:rPr>
                              <m:t>1</m:t>
                            </m:r>
                          </m:sub>
                        </m:sSub>
                      </m:e>
                    </m:d>
                    <m:r>
                      <a:rPr lang="en-US" altLang="zh-CN" i="1">
                        <a:latin typeface="Cambria Math" panose="02040503050406030204" pitchFamily="18" charset="0"/>
                        <a:sym typeface="Symbol" pitchFamily="18" charset="2"/>
                      </a:rPr>
                      <m:t>,</m:t>
                    </m:r>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𝑅</m:t>
                        </m:r>
                      </m:e>
                      <m:sub>
                        <m:r>
                          <a:rPr lang="en-US" altLang="zh-CN" i="1">
                            <a:latin typeface="Cambria Math" panose="02040503050406030204" pitchFamily="18" charset="0"/>
                            <a:sym typeface="Symbol" pitchFamily="18" charset="2"/>
                          </a:rPr>
                          <m:t>2</m:t>
                        </m:r>
                      </m:sub>
                    </m:sSub>
                    <m:d>
                      <m:dPr>
                        <m:ctrlPr>
                          <a:rPr lang="en-US" altLang="zh-CN" i="1">
                            <a:latin typeface="Cambria Math" panose="02040503050406030204" pitchFamily="18" charset="0"/>
                            <a:sym typeface="Symbol" pitchFamily="18" charset="2"/>
                          </a:rPr>
                        </m:ctrlPr>
                      </m:dPr>
                      <m:e>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𝑈</m:t>
                            </m:r>
                          </m:e>
                          <m:sub>
                            <m:r>
                              <a:rPr lang="en-US" altLang="zh-CN" i="1">
                                <a:latin typeface="Cambria Math" panose="02040503050406030204" pitchFamily="18" charset="0"/>
                                <a:sym typeface="Symbol" pitchFamily="18" charset="2"/>
                              </a:rPr>
                              <m:t>2</m:t>
                            </m:r>
                          </m:sub>
                        </m:sSub>
                        <m:r>
                          <a:rPr lang="en-US" altLang="zh-CN" i="1">
                            <a:latin typeface="Cambria Math" panose="02040503050406030204" pitchFamily="18" charset="0"/>
                            <a:sym typeface="Symbol" pitchFamily="18" charset="2"/>
                          </a:rPr>
                          <m:t>,</m:t>
                        </m:r>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𝐹</m:t>
                            </m:r>
                          </m:e>
                          <m:sub>
                            <m:r>
                              <a:rPr lang="en-US" altLang="zh-CN" i="1">
                                <a:latin typeface="Cambria Math" panose="02040503050406030204" pitchFamily="18" charset="0"/>
                                <a:sym typeface="Symbol" pitchFamily="18" charset="2"/>
                              </a:rPr>
                              <m:t>2</m:t>
                            </m:r>
                          </m:sub>
                        </m:sSub>
                      </m:e>
                    </m:d>
                    <m:r>
                      <a:rPr lang="en-US" altLang="zh-CN" i="1">
                        <a:latin typeface="Cambria Math" panose="02040503050406030204" pitchFamily="18" charset="0"/>
                        <a:sym typeface="Symbol" pitchFamily="18" charset="2"/>
                      </a:rPr>
                      <m:t>,…,</m:t>
                    </m:r>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𝑅</m:t>
                        </m:r>
                      </m:e>
                      <m:sub>
                        <m:r>
                          <a:rPr lang="en-US" altLang="zh-CN" i="1">
                            <a:latin typeface="Cambria Math" panose="02040503050406030204" pitchFamily="18" charset="0"/>
                            <a:sym typeface="Symbol" pitchFamily="18" charset="2"/>
                          </a:rPr>
                          <m:t>𝑛</m:t>
                        </m:r>
                      </m:sub>
                    </m:sSub>
                    <m:d>
                      <m:dPr>
                        <m:ctrlPr>
                          <a:rPr lang="en-US" altLang="zh-CN" i="1">
                            <a:latin typeface="Cambria Math" panose="02040503050406030204" pitchFamily="18" charset="0"/>
                            <a:sym typeface="Symbol" pitchFamily="18" charset="2"/>
                          </a:rPr>
                        </m:ctrlPr>
                      </m:dPr>
                      <m:e>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𝑈</m:t>
                            </m:r>
                          </m:e>
                          <m:sub>
                            <m:r>
                              <a:rPr lang="en-US" altLang="zh-CN" i="1">
                                <a:latin typeface="Cambria Math" panose="02040503050406030204" pitchFamily="18" charset="0"/>
                                <a:sym typeface="Symbol" pitchFamily="18" charset="2"/>
                              </a:rPr>
                              <m:t>𝑛</m:t>
                            </m:r>
                          </m:sub>
                        </m:sSub>
                        <m:r>
                          <a:rPr lang="en-US" altLang="zh-CN" i="1">
                            <a:latin typeface="Cambria Math" panose="02040503050406030204" pitchFamily="18" charset="0"/>
                            <a:sym typeface="Symbol" pitchFamily="18" charset="2"/>
                          </a:rPr>
                          <m:t>,</m:t>
                        </m:r>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𝐹</m:t>
                            </m:r>
                          </m:e>
                          <m:sub>
                            <m:r>
                              <a:rPr lang="en-US" altLang="zh-CN" i="1">
                                <a:latin typeface="Cambria Math" panose="02040503050406030204" pitchFamily="18" charset="0"/>
                                <a:sym typeface="Symbol" pitchFamily="18" charset="2"/>
                              </a:rPr>
                              <m:t>𝑛</m:t>
                            </m:r>
                          </m:sub>
                        </m:sSub>
                      </m:e>
                    </m:d>
                    <m:r>
                      <a:rPr lang="en-US" altLang="zh-CN" b="0" i="1" smtClean="0">
                        <a:latin typeface="Cambria Math" panose="02040503050406030204" pitchFamily="18" charset="0"/>
                        <a:sym typeface="Symbol" pitchFamily="18" charset="2"/>
                      </a:rPr>
                      <m:t>}</m:t>
                    </m:r>
                  </m:oMath>
                </a14:m>
                <a:endParaRPr lang="en-US" altLang="zh-CN" dirty="0">
                  <a:sym typeface="Symbol" pitchFamily="18" charset="2"/>
                </a:endParaRPr>
              </a:p>
              <a:p>
                <a:pPr marL="0" indent="0" algn="ctr" eaLnBrk="1" hangingPunct="1">
                  <a:lnSpc>
                    <a:spcPct val="150000"/>
                  </a:lnSpc>
                  <a:spcBef>
                    <a:spcPct val="25000"/>
                  </a:spcBef>
                  <a:buNone/>
                  <a:defRPr/>
                </a:pPr>
                <a:r>
                  <a:rPr lang="zh-CN" altLang="en-US" dirty="0" smtClean="0"/>
                  <a:t>如果</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p>
                          <m:sSupPr>
                            <m:ctrlPr>
                              <a:rPr lang="en-US" altLang="zh-CN" b="0" i="1" smtClean="0">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e>
                          <m:sup>
                            <m:r>
                              <a:rPr lang="en-US" altLang="zh-CN" b="0" i="1" smtClean="0">
                                <a:latin typeface="Cambria Math" panose="02040503050406030204" pitchFamily="18" charset="0"/>
                              </a:rPr>
                              <m:t>+</m:t>
                            </m:r>
                          </m:sup>
                        </m:sSup>
                      </m:e>
                    </m:nary>
                  </m:oMath>
                </a14:m>
                <a:endParaRPr lang="en-US" altLang="zh-CN" b="0" i="1" dirty="0" smtClean="0">
                  <a:latin typeface="Cambria Math" panose="02040503050406030204" pitchFamily="18" charset="0"/>
                </a:endParaRPr>
              </a:p>
              <a:p>
                <a:pPr algn="ctr" eaLnBrk="1" hangingPunct="1">
                  <a:lnSpc>
                    <a:spcPct val="150000"/>
                  </a:lnSpc>
                  <a:spcBef>
                    <a:spcPct val="25000"/>
                  </a:spcBef>
                  <a:buNone/>
                  <a:defRPr/>
                </a:pPr>
                <a:r>
                  <a:rPr lang="zh-CN" altLang="en-US" dirty="0" smtClean="0"/>
                  <a:t>则称</a:t>
                </a:r>
                <a14:m>
                  <m:oMath xmlns:m="http://schemas.openxmlformats.org/officeDocument/2006/math">
                    <m:r>
                      <a:rPr lang="zh-CN" altLang="en-US" i="1">
                        <a:latin typeface="Cambria Math" panose="02040503050406030204" pitchFamily="18" charset="0"/>
                        <a:sym typeface="Symbol" pitchFamily="18" charset="2"/>
                      </a:rPr>
                      <m:t>𝜌</m:t>
                    </m:r>
                    <m:r>
                      <a:rPr lang="zh-CN" altLang="en-US" b="0" i="1" smtClean="0">
                        <a:latin typeface="Cambria Math" panose="02040503050406030204" pitchFamily="18" charset="0"/>
                      </a:rPr>
                      <m:t>是</m:t>
                    </m:r>
                    <m:r>
                      <a:rPr lang="zh-CN" altLang="en-US" i="1">
                        <a:latin typeface="Cambria Math" panose="02040503050406030204" pitchFamily="18" charset="0"/>
                      </a:rPr>
                      <m:t>保持</m:t>
                    </m:r>
                    <m:r>
                      <a:rPr lang="zh-CN" altLang="en-US" i="1" smtClean="0">
                        <a:latin typeface="Cambria Math" panose="02040503050406030204" pitchFamily="18" charset="0"/>
                      </a:rPr>
                      <m:t>函数依赖</m:t>
                    </m:r>
                    <m:r>
                      <a:rPr lang="zh-CN" altLang="en-US" b="0" i="1" smtClean="0">
                        <a:latin typeface="Cambria Math" panose="02040503050406030204" pitchFamily="18" charset="0"/>
                      </a:rPr>
                      <m:t>的</m:t>
                    </m:r>
                    <m:r>
                      <a:rPr lang="zh-CN" altLang="en-US" i="1">
                        <a:latin typeface="Cambria Math" panose="02040503050406030204" pitchFamily="18" charset="0"/>
                      </a:rPr>
                      <m:t>分解</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09087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如何判断分解是保持</a:t>
            </a:r>
            <a:r>
              <a:rPr lang="zh-CN" altLang="en-US" dirty="0"/>
              <a:t>函数依赖</a:t>
            </a:r>
            <a:r>
              <a:rPr lang="zh-CN" altLang="en-US" dirty="0" smtClean="0"/>
              <a:t>的？</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lgn="ctr">
                  <a:lnSpc>
                    <a:spcPct val="150000"/>
                  </a:lnSpc>
                  <a:buNone/>
                </a:pPr>
                <a:r>
                  <a:rPr lang="zh-CN" altLang="en-US" dirty="0" smtClean="0"/>
                  <a:t>保持</a:t>
                </a:r>
                <a14:m>
                  <m:oMath xmlns:m="http://schemas.openxmlformats.org/officeDocument/2006/math">
                    <m:r>
                      <a:rPr lang="zh-CN" altLang="en-US" i="1">
                        <a:latin typeface="Cambria Math" panose="02040503050406030204" pitchFamily="18" charset="0"/>
                      </a:rPr>
                      <m:t>函数依赖</m:t>
                    </m:r>
                  </m:oMath>
                </a14:m>
                <a:endParaRPr lang="en-US" altLang="zh-CN" i="1" dirty="0" smtClean="0">
                  <a:latin typeface="Cambria Math" panose="02040503050406030204" pitchFamily="18" charset="0"/>
                </a:endParaRPr>
              </a:p>
              <a:p>
                <a:pPr marL="0" indent="0" algn="ctr">
                  <a:lnSpc>
                    <a:spcPct val="150000"/>
                  </a:lnSpc>
                  <a:buNone/>
                </a:pPr>
                <a:r>
                  <a:rPr lang="zh-CN" altLang="en-US" dirty="0" smtClean="0"/>
                  <a:t> </a:t>
                </a:r>
                <a14:m>
                  <m:oMath xmlns:m="http://schemas.openxmlformats.org/officeDocument/2006/math">
                    <m:r>
                      <a:rPr lang="zh-CN" altLang="en-US"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𝐹</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𝑖</m:t>
                                </m:r>
                              </m:sub>
                            </m:sSub>
                            <m:r>
                              <a:rPr lang="en-US" altLang="zh-CN" i="1">
                                <a:latin typeface="Cambria Math" panose="02040503050406030204" pitchFamily="18" charset="0"/>
                              </a:rPr>
                              <m:t>)</m:t>
                            </m:r>
                          </m:e>
                          <m:sup>
                            <m:r>
                              <a:rPr lang="en-US" altLang="zh-CN" i="1">
                                <a:latin typeface="Cambria Math" panose="02040503050406030204" pitchFamily="18" charset="0"/>
                              </a:rPr>
                              <m:t>+</m:t>
                            </m:r>
                          </m:sup>
                        </m:sSup>
                      </m:e>
                    </m:nary>
                  </m:oMath>
                </a14:m>
                <a:endParaRPr lang="en-US" altLang="zh-CN" dirty="0" smtClean="0"/>
              </a:p>
              <a:p>
                <a:pPr marL="0" indent="0" algn="ctr">
                  <a:lnSpc>
                    <a:spcPct val="150000"/>
                  </a:lnSpc>
                  <a:buNone/>
                </a:pPr>
                <a:r>
                  <a:rPr lang="zh-CN" altLang="en-US" dirty="0" smtClean="0"/>
                  <a:t> </a:t>
                </a:r>
                <a14:m>
                  <m:oMath xmlns:m="http://schemas.openxmlformats.org/officeDocument/2006/math">
                    <m:r>
                      <a:rPr lang="zh-CN" altLang="en-US" i="1">
                        <a:latin typeface="Cambria Math" panose="02040503050406030204" pitchFamily="18" charset="0"/>
                      </a:rPr>
                      <m:t>⟺</m:t>
                    </m:r>
                    <m:r>
                      <a:rPr lang="en-US" altLang="zh-CN" b="0" i="1" smtClean="0">
                        <a:latin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𝑖</m:t>
                                </m:r>
                              </m:sub>
                            </m:sSub>
                            <m:r>
                              <a:rPr lang="en-US" altLang="zh-CN" i="1">
                                <a:latin typeface="Cambria Math" panose="02040503050406030204" pitchFamily="18" charset="0"/>
                              </a:rPr>
                              <m:t>)</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e>
                    </m:nary>
                    <m:sSub>
                      <m:sSubPr>
                        <m:ctrlPr>
                          <a:rPr lang="en-US" altLang="zh-CN" i="1" smtClean="0">
                            <a:solidFill>
                              <a:srgbClr val="CC0000"/>
                            </a:solidFill>
                            <a:latin typeface="Cambria Math" panose="02040503050406030204" pitchFamily="18" charset="0"/>
                          </a:rPr>
                        </m:ctrlPr>
                      </m:sSubPr>
                      <m:e>
                        <m:r>
                          <a:rPr lang="en-US" altLang="zh-CN" b="0" i="1" smtClean="0">
                            <a:solidFill>
                              <a:srgbClr val="CC0000"/>
                            </a:solidFill>
                            <a:latin typeface="Cambria Math" panose="02040503050406030204" pitchFamily="18" charset="0"/>
                          </a:rPr>
                          <m:t>   </m:t>
                        </m:r>
                        <m:r>
                          <a:rPr lang="en-US" altLang="zh-CN" i="1">
                            <a:solidFill>
                              <a:srgbClr val="CC0000"/>
                            </a:solidFill>
                            <a:latin typeface="Cambria Math" panose="02040503050406030204" pitchFamily="18" charset="0"/>
                          </a:rPr>
                          <m:t>𝐹</m:t>
                        </m:r>
                      </m:e>
                      <m:sub>
                        <m:r>
                          <a:rPr lang="en-US" altLang="zh-CN" i="1">
                            <a:solidFill>
                              <a:srgbClr val="CC0000"/>
                            </a:solidFill>
                            <a:latin typeface="Cambria Math" panose="02040503050406030204" pitchFamily="18" charset="0"/>
                          </a:rPr>
                          <m:t>𝑖</m:t>
                        </m:r>
                      </m:sub>
                    </m:sSub>
                    <m:r>
                      <a:rPr lang="en-US" altLang="zh-CN" i="1">
                        <a:solidFill>
                          <a:srgbClr val="CC0000"/>
                        </a:solidFill>
                        <a:latin typeface="Cambria Math" panose="02040503050406030204" pitchFamily="18" charset="0"/>
                        <a:ea typeface="Cambria Math" panose="02040503050406030204" pitchFamily="18" charset="0"/>
                      </a:rPr>
                      <m:t>⊆</m:t>
                    </m:r>
                    <m:r>
                      <a:rPr lang="en-US" altLang="zh-CN" b="0" i="1" smtClean="0">
                        <a:solidFill>
                          <a:srgbClr val="CC0000"/>
                        </a:solidFill>
                        <a:latin typeface="Cambria Math" panose="02040503050406030204" pitchFamily="18" charset="0"/>
                        <a:ea typeface="Cambria Math" panose="02040503050406030204" pitchFamily="18" charset="0"/>
                      </a:rPr>
                      <m:t>𝐹</m:t>
                    </m:r>
                  </m:oMath>
                </a14:m>
                <a:endParaRPr lang="en-US" altLang="zh-CN" dirty="0">
                  <a:solidFill>
                    <a:srgbClr val="CC0000"/>
                  </a:solidFill>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sym typeface="Symbol" pitchFamily="18" charset="2"/>
                        </a:rPr>
                        <m:t>𝑅</m:t>
                      </m:r>
                      <m:d>
                        <m:dPr>
                          <m:ctrlPr>
                            <a:rPr lang="en-US" altLang="zh-CN" sz="2800" b="0" i="1" smtClean="0">
                              <a:latin typeface="Cambria Math" panose="02040503050406030204" pitchFamily="18" charset="0"/>
                              <a:sym typeface="Symbol" pitchFamily="18" charset="2"/>
                            </a:rPr>
                          </m:ctrlPr>
                        </m:dPr>
                        <m:e>
                          <m:r>
                            <a:rPr lang="en-US" altLang="zh-CN" sz="2800" b="0" i="1" smtClean="0">
                              <a:latin typeface="Cambria Math" panose="02040503050406030204" pitchFamily="18" charset="0"/>
                              <a:sym typeface="Symbol" pitchFamily="18" charset="2"/>
                            </a:rPr>
                            <m:t>𝐴𝐵𝐶</m:t>
                          </m:r>
                          <m:r>
                            <a:rPr lang="en-US" altLang="zh-CN" sz="2800" b="0" i="1" smtClean="0">
                              <a:latin typeface="Cambria Math" panose="02040503050406030204" pitchFamily="18" charset="0"/>
                              <a:sym typeface="Symbol" pitchFamily="18" charset="2"/>
                            </a:rPr>
                            <m:t>;</m:t>
                          </m:r>
                          <m:r>
                            <a:rPr lang="en-US" altLang="zh-CN" sz="2800" b="0" i="1" smtClean="0">
                              <a:latin typeface="Cambria Math" panose="02040503050406030204" pitchFamily="18" charset="0"/>
                              <a:sym typeface="Symbol" pitchFamily="18" charset="2"/>
                            </a:rPr>
                            <m:t>𝐴</m:t>
                          </m:r>
                          <m:r>
                            <a:rPr lang="en-US" altLang="zh-CN" sz="2800" b="0" i="1" smtClean="0">
                              <a:latin typeface="Cambria Math" panose="02040503050406030204" pitchFamily="18" charset="0"/>
                              <a:ea typeface="Cambria Math" panose="02040503050406030204" pitchFamily="18" charset="0"/>
                              <a:sym typeface="Symbol" pitchFamily="18" charset="2"/>
                            </a:rPr>
                            <m:t>→</m:t>
                          </m:r>
                          <m:r>
                            <a:rPr lang="en-US" altLang="zh-CN" sz="2800" b="0" i="1" smtClean="0">
                              <a:latin typeface="Cambria Math" panose="02040503050406030204" pitchFamily="18" charset="0"/>
                              <a:sym typeface="Symbol" pitchFamily="18" charset="2"/>
                            </a:rPr>
                            <m:t>𝐵</m:t>
                          </m:r>
                          <m:r>
                            <a:rPr lang="en-US" altLang="zh-CN" sz="2800" b="0" i="1" smtClean="0">
                              <a:latin typeface="Cambria Math" panose="02040503050406030204" pitchFamily="18" charset="0"/>
                              <a:sym typeface="Symbol" pitchFamily="18" charset="2"/>
                            </a:rPr>
                            <m:t>,</m:t>
                          </m:r>
                          <m:r>
                            <a:rPr lang="en-US" altLang="zh-CN" sz="2800" b="0" i="1" smtClean="0">
                              <a:latin typeface="Cambria Math" panose="02040503050406030204" pitchFamily="18" charset="0"/>
                              <a:sym typeface="Symbol" pitchFamily="18" charset="2"/>
                            </a:rPr>
                            <m:t>𝐵</m:t>
                          </m:r>
                          <m:r>
                            <a:rPr lang="en-US" altLang="zh-CN" sz="2800" b="0" i="1" smtClean="0">
                              <a:latin typeface="Cambria Math" panose="02040503050406030204" pitchFamily="18" charset="0"/>
                              <a:ea typeface="Cambria Math" panose="02040503050406030204" pitchFamily="18" charset="0"/>
                              <a:sym typeface="Symbol" pitchFamily="18" charset="2"/>
                            </a:rPr>
                            <m:t>→</m:t>
                          </m:r>
                          <m:r>
                            <a:rPr lang="en-US" altLang="zh-CN" sz="2800" b="0" i="1" smtClean="0">
                              <a:latin typeface="Cambria Math" panose="02040503050406030204" pitchFamily="18" charset="0"/>
                              <a:sym typeface="Symbol" pitchFamily="18" charset="2"/>
                            </a:rPr>
                            <m:t>𝐶</m:t>
                          </m:r>
                        </m:e>
                      </m:d>
                      <m:r>
                        <a:rPr lang="zh-CN" altLang="en-US" sz="2800" i="1">
                          <a:latin typeface="Cambria Math" panose="02040503050406030204" pitchFamily="18" charset="0"/>
                          <a:sym typeface="Symbol" pitchFamily="18" charset="2"/>
                        </a:rPr>
                        <m:t>分解</m:t>
                      </m:r>
                      <m:r>
                        <a:rPr lang="zh-CN" altLang="en-US" sz="2800" b="0" i="1" smtClean="0">
                          <a:latin typeface="Cambria Math" panose="02040503050406030204" pitchFamily="18" charset="0"/>
                          <a:sym typeface="Symbol" pitchFamily="18" charset="2"/>
                        </a:rPr>
                        <m:t>为</m:t>
                      </m:r>
                    </m:oMath>
                  </m:oMathPara>
                </a14:m>
                <a:endParaRPr lang="en-US" altLang="zh-CN" sz="2800" b="0" i="1" dirty="0" smtClean="0">
                  <a:latin typeface="Cambria Math" panose="02040503050406030204" pitchFamily="18" charset="0"/>
                  <a:sym typeface="Symbol" pitchFamily="18" charset="2"/>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sym typeface="Symbol" pitchFamily="18" charset="2"/>
                            </a:rPr>
                          </m:ctrlPr>
                        </m:sSubPr>
                        <m:e>
                          <m:r>
                            <a:rPr lang="en-US" altLang="zh-CN" sz="2800" b="0" i="1" smtClean="0">
                              <a:latin typeface="Cambria Math" panose="02040503050406030204" pitchFamily="18" charset="0"/>
                              <a:sym typeface="Symbol" pitchFamily="18" charset="2"/>
                            </a:rPr>
                            <m:t>𝑅</m:t>
                          </m:r>
                        </m:e>
                        <m:sub>
                          <m:r>
                            <a:rPr lang="en-US" altLang="zh-CN" sz="2800" b="0" i="1" smtClean="0">
                              <a:latin typeface="Cambria Math" panose="02040503050406030204" pitchFamily="18" charset="0"/>
                              <a:sym typeface="Symbol" pitchFamily="18" charset="2"/>
                            </a:rPr>
                            <m:t>1</m:t>
                          </m:r>
                        </m:sub>
                      </m:sSub>
                      <m:d>
                        <m:dPr>
                          <m:ctrlPr>
                            <a:rPr lang="en-US" altLang="zh-CN" sz="2800" b="0" i="1" smtClean="0">
                              <a:latin typeface="Cambria Math" panose="02040503050406030204" pitchFamily="18" charset="0"/>
                              <a:sym typeface="Symbol" pitchFamily="18" charset="2"/>
                            </a:rPr>
                          </m:ctrlPr>
                        </m:dPr>
                        <m:e>
                          <m:r>
                            <a:rPr lang="en-US" altLang="zh-CN" sz="2800" b="0" i="1" smtClean="0">
                              <a:latin typeface="Cambria Math" panose="02040503050406030204" pitchFamily="18" charset="0"/>
                              <a:sym typeface="Symbol" pitchFamily="18" charset="2"/>
                            </a:rPr>
                            <m:t>𝐴𝐵</m:t>
                          </m:r>
                          <m:r>
                            <a:rPr lang="en-US" altLang="zh-CN" sz="2800" b="0" i="1" smtClean="0">
                              <a:latin typeface="Cambria Math" panose="02040503050406030204" pitchFamily="18" charset="0"/>
                              <a:sym typeface="Symbol" pitchFamily="18" charset="2"/>
                            </a:rPr>
                            <m:t>;</m:t>
                          </m:r>
                          <m:r>
                            <a:rPr lang="en-US" altLang="zh-CN" sz="2800" i="1">
                              <a:latin typeface="Cambria Math" panose="02040503050406030204" pitchFamily="18" charset="0"/>
                              <a:sym typeface="Symbol" pitchFamily="18" charset="2"/>
                            </a:rPr>
                            <m:t>𝐴</m:t>
                          </m:r>
                          <m:r>
                            <a:rPr lang="en-US" altLang="zh-CN" sz="2800" i="1">
                              <a:latin typeface="Cambria Math" panose="02040503050406030204" pitchFamily="18" charset="0"/>
                              <a:ea typeface="Cambria Math" panose="02040503050406030204" pitchFamily="18" charset="0"/>
                              <a:sym typeface="Symbol" pitchFamily="18" charset="2"/>
                            </a:rPr>
                            <m:t>→</m:t>
                          </m:r>
                          <m:r>
                            <a:rPr lang="en-US" altLang="zh-CN" sz="2800" i="1">
                              <a:latin typeface="Cambria Math" panose="02040503050406030204" pitchFamily="18" charset="0"/>
                              <a:sym typeface="Symbol" pitchFamily="18" charset="2"/>
                            </a:rPr>
                            <m:t>𝐵</m:t>
                          </m:r>
                        </m:e>
                      </m:d>
                      <m:r>
                        <a:rPr lang="en-US" altLang="zh-CN" sz="2800" b="0" i="1" smtClean="0">
                          <a:latin typeface="Cambria Math" panose="02040503050406030204" pitchFamily="18" charset="0"/>
                          <a:sym typeface="Symbol" pitchFamily="18" charset="2"/>
                        </a:rPr>
                        <m:t>,</m:t>
                      </m:r>
                      <m:sSub>
                        <m:sSubPr>
                          <m:ctrlPr>
                            <a:rPr lang="en-US" altLang="zh-CN" sz="2800" i="1">
                              <a:latin typeface="Cambria Math" panose="02040503050406030204" pitchFamily="18" charset="0"/>
                              <a:sym typeface="Symbol" pitchFamily="18" charset="2"/>
                            </a:rPr>
                          </m:ctrlPr>
                        </m:sSubPr>
                        <m:e>
                          <m:r>
                            <a:rPr lang="en-US" altLang="zh-CN" sz="2800" i="1">
                              <a:latin typeface="Cambria Math" panose="02040503050406030204" pitchFamily="18" charset="0"/>
                              <a:sym typeface="Symbol" pitchFamily="18" charset="2"/>
                            </a:rPr>
                            <m:t>𝑅</m:t>
                          </m:r>
                        </m:e>
                        <m:sub>
                          <m:r>
                            <a:rPr lang="en-US" altLang="zh-CN" sz="2800" b="0" i="1" smtClean="0">
                              <a:latin typeface="Cambria Math" panose="02040503050406030204" pitchFamily="18" charset="0"/>
                              <a:sym typeface="Symbol" pitchFamily="18" charset="2"/>
                            </a:rPr>
                            <m:t>2</m:t>
                          </m:r>
                        </m:sub>
                      </m:sSub>
                      <m:d>
                        <m:dPr>
                          <m:ctrlPr>
                            <a:rPr lang="en-US" altLang="zh-CN" sz="2800" i="1">
                              <a:latin typeface="Cambria Math" panose="02040503050406030204" pitchFamily="18" charset="0"/>
                              <a:sym typeface="Symbol" pitchFamily="18" charset="2"/>
                            </a:rPr>
                          </m:ctrlPr>
                        </m:dPr>
                        <m:e>
                          <m:r>
                            <a:rPr lang="en-US" altLang="zh-CN" sz="2800" i="1">
                              <a:latin typeface="Cambria Math" panose="02040503050406030204" pitchFamily="18" charset="0"/>
                              <a:sym typeface="Symbol" pitchFamily="18" charset="2"/>
                            </a:rPr>
                            <m:t>𝐴</m:t>
                          </m:r>
                          <m:r>
                            <a:rPr lang="en-US" altLang="zh-CN" sz="2800" b="0" i="1" smtClean="0">
                              <a:latin typeface="Cambria Math" panose="02040503050406030204" pitchFamily="18" charset="0"/>
                              <a:sym typeface="Symbol" pitchFamily="18" charset="2"/>
                            </a:rPr>
                            <m:t>𝐶</m:t>
                          </m:r>
                          <m:r>
                            <a:rPr lang="en-US" altLang="zh-CN" sz="2800" i="1">
                              <a:latin typeface="Cambria Math" panose="02040503050406030204" pitchFamily="18" charset="0"/>
                              <a:sym typeface="Symbol" pitchFamily="18" charset="2"/>
                            </a:rPr>
                            <m:t>;</m:t>
                          </m:r>
                          <m:r>
                            <a:rPr lang="en-US" altLang="zh-CN" sz="2800" i="1">
                              <a:latin typeface="Cambria Math" panose="02040503050406030204" pitchFamily="18" charset="0"/>
                              <a:sym typeface="Symbol" pitchFamily="18" charset="2"/>
                            </a:rPr>
                            <m:t>𝐴</m:t>
                          </m:r>
                          <m:r>
                            <a:rPr lang="en-US" altLang="zh-CN" sz="2800" i="1">
                              <a:latin typeface="Cambria Math" panose="02040503050406030204" pitchFamily="18" charset="0"/>
                              <a:ea typeface="Cambria Math" panose="02040503050406030204" pitchFamily="18" charset="0"/>
                              <a:sym typeface="Symbol" pitchFamily="18" charset="2"/>
                            </a:rPr>
                            <m:t>→</m:t>
                          </m:r>
                          <m:r>
                            <a:rPr lang="en-US" altLang="zh-CN" sz="2800" b="0" i="1" smtClean="0">
                              <a:latin typeface="Cambria Math" panose="02040503050406030204" pitchFamily="18" charset="0"/>
                              <a:ea typeface="Cambria Math" panose="02040503050406030204" pitchFamily="18" charset="0"/>
                              <a:sym typeface="Symbol" pitchFamily="18" charset="2"/>
                            </a:rPr>
                            <m:t>𝐶</m:t>
                          </m:r>
                        </m:e>
                      </m:d>
                      <m:r>
                        <a:rPr lang="zh-CN" altLang="en-US" sz="2800" b="0" i="1" smtClean="0">
                          <a:latin typeface="Cambria Math" panose="02040503050406030204" pitchFamily="18" charset="0"/>
                          <a:sym typeface="Symbol" pitchFamily="18" charset="2"/>
                        </a:rPr>
                        <m:t>，</m:t>
                      </m:r>
                      <m:r>
                        <a:rPr lang="zh-CN" altLang="en-US" sz="2800" b="0" i="1" smtClean="0">
                          <a:latin typeface="Cambria Math" panose="02040503050406030204" pitchFamily="18" charset="0"/>
                          <a:sym typeface="Symbol" pitchFamily="18" charset="2"/>
                        </a:rPr>
                        <m:t>它是否保持函数</m:t>
                      </m:r>
                      <m:r>
                        <a:rPr lang="zh-CN" altLang="en-US" sz="2800" i="1">
                          <a:latin typeface="Cambria Math" panose="02040503050406030204" pitchFamily="18" charset="0"/>
                          <a:sym typeface="Symbol" pitchFamily="18" charset="2"/>
                        </a:rPr>
                        <m:t>依赖</m:t>
                      </m:r>
                      <m:r>
                        <a:rPr lang="zh-CN" altLang="en-US" sz="2800" b="0" i="1" smtClean="0">
                          <a:latin typeface="Cambria Math" panose="02040503050406030204" pitchFamily="18" charset="0"/>
                          <a:sym typeface="Symbol" pitchFamily="18" charset="2"/>
                        </a:rPr>
                        <m:t>？</m:t>
                      </m:r>
                    </m:oMath>
                  </m:oMathPara>
                </a14:m>
                <a:endParaRPr lang="en-US" altLang="zh-CN" sz="2800" b="0" dirty="0" smtClean="0">
                  <a:sym typeface="Symbol" pitchFamily="18" charset="2"/>
                </a:endParaRPr>
              </a:p>
              <a:p>
                <a:pPr marL="0" indent="0">
                  <a:lnSpc>
                    <a:spcPct val="150000"/>
                  </a:lnSpc>
                  <a:buNone/>
                </a:pPr>
                <a14:m>
                  <m:oMathPara xmlns:m="http://schemas.openxmlformats.org/officeDocument/2006/math">
                    <m:oMathParaPr>
                      <m:jc m:val="centerGroup"/>
                    </m:oMathParaPr>
                    <m:oMath xmlns:m="http://schemas.openxmlformats.org/officeDocument/2006/math">
                      <m:r>
                        <a:rPr lang="zh-CN" altLang="en-US" sz="2800" b="0" i="1" smtClean="0">
                          <a:latin typeface="Cambria Math" panose="02040503050406030204" pitchFamily="18" charset="0"/>
                          <a:sym typeface="Symbol" pitchFamily="18" charset="2"/>
                        </a:rPr>
                        <m:t>令</m:t>
                      </m:r>
                      <m:r>
                        <a:rPr lang="en-US" altLang="zh-CN" sz="2800" b="0" i="1" smtClean="0">
                          <a:latin typeface="Cambria Math" panose="02040503050406030204" pitchFamily="18" charset="0"/>
                          <a:ea typeface="Cambria Math" panose="02040503050406030204" pitchFamily="18" charset="0"/>
                          <a:sym typeface="Symbol" pitchFamily="18" charset="2"/>
                        </a:rPr>
                        <m:t>𝐺</m:t>
                      </m:r>
                      <m:r>
                        <a:rPr lang="en-US" altLang="zh-CN" sz="2800" b="0" i="1" smtClean="0">
                          <a:latin typeface="Cambria Math" panose="02040503050406030204" pitchFamily="18" charset="0"/>
                          <a:ea typeface="Cambria Math" panose="02040503050406030204" pitchFamily="18" charset="0"/>
                          <a:sym typeface="Symbol" pitchFamily="18" charset="2"/>
                        </a:rPr>
                        <m:t>=</m:t>
                      </m:r>
                      <m:sSup>
                        <m:sSupPr>
                          <m:ctrlPr>
                            <a:rPr lang="en-US" altLang="zh-CN" sz="2800" i="1" smtClean="0">
                              <a:latin typeface="Cambria Math" panose="02040503050406030204" pitchFamily="18" charset="0"/>
                              <a:ea typeface="Cambria Math" panose="02040503050406030204" pitchFamily="18" charset="0"/>
                              <a:sym typeface="Symbol" pitchFamily="18" charset="2"/>
                            </a:rPr>
                          </m:ctrlPr>
                        </m:sSupPr>
                        <m:e>
                          <m:d>
                            <m:dPr>
                              <m:begChr m:val="{"/>
                              <m:endChr m:val="}"/>
                              <m:ctrlPr>
                                <a:rPr lang="en-US" altLang="zh-CN" sz="2800" b="0" i="1" smtClean="0">
                                  <a:latin typeface="Cambria Math" panose="02040503050406030204" pitchFamily="18" charset="0"/>
                                  <a:ea typeface="Cambria Math" panose="02040503050406030204" pitchFamily="18" charset="0"/>
                                  <a:sym typeface="Symbol" pitchFamily="18" charset="2"/>
                                </a:rPr>
                              </m:ctrlPr>
                            </m:dPr>
                            <m:e>
                              <m:r>
                                <a:rPr lang="en-US" altLang="zh-CN" sz="2800" b="0" i="1" smtClean="0">
                                  <a:latin typeface="Cambria Math" panose="02040503050406030204" pitchFamily="18" charset="0"/>
                                  <a:ea typeface="Cambria Math" panose="02040503050406030204" pitchFamily="18" charset="0"/>
                                  <a:sym typeface="Symbol" pitchFamily="18" charset="2"/>
                                </a:rPr>
                                <m:t>𝐴</m:t>
                              </m:r>
                              <m:r>
                                <a:rPr lang="en-US" altLang="zh-CN" sz="2800" b="0" i="1" smtClean="0">
                                  <a:latin typeface="Cambria Math" panose="02040503050406030204" pitchFamily="18" charset="0"/>
                                  <a:ea typeface="Cambria Math" panose="02040503050406030204" pitchFamily="18" charset="0"/>
                                  <a:sym typeface="Symbol" pitchFamily="18" charset="2"/>
                                </a:rPr>
                                <m:t>→</m:t>
                              </m:r>
                              <m:r>
                                <a:rPr lang="en-US" altLang="zh-CN" sz="2800" b="0" i="1" smtClean="0">
                                  <a:latin typeface="Cambria Math" panose="02040503050406030204" pitchFamily="18" charset="0"/>
                                  <a:ea typeface="Cambria Math" panose="02040503050406030204" pitchFamily="18" charset="0"/>
                                  <a:sym typeface="Symbol" pitchFamily="18" charset="2"/>
                                </a:rPr>
                                <m:t>𝐵</m:t>
                              </m:r>
                              <m:r>
                                <a:rPr lang="en-US" altLang="zh-CN" sz="2800" b="0" i="1" smtClean="0">
                                  <a:latin typeface="Cambria Math" panose="02040503050406030204" pitchFamily="18" charset="0"/>
                                  <a:ea typeface="Cambria Math" panose="02040503050406030204" pitchFamily="18" charset="0"/>
                                  <a:sym typeface="Symbol" pitchFamily="18" charset="2"/>
                                </a:rPr>
                                <m:t>,</m:t>
                              </m:r>
                              <m:r>
                                <a:rPr lang="en-US" altLang="zh-CN" sz="2800" b="0" i="1" smtClean="0">
                                  <a:latin typeface="Cambria Math" panose="02040503050406030204" pitchFamily="18" charset="0"/>
                                  <a:ea typeface="Cambria Math" panose="02040503050406030204" pitchFamily="18" charset="0"/>
                                  <a:sym typeface="Symbol" pitchFamily="18" charset="2"/>
                                </a:rPr>
                                <m:t>𝐴</m:t>
                              </m:r>
                              <m:r>
                                <a:rPr lang="en-US" altLang="zh-CN" sz="2800" b="0" i="1" smtClean="0">
                                  <a:latin typeface="Cambria Math" panose="02040503050406030204" pitchFamily="18" charset="0"/>
                                  <a:ea typeface="Cambria Math" panose="02040503050406030204" pitchFamily="18" charset="0"/>
                                  <a:sym typeface="Symbol" pitchFamily="18" charset="2"/>
                                </a:rPr>
                                <m:t>→</m:t>
                              </m:r>
                              <m:r>
                                <a:rPr lang="en-US" altLang="zh-CN" sz="2800" b="0" i="1" smtClean="0">
                                  <a:latin typeface="Cambria Math" panose="02040503050406030204" pitchFamily="18" charset="0"/>
                                  <a:ea typeface="Cambria Math" panose="02040503050406030204" pitchFamily="18" charset="0"/>
                                  <a:sym typeface="Symbol" pitchFamily="18" charset="2"/>
                                </a:rPr>
                                <m:t>𝐶</m:t>
                              </m:r>
                            </m:e>
                          </m:d>
                          <m:r>
                            <a:rPr lang="en-US" altLang="zh-CN" sz="2800" b="0" i="1" smtClean="0">
                              <a:latin typeface="Cambria Math" panose="02040503050406030204" pitchFamily="18" charset="0"/>
                              <a:ea typeface="Cambria Math" panose="02040503050406030204" pitchFamily="18" charset="0"/>
                              <a:sym typeface="Symbol" pitchFamily="18" charset="2"/>
                            </a:rPr>
                            <m:t>,  </m:t>
                          </m:r>
                          <m:r>
                            <a:rPr lang="en-US" altLang="zh-CN" sz="2800" i="1">
                              <a:latin typeface="Cambria Math" panose="02040503050406030204" pitchFamily="18" charset="0"/>
                              <a:sym typeface="Symbol" pitchFamily="18" charset="2"/>
                            </a:rPr>
                            <m:t>𝐵</m:t>
                          </m:r>
                          <m:r>
                            <a:rPr lang="en-US" altLang="zh-CN" sz="2800" i="1">
                              <a:latin typeface="Cambria Math" panose="02040503050406030204" pitchFamily="18" charset="0"/>
                              <a:ea typeface="Cambria Math" panose="02040503050406030204" pitchFamily="18" charset="0"/>
                              <a:sym typeface="Symbol" pitchFamily="18" charset="2"/>
                            </a:rPr>
                            <m:t>→</m:t>
                          </m:r>
                          <m:r>
                            <a:rPr lang="en-US" altLang="zh-CN" sz="2800" i="1">
                              <a:latin typeface="Cambria Math" panose="02040503050406030204" pitchFamily="18" charset="0"/>
                              <a:sym typeface="Symbol" pitchFamily="18" charset="2"/>
                            </a:rPr>
                            <m:t>𝐶</m:t>
                          </m:r>
                          <m:r>
                            <a:rPr lang="en-US" altLang="zh-CN" sz="2800" i="1">
                              <a:latin typeface="Cambria Math" panose="02040503050406030204" pitchFamily="18" charset="0"/>
                              <a:ea typeface="Cambria Math" panose="02040503050406030204" pitchFamily="18" charset="0"/>
                              <a:sym typeface="Symbol" pitchFamily="18" charset="2"/>
                            </a:rPr>
                            <m:t>∈</m:t>
                          </m:r>
                          <m:r>
                            <a:rPr lang="en-US" altLang="zh-CN" sz="2800" b="0" i="1" smtClean="0">
                              <a:latin typeface="Cambria Math" panose="02040503050406030204" pitchFamily="18" charset="0"/>
                              <a:ea typeface="Cambria Math" panose="02040503050406030204" pitchFamily="18" charset="0"/>
                              <a:sym typeface="Symbol" pitchFamily="18" charset="2"/>
                            </a:rPr>
                            <m:t>𝐺</m:t>
                          </m:r>
                        </m:e>
                        <m:sup>
                          <m:r>
                            <a:rPr lang="en-US" altLang="zh-CN" sz="2800" b="0" i="1" smtClean="0">
                              <a:latin typeface="Cambria Math" panose="02040503050406030204" pitchFamily="18" charset="0"/>
                              <a:ea typeface="Cambria Math" panose="02040503050406030204" pitchFamily="18" charset="0"/>
                              <a:sym typeface="Symbol" pitchFamily="18" charset="2"/>
                            </a:rPr>
                            <m:t>+</m:t>
                          </m:r>
                        </m:sup>
                      </m:sSup>
                      <m:r>
                        <a:rPr lang="en-US" altLang="zh-CN" sz="2800" b="0" i="1" smtClean="0">
                          <a:latin typeface="Cambria Math" panose="02040503050406030204" pitchFamily="18" charset="0"/>
                          <a:ea typeface="Cambria Math" panose="02040503050406030204" pitchFamily="18" charset="0"/>
                          <a:sym typeface="Symbol" pitchFamily="18" charset="2"/>
                        </a:rPr>
                        <m:t> ?</m:t>
                      </m:r>
                    </m:oMath>
                  </m:oMathPara>
                </a14:m>
                <a:endParaRPr lang="en-US" altLang="zh-CN" sz="2800" b="0" dirty="0" smtClean="0">
                  <a:ea typeface="Cambria Math" panose="02040503050406030204" pitchFamily="18" charset="0"/>
                  <a:sym typeface="Symbol" pitchFamily="18" charset="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Cambria Math" panose="02040503050406030204" pitchFamily="18" charset="0"/>
                          <a:sym typeface="Symbol" pitchFamily="18" charset="2"/>
                        </a:rPr>
                        <m:t>𝐶</m:t>
                      </m:r>
                      <m:r>
                        <a:rPr lang="en-US" altLang="zh-CN" sz="2800" b="0" i="1" smtClean="0">
                          <a:latin typeface="Cambria Math" panose="02040503050406030204" pitchFamily="18" charset="0"/>
                          <a:ea typeface="Cambria Math" panose="02040503050406030204" pitchFamily="18" charset="0"/>
                          <a:sym typeface="Symbol" pitchFamily="18" charset="2"/>
                        </a:rPr>
                        <m:t>∈</m:t>
                      </m:r>
                      <m:sSubSup>
                        <m:sSubSupPr>
                          <m:ctrlPr>
                            <a:rPr lang="en-US" altLang="zh-CN" sz="2800" b="0" i="1" smtClean="0">
                              <a:latin typeface="Cambria Math" panose="02040503050406030204" pitchFamily="18" charset="0"/>
                              <a:ea typeface="Cambria Math" panose="02040503050406030204" pitchFamily="18" charset="0"/>
                              <a:sym typeface="Symbol" pitchFamily="18" charset="2"/>
                            </a:rPr>
                          </m:ctrlPr>
                        </m:sSubSupPr>
                        <m:e>
                          <m:r>
                            <a:rPr lang="en-US" altLang="zh-CN" sz="2800" b="0" i="1" smtClean="0">
                              <a:latin typeface="Cambria Math" panose="02040503050406030204" pitchFamily="18" charset="0"/>
                              <a:ea typeface="Cambria Math" panose="02040503050406030204" pitchFamily="18" charset="0"/>
                              <a:sym typeface="Symbol" pitchFamily="18" charset="2"/>
                            </a:rPr>
                            <m:t>𝐵</m:t>
                          </m:r>
                        </m:e>
                        <m:sub>
                          <m:r>
                            <a:rPr lang="en-US" altLang="zh-CN" sz="2800" b="0" i="1" smtClean="0">
                              <a:latin typeface="Cambria Math" panose="02040503050406030204" pitchFamily="18" charset="0"/>
                              <a:ea typeface="Cambria Math" panose="02040503050406030204" pitchFamily="18" charset="0"/>
                              <a:sym typeface="Symbol" pitchFamily="18" charset="2"/>
                            </a:rPr>
                            <m:t>𝐺</m:t>
                          </m:r>
                        </m:sub>
                        <m:sup>
                          <m:r>
                            <a:rPr lang="en-US" altLang="zh-CN" sz="2800" b="0" i="1" smtClean="0">
                              <a:latin typeface="Cambria Math" panose="02040503050406030204" pitchFamily="18" charset="0"/>
                              <a:ea typeface="Cambria Math" panose="02040503050406030204" pitchFamily="18" charset="0"/>
                              <a:sym typeface="Symbol" pitchFamily="18" charset="2"/>
                            </a:rPr>
                            <m:t>+</m:t>
                          </m:r>
                        </m:sup>
                      </m:sSubSup>
                      <m:r>
                        <a:rPr lang="en-US" altLang="zh-CN" sz="2800" b="0" i="1" smtClean="0">
                          <a:latin typeface="Cambria Math" panose="02040503050406030204" pitchFamily="18" charset="0"/>
                          <a:ea typeface="Cambria Math" panose="02040503050406030204" pitchFamily="18" charset="0"/>
                          <a:sym typeface="Symbol" pitchFamily="18" charset="2"/>
                        </a:rPr>
                        <m:t> ?</m:t>
                      </m:r>
                    </m:oMath>
                  </m:oMathPara>
                </a14:m>
                <a:endParaRPr lang="en-US" altLang="zh-CN" sz="2800" b="0" dirty="0" smtClean="0">
                  <a:ea typeface="Cambria Math" panose="02040503050406030204" pitchFamily="18" charset="0"/>
                  <a:sym typeface="Symbol" pitchFamily="18" charset="2"/>
                </a:endParaRPr>
              </a:p>
              <a:p>
                <a:pPr marL="0" indent="0">
                  <a:lnSpc>
                    <a:spcPct val="150000"/>
                  </a:lnSpc>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482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circle(in)">
                                      <p:cBhvr>
                                        <p:cTn id="17" dur="20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heel(1)">
                                      <p:cBhvr>
                                        <p:cTn id="22"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丢失函数依赖的分解实例</a:t>
            </a:r>
            <a:endParaRPr lang="zh-CN" altLang="en-US" dirty="0"/>
          </a:p>
        </p:txBody>
      </p:sp>
      <p:sp>
        <p:nvSpPr>
          <p:cNvPr id="3" name="内容占位符 2"/>
          <p:cNvSpPr>
            <a:spLocks noGrp="1"/>
          </p:cNvSpPr>
          <p:nvPr>
            <p:ph idx="1"/>
          </p:nvPr>
        </p:nvSpPr>
        <p:spPr>
          <a:xfrm>
            <a:off x="1619672" y="908720"/>
            <a:ext cx="6543327" cy="2808312"/>
          </a:xfrm>
        </p:spPr>
        <p:txBody>
          <a:bodyPr/>
          <a:lstStyle/>
          <a:p>
            <a:pPr eaLnBrk="1" hangingPunct="1">
              <a:lnSpc>
                <a:spcPct val="115000"/>
              </a:lnSpc>
              <a:buNone/>
            </a:pPr>
            <a:r>
              <a:rPr lang="en-US" altLang="zh-CN" sz="2800" dirty="0" smtClean="0"/>
              <a:t>U </a:t>
            </a:r>
            <a:r>
              <a:rPr lang="en-US" altLang="zh-CN" sz="2800" dirty="0"/>
              <a:t>= {CITY, ST, ZIP</a:t>
            </a:r>
            <a:r>
              <a:rPr lang="en-US" altLang="zh-CN" sz="2800" dirty="0" smtClean="0"/>
              <a:t>}</a:t>
            </a:r>
            <a:endParaRPr lang="en-US" altLang="zh-CN" sz="2800" dirty="0"/>
          </a:p>
          <a:p>
            <a:pPr eaLnBrk="1" hangingPunct="1">
              <a:lnSpc>
                <a:spcPct val="115000"/>
              </a:lnSpc>
              <a:buNone/>
            </a:pPr>
            <a:r>
              <a:rPr lang="en-US" altLang="zh-CN" sz="2800" dirty="0"/>
              <a:t>F = {(CITY, ST) </a:t>
            </a:r>
            <a:r>
              <a:rPr lang="en-US" altLang="zh-CN" sz="2800" dirty="0">
                <a:sym typeface="Symbol" pitchFamily="18" charset="2"/>
              </a:rPr>
              <a:t></a:t>
            </a:r>
            <a:r>
              <a:rPr lang="en-US" altLang="zh-CN" sz="2800" dirty="0"/>
              <a:t> ZIP, ZIP </a:t>
            </a:r>
            <a:r>
              <a:rPr lang="en-US" altLang="zh-CN" sz="2800" dirty="0">
                <a:sym typeface="Symbol" pitchFamily="18" charset="2"/>
              </a:rPr>
              <a:t></a:t>
            </a:r>
            <a:r>
              <a:rPr lang="en-US" altLang="zh-CN" sz="2800" dirty="0"/>
              <a:t> CITY}</a:t>
            </a:r>
          </a:p>
          <a:p>
            <a:pPr eaLnBrk="1" hangingPunct="1">
              <a:lnSpc>
                <a:spcPct val="115000"/>
              </a:lnSpc>
              <a:buFont typeface="Symbol" pitchFamily="18" charset="2"/>
              <a:buNone/>
            </a:pPr>
            <a:r>
              <a:rPr lang="en-US" altLang="zh-CN" sz="2800" dirty="0" smtClean="0"/>
              <a:t>U</a:t>
            </a:r>
            <a:r>
              <a:rPr lang="en-US" altLang="zh-CN" sz="2800" baseline="-16000" dirty="0" smtClean="0"/>
              <a:t>1 </a:t>
            </a:r>
            <a:r>
              <a:rPr lang="en-US" altLang="zh-CN" sz="2800" dirty="0">
                <a:sym typeface="Symbol" pitchFamily="18" charset="2"/>
              </a:rPr>
              <a:t>= {ST, ZIP</a:t>
            </a:r>
            <a:r>
              <a:rPr lang="en-US" altLang="zh-CN" sz="2800" dirty="0" smtClean="0">
                <a:sym typeface="Symbol" pitchFamily="18" charset="2"/>
              </a:rPr>
              <a:t>}, </a:t>
            </a:r>
            <a:r>
              <a:rPr lang="en-US" altLang="zh-CN" sz="2800" dirty="0" smtClean="0"/>
              <a:t>F</a:t>
            </a:r>
            <a:r>
              <a:rPr lang="en-US" altLang="zh-CN" sz="2800" baseline="-16000" dirty="0" smtClean="0"/>
              <a:t>1 </a:t>
            </a:r>
            <a:r>
              <a:rPr lang="en-US" altLang="zh-CN" sz="2800" dirty="0">
                <a:sym typeface="Symbol" pitchFamily="18" charset="2"/>
              </a:rPr>
              <a:t>= </a:t>
            </a:r>
            <a:r>
              <a:rPr lang="en-US" altLang="zh-CN" sz="2800" dirty="0" smtClean="0">
                <a:sym typeface="Symbol" pitchFamily="18" charset="2"/>
              </a:rPr>
              <a:t>{ }</a:t>
            </a:r>
          </a:p>
          <a:p>
            <a:pPr eaLnBrk="1" hangingPunct="1">
              <a:lnSpc>
                <a:spcPct val="115000"/>
              </a:lnSpc>
              <a:buNone/>
            </a:pPr>
            <a:r>
              <a:rPr lang="en-US" altLang="zh-CN" sz="2800" dirty="0" smtClean="0"/>
              <a:t>U</a:t>
            </a:r>
            <a:r>
              <a:rPr lang="en-US" altLang="zh-CN" sz="2800" baseline="-16000" dirty="0" smtClean="0"/>
              <a:t>2 </a:t>
            </a:r>
            <a:r>
              <a:rPr lang="en-US" altLang="zh-CN" sz="2800" dirty="0">
                <a:sym typeface="Symbol" pitchFamily="18" charset="2"/>
              </a:rPr>
              <a:t>= </a:t>
            </a:r>
            <a:r>
              <a:rPr lang="en-US" altLang="zh-CN" sz="2800" dirty="0" smtClean="0">
                <a:sym typeface="Symbol" pitchFamily="18" charset="2"/>
              </a:rPr>
              <a:t>{</a:t>
            </a:r>
            <a:r>
              <a:rPr lang="en-US" altLang="zh-CN" sz="2800" dirty="0">
                <a:sym typeface="Symbol" pitchFamily="18" charset="2"/>
              </a:rPr>
              <a:t>CITY</a:t>
            </a:r>
            <a:r>
              <a:rPr lang="en-US" altLang="zh-CN" sz="2800" dirty="0" smtClean="0">
                <a:sym typeface="Symbol" pitchFamily="18" charset="2"/>
              </a:rPr>
              <a:t>, </a:t>
            </a:r>
            <a:r>
              <a:rPr lang="en-US" altLang="zh-CN" sz="2800" dirty="0">
                <a:sym typeface="Symbol" pitchFamily="18" charset="2"/>
              </a:rPr>
              <a:t>ZIP}, </a:t>
            </a:r>
            <a:r>
              <a:rPr lang="en-US" altLang="zh-CN" sz="2800" dirty="0" smtClean="0"/>
              <a:t>F</a:t>
            </a:r>
            <a:r>
              <a:rPr lang="en-US" altLang="zh-CN" sz="2800" baseline="-16000" dirty="0" smtClean="0"/>
              <a:t>2 </a:t>
            </a:r>
            <a:r>
              <a:rPr lang="en-US" altLang="zh-CN" sz="2800" dirty="0">
                <a:sym typeface="Symbol" pitchFamily="18" charset="2"/>
              </a:rPr>
              <a:t>= </a:t>
            </a:r>
            <a:r>
              <a:rPr lang="en-US" altLang="zh-CN" sz="2800" dirty="0" smtClean="0">
                <a:sym typeface="Symbol" pitchFamily="18" charset="2"/>
              </a:rPr>
              <a:t>{</a:t>
            </a:r>
            <a:r>
              <a:rPr lang="en-US" altLang="zh-CN" sz="2800" dirty="0"/>
              <a:t>ZIP </a:t>
            </a:r>
            <a:r>
              <a:rPr lang="en-US" altLang="zh-CN" sz="2800" dirty="0">
                <a:sym typeface="Symbol" pitchFamily="18" charset="2"/>
              </a:rPr>
              <a:t></a:t>
            </a:r>
            <a:r>
              <a:rPr lang="en-US" altLang="zh-CN" sz="2800" dirty="0"/>
              <a:t> CITY</a:t>
            </a:r>
            <a:r>
              <a:rPr lang="en-US" altLang="zh-CN" sz="2800" dirty="0" smtClean="0">
                <a:sym typeface="Symbol" pitchFamily="18" charset="2"/>
              </a:rPr>
              <a:t>}</a:t>
            </a:r>
          </a:p>
          <a:p>
            <a:pPr eaLnBrk="1" hangingPunct="1">
              <a:lnSpc>
                <a:spcPct val="115000"/>
              </a:lnSpc>
              <a:buNone/>
            </a:pPr>
            <a:r>
              <a:rPr lang="zh-CN" altLang="en-US" sz="2800" dirty="0" smtClean="0">
                <a:sym typeface="Symbol" pitchFamily="18" charset="2"/>
              </a:rPr>
              <a:t>丢失了函数依赖</a:t>
            </a:r>
            <a:r>
              <a:rPr lang="en-US" altLang="zh-CN" sz="2800" dirty="0" smtClean="0"/>
              <a:t>(</a:t>
            </a:r>
            <a:r>
              <a:rPr lang="en-US" altLang="zh-CN" sz="2800" dirty="0"/>
              <a:t>CITY, ST) </a:t>
            </a:r>
            <a:r>
              <a:rPr lang="en-US" altLang="zh-CN" sz="2800" dirty="0">
                <a:sym typeface="Symbol" pitchFamily="18" charset="2"/>
              </a:rPr>
              <a:t></a:t>
            </a:r>
            <a:r>
              <a:rPr lang="en-US" altLang="zh-CN" sz="2800" dirty="0"/>
              <a:t> </a:t>
            </a:r>
            <a:r>
              <a:rPr lang="en-US" altLang="zh-CN" sz="2800" dirty="0" smtClean="0"/>
              <a:t>ZIP</a:t>
            </a:r>
            <a:endParaRPr lang="en-US" altLang="zh-CN" sz="2800" dirty="0">
              <a:sym typeface="Symbol" pitchFamily="18" charset="2"/>
            </a:endParaRPr>
          </a:p>
        </p:txBody>
      </p:sp>
      <p:graphicFrame>
        <p:nvGraphicFramePr>
          <p:cNvPr id="4" name="Group 3"/>
          <p:cNvGraphicFramePr>
            <a:graphicFrameLocks noGrp="1"/>
          </p:cNvGraphicFramePr>
          <p:nvPr>
            <p:extLst>
              <p:ext uri="{D42A27DB-BD31-4B8C-83A1-F6EECF244321}">
                <p14:modId xmlns:p14="http://schemas.microsoft.com/office/powerpoint/2010/main" val="1065906365"/>
              </p:ext>
            </p:extLst>
          </p:nvPr>
        </p:nvGraphicFramePr>
        <p:xfrm>
          <a:off x="1066800" y="3896464"/>
          <a:ext cx="3276600" cy="1188720"/>
        </p:xfrm>
        <a:graphic>
          <a:graphicData uri="http://schemas.openxmlformats.org/drawingml/2006/table">
            <a:tbl>
              <a:tblPr/>
              <a:tblGrid>
                <a:gridCol w="1638300">
                  <a:extLst>
                    <a:ext uri="{9D8B030D-6E8A-4147-A177-3AD203B41FA5}">
                      <a16:colId xmlns:a16="http://schemas.microsoft.com/office/drawing/2014/main" val="20000"/>
                    </a:ext>
                  </a:extLst>
                </a:gridCol>
                <a:gridCol w="1638300">
                  <a:extLst>
                    <a:ext uri="{9D8B030D-6E8A-4147-A177-3AD203B41FA5}">
                      <a16:colId xmlns:a16="http://schemas.microsoft.com/office/drawing/2014/main" val="20001"/>
                    </a:ext>
                  </a:extLst>
                </a:gridCol>
              </a:tblGrid>
              <a:tr h="393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ZIP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3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Haidian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100862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3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smtClean="0">
                          <a:ln>
                            <a:noFill/>
                          </a:ln>
                          <a:solidFill>
                            <a:schemeClr val="folHlink"/>
                          </a:solidFill>
                          <a:effectLst>
                            <a:outerShdw blurRad="38100" dist="38100" dir="2700000" algn="tl">
                              <a:srgbClr val="C0C0C0"/>
                            </a:outerShdw>
                          </a:effectLst>
                          <a:latin typeface="Tahoma" pitchFamily="34" charset="0"/>
                          <a:ea typeface="隶书" pitchFamily="49" charset="-122"/>
                        </a:rPr>
                        <a:t>Haidian</a:t>
                      </a:r>
                      <a:endPar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100971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5" name="Group 17"/>
          <p:cNvGraphicFramePr>
            <a:graphicFrameLocks noGrp="1"/>
          </p:cNvGraphicFramePr>
          <p:nvPr>
            <p:extLst>
              <p:ext uri="{D42A27DB-BD31-4B8C-83A1-F6EECF244321}">
                <p14:modId xmlns:p14="http://schemas.microsoft.com/office/powerpoint/2010/main" val="2970684841"/>
              </p:ext>
            </p:extLst>
          </p:nvPr>
        </p:nvGraphicFramePr>
        <p:xfrm>
          <a:off x="4876800" y="3896464"/>
          <a:ext cx="3276600" cy="1188720"/>
        </p:xfrm>
        <a:graphic>
          <a:graphicData uri="http://schemas.openxmlformats.org/drawingml/2006/table">
            <a:tbl>
              <a:tblPr/>
              <a:tblGrid>
                <a:gridCol w="1638300">
                  <a:extLst>
                    <a:ext uri="{9D8B030D-6E8A-4147-A177-3AD203B41FA5}">
                      <a16:colId xmlns:a16="http://schemas.microsoft.com/office/drawing/2014/main" val="20000"/>
                    </a:ext>
                  </a:extLst>
                </a:gridCol>
                <a:gridCol w="1638300">
                  <a:extLst>
                    <a:ext uri="{9D8B030D-6E8A-4147-A177-3AD203B41FA5}">
                      <a16:colId xmlns:a16="http://schemas.microsoft.com/office/drawing/2014/main" val="20001"/>
                    </a:ext>
                  </a:extLst>
                </a:gridCol>
              </a:tblGrid>
              <a:tr h="393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ZIP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CITY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3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100862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Beijing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3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100971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Beijing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6" name="Group 31"/>
          <p:cNvGraphicFramePr>
            <a:graphicFrameLocks noGrp="1"/>
          </p:cNvGraphicFramePr>
          <p:nvPr>
            <p:extLst>
              <p:ext uri="{D42A27DB-BD31-4B8C-83A1-F6EECF244321}">
                <p14:modId xmlns:p14="http://schemas.microsoft.com/office/powerpoint/2010/main" val="291452622"/>
              </p:ext>
            </p:extLst>
          </p:nvPr>
        </p:nvGraphicFramePr>
        <p:xfrm>
          <a:off x="2133600" y="5445224"/>
          <a:ext cx="4914900" cy="1188720"/>
        </p:xfrm>
        <a:graphic>
          <a:graphicData uri="http://schemas.openxmlformats.org/drawingml/2006/table">
            <a:tbl>
              <a:tblPr/>
              <a:tblGrid>
                <a:gridCol w="1638300">
                  <a:extLst>
                    <a:ext uri="{9D8B030D-6E8A-4147-A177-3AD203B41FA5}">
                      <a16:colId xmlns:a16="http://schemas.microsoft.com/office/drawing/2014/main" val="20000"/>
                    </a:ext>
                  </a:extLst>
                </a:gridCol>
                <a:gridCol w="1638300">
                  <a:extLst>
                    <a:ext uri="{9D8B030D-6E8A-4147-A177-3AD203B41FA5}">
                      <a16:colId xmlns:a16="http://schemas.microsoft.com/office/drawing/2014/main" val="20001"/>
                    </a:ext>
                  </a:extLst>
                </a:gridCol>
                <a:gridCol w="1638300">
                  <a:extLst>
                    <a:ext uri="{9D8B030D-6E8A-4147-A177-3AD203B41FA5}">
                      <a16:colId xmlns:a16="http://schemas.microsoft.com/office/drawing/2014/main" val="20002"/>
                    </a:ext>
                  </a:extLst>
                </a:gridCol>
              </a:tblGrid>
              <a:tr h="393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CITY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ZIP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3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Beijing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Haidian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100862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37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Beijing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Haidian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100971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5022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002" name="Rectangle 1026"/>
          <p:cNvSpPr>
            <a:spLocks noGrp="1" noChangeArrowheads="1"/>
          </p:cNvSpPr>
          <p:nvPr>
            <p:ph type="title"/>
          </p:nvPr>
        </p:nvSpPr>
        <p:spPr/>
        <p:txBody>
          <a:bodyPr/>
          <a:lstStyle/>
          <a:p>
            <a:pPr eaLnBrk="1" hangingPunct="1">
              <a:defRPr/>
            </a:pPr>
            <a:r>
              <a:rPr lang="zh-CN" altLang="en-US" dirty="0" smtClean="0"/>
              <a:t>有损分解的例子</a:t>
            </a:r>
          </a:p>
        </p:txBody>
      </p:sp>
      <p:graphicFrame>
        <p:nvGraphicFramePr>
          <p:cNvPr id="128005" name="Group 1029"/>
          <p:cNvGraphicFramePr>
            <a:graphicFrameLocks noGrp="1"/>
          </p:cNvGraphicFramePr>
          <p:nvPr>
            <p:extLst>
              <p:ext uri="{D42A27DB-BD31-4B8C-83A1-F6EECF244321}">
                <p14:modId xmlns:p14="http://schemas.microsoft.com/office/powerpoint/2010/main" val="3319132386"/>
              </p:ext>
            </p:extLst>
          </p:nvPr>
        </p:nvGraphicFramePr>
        <p:xfrm>
          <a:off x="899592" y="1697360"/>
          <a:ext cx="2000250" cy="1371600"/>
        </p:xfrm>
        <a:graphic>
          <a:graphicData uri="http://schemas.openxmlformats.org/drawingml/2006/table">
            <a:tbl>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8023" name="Group 1047"/>
          <p:cNvGraphicFramePr>
            <a:graphicFrameLocks noGrp="1"/>
          </p:cNvGraphicFramePr>
          <p:nvPr>
            <p:extLst>
              <p:ext uri="{D42A27DB-BD31-4B8C-83A1-F6EECF244321}">
                <p14:modId xmlns:p14="http://schemas.microsoft.com/office/powerpoint/2010/main" val="3431319462"/>
              </p:ext>
            </p:extLst>
          </p:nvPr>
        </p:nvGraphicFramePr>
        <p:xfrm>
          <a:off x="3923928" y="1697360"/>
          <a:ext cx="1333500" cy="1371600"/>
        </p:xfrm>
        <a:graphic>
          <a:graphicData uri="http://schemas.openxmlformats.org/drawingml/2006/table">
            <a:tbl>
              <a:tblPr/>
              <a:tblGrid>
                <a:gridCol w="685800">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tblGrid>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8037" name="Group 1061"/>
          <p:cNvGraphicFramePr>
            <a:graphicFrameLocks noGrp="1"/>
          </p:cNvGraphicFramePr>
          <p:nvPr>
            <p:extLst>
              <p:ext uri="{D42A27DB-BD31-4B8C-83A1-F6EECF244321}">
                <p14:modId xmlns:p14="http://schemas.microsoft.com/office/powerpoint/2010/main" val="1471408231"/>
              </p:ext>
            </p:extLst>
          </p:nvPr>
        </p:nvGraphicFramePr>
        <p:xfrm>
          <a:off x="6732240" y="1697360"/>
          <a:ext cx="1333500" cy="1371600"/>
        </p:xfrm>
        <a:graphic>
          <a:graphicData uri="http://schemas.openxmlformats.org/drawingml/2006/table">
            <a:tbl>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8051" name="Group 1075"/>
          <p:cNvGraphicFramePr>
            <a:graphicFrameLocks noGrp="1"/>
          </p:cNvGraphicFramePr>
          <p:nvPr>
            <p:extLst>
              <p:ext uri="{D42A27DB-BD31-4B8C-83A1-F6EECF244321}">
                <p14:modId xmlns:p14="http://schemas.microsoft.com/office/powerpoint/2010/main" val="3891653719"/>
              </p:ext>
            </p:extLst>
          </p:nvPr>
        </p:nvGraphicFramePr>
        <p:xfrm>
          <a:off x="3711755" y="4167336"/>
          <a:ext cx="2000250" cy="2286000"/>
        </p:xfrm>
        <a:graphic>
          <a:graphicData uri="http://schemas.openxmlformats.org/drawingml/2006/table">
            <a:tbl>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rgbClr val="FF0000"/>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rgbClr val="FF0000"/>
                          </a:solidFill>
                          <a:effectLst>
                            <a:outerShdw blurRad="38100" dist="38100" dir="2700000" algn="tl">
                              <a:srgbClr val="C0C0C0"/>
                            </a:outerShdw>
                          </a:effectLst>
                          <a:latin typeface="Tahoma" pitchFamily="34" charset="0"/>
                          <a:ea typeface="隶书" pitchFamily="49"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smtClean="0">
                          <a:ln>
                            <a:noFill/>
                          </a:ln>
                          <a:solidFill>
                            <a:srgbClr val="FF0000"/>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131151" name="Rectangle 1103"/>
              <p:cNvSpPr>
                <a:spLocks noChangeArrowheads="1"/>
              </p:cNvSpPr>
              <p:nvPr/>
            </p:nvSpPr>
            <p:spPr bwMode="auto">
              <a:xfrm>
                <a:off x="3131840" y="3481536"/>
                <a:ext cx="2867422" cy="609600"/>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14:m>
                  <m:oMathPara xmlns:m="http://schemas.openxmlformats.org/officeDocument/2006/math">
                    <m:oMathParaPr>
                      <m:jc m:val="centerGroup"/>
                    </m:oMathParaPr>
                    <m:oMath xmlns:m="http://schemas.openxmlformats.org/officeDocument/2006/math">
                      <m:nary>
                        <m:naryPr>
                          <m:chr m:val="∏"/>
                          <m:limLoc m:val="subSup"/>
                          <m:supHide m:val="on"/>
                          <m:ctrlPr>
                            <a:rPr lang="zh-CN" altLang="en-US" sz="2000" i="1" smtClean="0">
                              <a:solidFill>
                                <a:srgbClr val="0070C0"/>
                              </a:solidFill>
                              <a:latin typeface="Cambria Math" panose="02040503050406030204" pitchFamily="18" charset="0"/>
                              <a:ea typeface="+mn-ea"/>
                            </a:rPr>
                          </m:ctrlPr>
                        </m:naryPr>
                        <m:sub>
                          <m:r>
                            <m:rPr>
                              <m:brk m:alnAt="9"/>
                            </m:rPr>
                            <a:rPr lang="en-US" altLang="zh-CN" sz="2000" b="0" i="1" smtClean="0">
                              <a:solidFill>
                                <a:srgbClr val="0070C0"/>
                              </a:solidFill>
                              <a:latin typeface="Cambria Math" panose="02040503050406030204" pitchFamily="18" charset="0"/>
                              <a:ea typeface="+mn-ea"/>
                            </a:rPr>
                            <m:t>𝐴</m:t>
                          </m:r>
                          <m:r>
                            <a:rPr lang="en-US" altLang="zh-CN" sz="2000" b="0" i="1" smtClean="0">
                              <a:solidFill>
                                <a:srgbClr val="0070C0"/>
                              </a:solidFill>
                              <a:latin typeface="Cambria Math" panose="02040503050406030204" pitchFamily="18" charset="0"/>
                              <a:ea typeface="+mn-ea"/>
                            </a:rPr>
                            <m:t>𝐵</m:t>
                          </m:r>
                        </m:sub>
                        <m:sup/>
                        <m:e>
                          <m:r>
                            <a:rPr lang="en-US" altLang="zh-CN" sz="2000" b="0" i="1" smtClean="0">
                              <a:solidFill>
                                <a:srgbClr val="0070C0"/>
                              </a:solidFill>
                              <a:latin typeface="Cambria Math" panose="02040503050406030204" pitchFamily="18" charset="0"/>
                              <a:ea typeface="+mn-ea"/>
                            </a:rPr>
                            <m:t>(</m:t>
                          </m:r>
                          <m:r>
                            <a:rPr lang="en-US" altLang="zh-CN" sz="2000" b="0" i="1" smtClean="0">
                              <a:solidFill>
                                <a:srgbClr val="0070C0"/>
                              </a:solidFill>
                              <a:latin typeface="Cambria Math" panose="02040503050406030204" pitchFamily="18" charset="0"/>
                              <a:ea typeface="+mn-ea"/>
                            </a:rPr>
                            <m:t>𝑅</m:t>
                          </m:r>
                          <m:r>
                            <a:rPr lang="en-US" altLang="zh-CN" sz="2000" b="0" i="1" smtClean="0">
                              <a:solidFill>
                                <a:srgbClr val="0070C0"/>
                              </a:solidFill>
                              <a:latin typeface="Cambria Math" panose="02040503050406030204" pitchFamily="18" charset="0"/>
                              <a:ea typeface="+mn-ea"/>
                            </a:rPr>
                            <m:t>)⋈</m:t>
                          </m:r>
                          <m:nary>
                            <m:naryPr>
                              <m:chr m:val="∏"/>
                              <m:limLoc m:val="subSup"/>
                              <m:supHide m:val="on"/>
                              <m:ctrlPr>
                                <a:rPr lang="zh-CN" altLang="en-US" sz="2000" i="1" smtClean="0">
                                  <a:solidFill>
                                    <a:srgbClr val="0070C0"/>
                                  </a:solidFill>
                                  <a:latin typeface="Cambria Math" panose="02040503050406030204" pitchFamily="18" charset="0"/>
                                  <a:ea typeface="+mn-ea"/>
                                </a:rPr>
                              </m:ctrlPr>
                            </m:naryPr>
                            <m:sub>
                              <m:r>
                                <a:rPr lang="en-US" altLang="zh-CN" sz="2000" i="1">
                                  <a:solidFill>
                                    <a:srgbClr val="0070C0"/>
                                  </a:solidFill>
                                  <a:latin typeface="Cambria Math" panose="02040503050406030204" pitchFamily="18" charset="0"/>
                                  <a:ea typeface="+mn-ea"/>
                                </a:rPr>
                                <m:t>𝐵</m:t>
                              </m:r>
                              <m:r>
                                <a:rPr lang="en-US" altLang="zh-CN" sz="2000" b="0" i="1" smtClean="0">
                                  <a:solidFill>
                                    <a:srgbClr val="0070C0"/>
                                  </a:solidFill>
                                  <a:latin typeface="Cambria Math" panose="02040503050406030204" pitchFamily="18" charset="0"/>
                                  <a:ea typeface="+mn-ea"/>
                                </a:rPr>
                                <m:t>𝐶</m:t>
                              </m:r>
                            </m:sub>
                            <m:sup/>
                            <m:e>
                              <m:r>
                                <a:rPr lang="en-US" altLang="zh-CN" sz="2000" i="1">
                                  <a:solidFill>
                                    <a:srgbClr val="0070C0"/>
                                  </a:solidFill>
                                  <a:latin typeface="Cambria Math" panose="02040503050406030204" pitchFamily="18" charset="0"/>
                                  <a:ea typeface="+mn-ea"/>
                                </a:rPr>
                                <m:t>(</m:t>
                              </m:r>
                              <m:r>
                                <a:rPr lang="en-US" altLang="zh-CN" sz="2000" i="1">
                                  <a:solidFill>
                                    <a:srgbClr val="0070C0"/>
                                  </a:solidFill>
                                  <a:latin typeface="Cambria Math" panose="02040503050406030204" pitchFamily="18" charset="0"/>
                                  <a:ea typeface="+mn-ea"/>
                                </a:rPr>
                                <m:t>𝑅</m:t>
                              </m:r>
                              <m:r>
                                <a:rPr lang="en-US" altLang="zh-CN" sz="2000" i="1">
                                  <a:solidFill>
                                    <a:srgbClr val="0070C0"/>
                                  </a:solidFill>
                                  <a:latin typeface="Cambria Math" panose="02040503050406030204" pitchFamily="18" charset="0"/>
                                  <a:ea typeface="+mn-ea"/>
                                </a:rPr>
                                <m:t>)</m:t>
                              </m:r>
                            </m:e>
                          </m:nary>
                        </m:e>
                      </m:nary>
                    </m:oMath>
                  </m:oMathPara>
                </a14:m>
                <a:endParaRPr lang="en-US" altLang="zh-CN" sz="2000" dirty="0">
                  <a:solidFill>
                    <a:srgbClr val="0070C0"/>
                  </a:solidFill>
                  <a:latin typeface="+mn-ea"/>
                  <a:ea typeface="+mn-ea"/>
                </a:endParaRPr>
              </a:p>
            </p:txBody>
          </p:sp>
        </mc:Choice>
        <mc:Fallback xmlns="">
          <p:sp>
            <p:nvSpPr>
              <p:cNvPr id="131151" name="Rectangle 1103"/>
              <p:cNvSpPr>
                <a:spLocks noRot="1" noChangeAspect="1" noMove="1" noResize="1" noEditPoints="1" noAdjustHandles="1" noChangeArrowheads="1" noChangeShapeType="1" noTextEdit="1"/>
              </p:cNvSpPr>
              <p:nvPr/>
            </p:nvSpPr>
            <p:spPr bwMode="auto">
              <a:xfrm>
                <a:off x="3131840" y="3481536"/>
                <a:ext cx="2867422" cy="609600"/>
              </a:xfrm>
              <a:prstGeom prst="rect">
                <a:avLst/>
              </a:prstGeom>
              <a:blipFill>
                <a:blip r:embed="rId3"/>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le 1103"/>
              <p:cNvSpPr>
                <a:spLocks noChangeArrowheads="1"/>
              </p:cNvSpPr>
              <p:nvPr/>
            </p:nvSpPr>
            <p:spPr bwMode="auto">
              <a:xfrm>
                <a:off x="6588024" y="987898"/>
                <a:ext cx="1584376" cy="609600"/>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14:m>
                  <m:oMathPara xmlns:m="http://schemas.openxmlformats.org/officeDocument/2006/math">
                    <m:oMathParaPr>
                      <m:jc m:val="centerGroup"/>
                    </m:oMathParaPr>
                    <m:oMath xmlns:m="http://schemas.openxmlformats.org/officeDocument/2006/math">
                      <m:nary>
                        <m:naryPr>
                          <m:chr m:val="∏"/>
                          <m:limLoc m:val="subSup"/>
                          <m:supHide m:val="on"/>
                          <m:ctrlPr>
                            <a:rPr lang="zh-CN" altLang="en-US" sz="2000" i="1">
                              <a:solidFill>
                                <a:srgbClr val="0070C0"/>
                              </a:solidFill>
                              <a:latin typeface="Cambria Math" panose="02040503050406030204" pitchFamily="18" charset="0"/>
                            </a:rPr>
                          </m:ctrlPr>
                        </m:naryPr>
                        <m:sub>
                          <m:r>
                            <a:rPr lang="en-US" altLang="zh-CN" sz="2000" i="1">
                              <a:solidFill>
                                <a:srgbClr val="0070C0"/>
                              </a:solidFill>
                              <a:latin typeface="Cambria Math" panose="02040503050406030204" pitchFamily="18" charset="0"/>
                            </a:rPr>
                            <m:t>𝐵𝐶</m:t>
                          </m:r>
                        </m:sub>
                        <m:sup/>
                        <m:e>
                          <m:r>
                            <a:rPr lang="en-US" altLang="zh-CN" sz="2000" i="1">
                              <a:solidFill>
                                <a:srgbClr val="0070C0"/>
                              </a:solidFill>
                              <a:latin typeface="Cambria Math" panose="02040503050406030204" pitchFamily="18" charset="0"/>
                            </a:rPr>
                            <m:t>(</m:t>
                          </m:r>
                          <m:r>
                            <a:rPr lang="en-US" altLang="zh-CN" sz="2000" i="1">
                              <a:solidFill>
                                <a:srgbClr val="0070C0"/>
                              </a:solidFill>
                              <a:latin typeface="Cambria Math" panose="02040503050406030204" pitchFamily="18" charset="0"/>
                            </a:rPr>
                            <m:t>𝑅</m:t>
                          </m:r>
                          <m:r>
                            <a:rPr lang="en-US" altLang="zh-CN" sz="2000" i="1">
                              <a:solidFill>
                                <a:srgbClr val="0070C0"/>
                              </a:solidFill>
                              <a:latin typeface="Cambria Math" panose="02040503050406030204" pitchFamily="18" charset="0"/>
                            </a:rPr>
                            <m:t>)</m:t>
                          </m:r>
                        </m:e>
                      </m:nary>
                    </m:oMath>
                  </m:oMathPara>
                </a14:m>
                <a:endParaRPr lang="en-US" altLang="zh-CN" sz="2000" dirty="0">
                  <a:solidFill>
                    <a:srgbClr val="0070C0"/>
                  </a:solidFill>
                  <a:latin typeface="+mn-ea"/>
                  <a:ea typeface="+mn-ea"/>
                </a:endParaRPr>
              </a:p>
            </p:txBody>
          </p:sp>
        </mc:Choice>
        <mc:Fallback xmlns="">
          <p:sp>
            <p:nvSpPr>
              <p:cNvPr id="15" name="Rectangle 1103"/>
              <p:cNvSpPr>
                <a:spLocks noRot="1" noChangeAspect="1" noMove="1" noResize="1" noEditPoints="1" noAdjustHandles="1" noChangeArrowheads="1" noChangeShapeType="1" noTextEdit="1"/>
              </p:cNvSpPr>
              <p:nvPr/>
            </p:nvSpPr>
            <p:spPr bwMode="auto">
              <a:xfrm>
                <a:off x="6588024" y="987898"/>
                <a:ext cx="1584376" cy="609600"/>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Rectangle 1103"/>
              <p:cNvSpPr>
                <a:spLocks noChangeArrowheads="1"/>
              </p:cNvSpPr>
              <p:nvPr/>
            </p:nvSpPr>
            <p:spPr bwMode="auto">
              <a:xfrm>
                <a:off x="3745060" y="987898"/>
                <a:ext cx="1584376" cy="609600"/>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14:m>
                  <m:oMathPara xmlns:m="http://schemas.openxmlformats.org/officeDocument/2006/math">
                    <m:oMathParaPr>
                      <m:jc m:val="centerGroup"/>
                    </m:oMathParaPr>
                    <m:oMath xmlns:m="http://schemas.openxmlformats.org/officeDocument/2006/math">
                      <m:nary>
                        <m:naryPr>
                          <m:chr m:val="∏"/>
                          <m:limLoc m:val="subSup"/>
                          <m:supHide m:val="on"/>
                          <m:ctrlPr>
                            <a:rPr lang="zh-CN" altLang="en-US" sz="2000" i="1" smtClean="0">
                              <a:solidFill>
                                <a:srgbClr val="0070C0"/>
                              </a:solidFill>
                              <a:latin typeface="Cambria Math" panose="02040503050406030204" pitchFamily="18" charset="0"/>
                            </a:rPr>
                          </m:ctrlPr>
                        </m:naryPr>
                        <m:sub>
                          <m:r>
                            <m:rPr>
                              <m:brk m:alnAt="1"/>
                            </m:rPr>
                            <a:rPr lang="en-US" altLang="zh-CN" sz="2000" b="0" i="1" smtClean="0">
                              <a:solidFill>
                                <a:srgbClr val="0070C0"/>
                              </a:solidFill>
                              <a:latin typeface="Cambria Math" panose="02040503050406030204" pitchFamily="18" charset="0"/>
                            </a:rPr>
                            <m:t>𝐴</m:t>
                          </m:r>
                          <m:r>
                            <a:rPr lang="en-US" altLang="zh-CN" sz="2000" i="1">
                              <a:solidFill>
                                <a:srgbClr val="0070C0"/>
                              </a:solidFill>
                              <a:latin typeface="Cambria Math" panose="02040503050406030204" pitchFamily="18" charset="0"/>
                            </a:rPr>
                            <m:t>𝐵</m:t>
                          </m:r>
                        </m:sub>
                        <m:sup/>
                        <m:e>
                          <m:r>
                            <a:rPr lang="en-US" altLang="zh-CN" sz="2000" i="1">
                              <a:solidFill>
                                <a:srgbClr val="0070C0"/>
                              </a:solidFill>
                              <a:latin typeface="Cambria Math" panose="02040503050406030204" pitchFamily="18" charset="0"/>
                            </a:rPr>
                            <m:t>(</m:t>
                          </m:r>
                          <m:r>
                            <a:rPr lang="en-US" altLang="zh-CN" sz="2000" i="1">
                              <a:solidFill>
                                <a:srgbClr val="0070C0"/>
                              </a:solidFill>
                              <a:latin typeface="Cambria Math" panose="02040503050406030204" pitchFamily="18" charset="0"/>
                            </a:rPr>
                            <m:t>𝑅</m:t>
                          </m:r>
                          <m:r>
                            <a:rPr lang="en-US" altLang="zh-CN" sz="2000" i="1">
                              <a:solidFill>
                                <a:srgbClr val="0070C0"/>
                              </a:solidFill>
                              <a:latin typeface="Cambria Math" panose="02040503050406030204" pitchFamily="18" charset="0"/>
                            </a:rPr>
                            <m:t>)</m:t>
                          </m:r>
                        </m:e>
                      </m:nary>
                    </m:oMath>
                  </m:oMathPara>
                </a14:m>
                <a:endParaRPr lang="en-US" altLang="zh-CN" sz="2000" dirty="0">
                  <a:solidFill>
                    <a:srgbClr val="0070C0"/>
                  </a:solidFill>
                  <a:latin typeface="+mn-ea"/>
                  <a:ea typeface="+mn-ea"/>
                </a:endParaRPr>
              </a:p>
            </p:txBody>
          </p:sp>
        </mc:Choice>
        <mc:Fallback xmlns="">
          <p:sp>
            <p:nvSpPr>
              <p:cNvPr id="16" name="Rectangle 1103"/>
              <p:cNvSpPr>
                <a:spLocks noRot="1" noChangeAspect="1" noMove="1" noResize="1" noEditPoints="1" noAdjustHandles="1" noChangeArrowheads="1" noChangeShapeType="1" noTextEdit="1"/>
              </p:cNvSpPr>
              <p:nvPr/>
            </p:nvSpPr>
            <p:spPr bwMode="auto">
              <a:xfrm>
                <a:off x="3745060" y="987898"/>
                <a:ext cx="1584376" cy="609600"/>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Rectangle 1103"/>
              <p:cNvSpPr>
                <a:spLocks noChangeArrowheads="1"/>
              </p:cNvSpPr>
              <p:nvPr/>
            </p:nvSpPr>
            <p:spPr bwMode="auto">
              <a:xfrm>
                <a:off x="917582" y="999474"/>
                <a:ext cx="1584376" cy="609600"/>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14:m>
                  <m:oMathPara xmlns:m="http://schemas.openxmlformats.org/officeDocument/2006/math">
                    <m:oMathParaPr>
                      <m:jc m:val="centerGroup"/>
                    </m:oMathParaPr>
                    <m:oMath xmlns:m="http://schemas.openxmlformats.org/officeDocument/2006/math">
                      <m:r>
                        <a:rPr lang="en-US" altLang="zh-CN" sz="3200" i="1" smtClean="0">
                          <a:solidFill>
                            <a:srgbClr val="0070C0"/>
                          </a:solidFill>
                          <a:latin typeface="Cambria Math" panose="02040503050406030204" pitchFamily="18" charset="0"/>
                        </a:rPr>
                        <m:t>𝑅</m:t>
                      </m:r>
                    </m:oMath>
                  </m:oMathPara>
                </a14:m>
                <a:endParaRPr lang="en-US" altLang="zh-CN" sz="3200" dirty="0">
                  <a:solidFill>
                    <a:srgbClr val="0070C0"/>
                  </a:solidFill>
                  <a:latin typeface="+mn-ea"/>
                  <a:ea typeface="+mn-ea"/>
                </a:endParaRPr>
              </a:p>
            </p:txBody>
          </p:sp>
        </mc:Choice>
        <mc:Fallback xmlns="">
          <p:sp>
            <p:nvSpPr>
              <p:cNvPr id="17" name="Rectangle 1103"/>
              <p:cNvSpPr>
                <a:spLocks noRot="1" noChangeAspect="1" noMove="1" noResize="1" noEditPoints="1" noAdjustHandles="1" noChangeArrowheads="1" noChangeShapeType="1" noTextEdit="1"/>
              </p:cNvSpPr>
              <p:nvPr/>
            </p:nvSpPr>
            <p:spPr bwMode="auto">
              <a:xfrm>
                <a:off x="917582" y="999474"/>
                <a:ext cx="1584376" cy="609600"/>
              </a:xfrm>
              <a:prstGeom prst="rect">
                <a:avLst/>
              </a:prstGeom>
              <a:blipFill>
                <a:blip r:embed="rId6"/>
                <a:stretch>
                  <a:fillRect/>
                </a:stretch>
              </a:blipFill>
              <a:ln w="9525">
                <a:noFill/>
                <a:miter lim="800000"/>
                <a:headEnd/>
                <a:tailEnd/>
              </a:ln>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026" name="Rectangle 1026"/>
          <p:cNvSpPr>
            <a:spLocks noGrp="1" noChangeArrowheads="1"/>
          </p:cNvSpPr>
          <p:nvPr>
            <p:ph type="title"/>
          </p:nvPr>
        </p:nvSpPr>
        <p:spPr/>
        <p:txBody>
          <a:bodyPr/>
          <a:lstStyle/>
          <a:p>
            <a:pPr eaLnBrk="1" hangingPunct="1">
              <a:defRPr/>
            </a:pPr>
            <a:r>
              <a:rPr lang="zh-CN" altLang="en-US" dirty="0" smtClean="0"/>
              <a:t>无损连接分解的定义</a:t>
            </a:r>
          </a:p>
        </p:txBody>
      </p:sp>
      <mc:AlternateContent xmlns:mc="http://schemas.openxmlformats.org/markup-compatibility/2006" xmlns:a14="http://schemas.microsoft.com/office/drawing/2010/main">
        <mc:Choice Requires="a14">
          <p:sp>
            <p:nvSpPr>
              <p:cNvPr id="129027" name="Rectangle 1027"/>
              <p:cNvSpPr>
                <a:spLocks noGrp="1" noChangeArrowheads="1"/>
              </p:cNvSpPr>
              <p:nvPr>
                <p:ph type="body" idx="1"/>
              </p:nvPr>
            </p:nvSpPr>
            <p:spPr/>
            <p:txBody>
              <a:bodyPr/>
              <a:lstStyle/>
              <a:p>
                <a:pPr marL="0" indent="0" algn="ctr" eaLnBrk="1" hangingPunct="1">
                  <a:lnSpc>
                    <a:spcPct val="150000"/>
                  </a:lnSpc>
                  <a:buNone/>
                  <a:defRPr/>
                </a:pPr>
                <a:r>
                  <a:rPr lang="zh-CN" altLang="en-US" dirty="0" smtClean="0"/>
                  <a:t>关系模式</a:t>
                </a:r>
                <a14:m>
                  <m:oMath xmlns:m="http://schemas.openxmlformats.org/officeDocument/2006/math">
                    <m:r>
                      <a:rPr lang="en-US" altLang="zh-CN" b="0" i="1" smtClean="0">
                        <a:latin typeface="Cambria Math" panose="02040503050406030204" pitchFamily="18" charset="0"/>
                      </a:rPr>
                      <m:t>𝑅</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𝑈</m:t>
                    </m:r>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𝑖</m:t>
                            </m:r>
                          </m:sub>
                        </m:sSub>
                      </m:e>
                    </m:nary>
                  </m:oMath>
                </a14:m>
                <a:endParaRPr lang="en-US" altLang="zh-CN" b="0" dirty="0" smtClean="0"/>
              </a:p>
              <a:p>
                <a:pPr marL="0" indent="0" algn="ctr" eaLnBrk="1" hangingPunct="1">
                  <a:lnSpc>
                    <a:spcPct val="150000"/>
                  </a:lnSpc>
                  <a:buNone/>
                  <a:defRPr/>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sym typeface="Symbol" pitchFamily="18" charset="2"/>
                        </a:rPr>
                        <m:t>𝜌</m:t>
                      </m:r>
                      <m:r>
                        <a:rPr lang="en-US" altLang="zh-CN" i="1">
                          <a:latin typeface="Cambria Math" panose="02040503050406030204" pitchFamily="18" charset="0"/>
                          <a:sym typeface="Symbol" pitchFamily="18" charset="2"/>
                        </a:rPr>
                        <m:t>={</m:t>
                      </m:r>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𝑅</m:t>
                          </m:r>
                        </m:e>
                        <m:sub>
                          <m:r>
                            <a:rPr lang="en-US" altLang="zh-CN" i="1">
                              <a:latin typeface="Cambria Math" panose="02040503050406030204" pitchFamily="18" charset="0"/>
                              <a:sym typeface="Symbol" pitchFamily="18" charset="2"/>
                            </a:rPr>
                            <m:t>1</m:t>
                          </m:r>
                        </m:sub>
                      </m:sSub>
                      <m:d>
                        <m:dPr>
                          <m:ctrlPr>
                            <a:rPr lang="en-US" altLang="zh-CN" i="1">
                              <a:latin typeface="Cambria Math" panose="02040503050406030204" pitchFamily="18" charset="0"/>
                              <a:sym typeface="Symbol" pitchFamily="18" charset="2"/>
                            </a:rPr>
                          </m:ctrlPr>
                        </m:dPr>
                        <m:e>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𝑈</m:t>
                              </m:r>
                            </m:e>
                            <m:sub>
                              <m:r>
                                <a:rPr lang="en-US" altLang="zh-CN" i="1">
                                  <a:latin typeface="Cambria Math" panose="02040503050406030204" pitchFamily="18" charset="0"/>
                                  <a:sym typeface="Symbol" pitchFamily="18" charset="2"/>
                                </a:rPr>
                                <m:t>1</m:t>
                              </m:r>
                            </m:sub>
                          </m:sSub>
                          <m:r>
                            <a:rPr lang="en-US" altLang="zh-CN" i="1">
                              <a:latin typeface="Cambria Math" panose="02040503050406030204" pitchFamily="18" charset="0"/>
                              <a:sym typeface="Symbol" pitchFamily="18" charset="2"/>
                            </a:rPr>
                            <m:t>,</m:t>
                          </m:r>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𝐹</m:t>
                              </m:r>
                            </m:e>
                            <m:sub>
                              <m:r>
                                <a:rPr lang="en-US" altLang="zh-CN" i="1">
                                  <a:latin typeface="Cambria Math" panose="02040503050406030204" pitchFamily="18" charset="0"/>
                                  <a:sym typeface="Symbol" pitchFamily="18" charset="2"/>
                                </a:rPr>
                                <m:t>1</m:t>
                              </m:r>
                            </m:sub>
                          </m:sSub>
                        </m:e>
                      </m:d>
                      <m:r>
                        <a:rPr lang="en-US" altLang="zh-CN" i="1">
                          <a:latin typeface="Cambria Math" panose="02040503050406030204" pitchFamily="18" charset="0"/>
                          <a:sym typeface="Symbol" pitchFamily="18" charset="2"/>
                        </a:rPr>
                        <m:t>,</m:t>
                      </m:r>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𝑅</m:t>
                          </m:r>
                        </m:e>
                        <m:sub>
                          <m:r>
                            <a:rPr lang="en-US" altLang="zh-CN" i="1">
                              <a:latin typeface="Cambria Math" panose="02040503050406030204" pitchFamily="18" charset="0"/>
                              <a:sym typeface="Symbol" pitchFamily="18" charset="2"/>
                            </a:rPr>
                            <m:t>2</m:t>
                          </m:r>
                        </m:sub>
                      </m:sSub>
                      <m:d>
                        <m:dPr>
                          <m:ctrlPr>
                            <a:rPr lang="en-US" altLang="zh-CN" i="1">
                              <a:latin typeface="Cambria Math" panose="02040503050406030204" pitchFamily="18" charset="0"/>
                              <a:sym typeface="Symbol" pitchFamily="18" charset="2"/>
                            </a:rPr>
                          </m:ctrlPr>
                        </m:dPr>
                        <m:e>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𝑈</m:t>
                              </m:r>
                            </m:e>
                            <m:sub>
                              <m:r>
                                <a:rPr lang="en-US" altLang="zh-CN" i="1">
                                  <a:latin typeface="Cambria Math" panose="02040503050406030204" pitchFamily="18" charset="0"/>
                                  <a:sym typeface="Symbol" pitchFamily="18" charset="2"/>
                                </a:rPr>
                                <m:t>2</m:t>
                              </m:r>
                            </m:sub>
                          </m:sSub>
                          <m:r>
                            <a:rPr lang="en-US" altLang="zh-CN" i="1">
                              <a:latin typeface="Cambria Math" panose="02040503050406030204" pitchFamily="18" charset="0"/>
                              <a:sym typeface="Symbol" pitchFamily="18" charset="2"/>
                            </a:rPr>
                            <m:t>,</m:t>
                          </m:r>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𝐹</m:t>
                              </m:r>
                            </m:e>
                            <m:sub>
                              <m:r>
                                <a:rPr lang="en-US" altLang="zh-CN" i="1">
                                  <a:latin typeface="Cambria Math" panose="02040503050406030204" pitchFamily="18" charset="0"/>
                                  <a:sym typeface="Symbol" pitchFamily="18" charset="2"/>
                                </a:rPr>
                                <m:t>2</m:t>
                              </m:r>
                            </m:sub>
                          </m:sSub>
                        </m:e>
                      </m:d>
                      <m:r>
                        <a:rPr lang="en-US" altLang="zh-CN" i="1">
                          <a:latin typeface="Cambria Math" panose="02040503050406030204" pitchFamily="18" charset="0"/>
                          <a:sym typeface="Symbol" pitchFamily="18" charset="2"/>
                        </a:rPr>
                        <m:t>,…,</m:t>
                      </m:r>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𝑅</m:t>
                          </m:r>
                        </m:e>
                        <m:sub>
                          <m:r>
                            <a:rPr lang="en-US" altLang="zh-CN" i="1">
                              <a:latin typeface="Cambria Math" panose="02040503050406030204" pitchFamily="18" charset="0"/>
                              <a:sym typeface="Symbol" pitchFamily="18" charset="2"/>
                            </a:rPr>
                            <m:t>𝑛</m:t>
                          </m:r>
                        </m:sub>
                      </m:sSub>
                      <m:d>
                        <m:dPr>
                          <m:ctrlPr>
                            <a:rPr lang="en-US" altLang="zh-CN" i="1">
                              <a:latin typeface="Cambria Math" panose="02040503050406030204" pitchFamily="18" charset="0"/>
                              <a:sym typeface="Symbol" pitchFamily="18" charset="2"/>
                            </a:rPr>
                          </m:ctrlPr>
                        </m:dPr>
                        <m:e>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𝑈</m:t>
                              </m:r>
                            </m:e>
                            <m:sub>
                              <m:r>
                                <a:rPr lang="en-US" altLang="zh-CN" i="1">
                                  <a:latin typeface="Cambria Math" panose="02040503050406030204" pitchFamily="18" charset="0"/>
                                  <a:sym typeface="Symbol" pitchFamily="18" charset="2"/>
                                </a:rPr>
                                <m:t>𝑛</m:t>
                              </m:r>
                            </m:sub>
                          </m:sSub>
                          <m:r>
                            <a:rPr lang="en-US" altLang="zh-CN" i="1">
                              <a:latin typeface="Cambria Math" panose="02040503050406030204" pitchFamily="18" charset="0"/>
                              <a:sym typeface="Symbol" pitchFamily="18" charset="2"/>
                            </a:rPr>
                            <m:t>,</m:t>
                          </m:r>
                          <m:sSub>
                            <m:sSubPr>
                              <m:ctrlPr>
                                <a:rPr lang="en-US" altLang="zh-CN" i="1">
                                  <a:latin typeface="Cambria Math" panose="02040503050406030204" pitchFamily="18" charset="0"/>
                                  <a:sym typeface="Symbol" pitchFamily="18" charset="2"/>
                                </a:rPr>
                              </m:ctrlPr>
                            </m:sSubPr>
                            <m:e>
                              <m:r>
                                <a:rPr lang="en-US" altLang="zh-CN" i="1">
                                  <a:latin typeface="Cambria Math" panose="02040503050406030204" pitchFamily="18" charset="0"/>
                                  <a:sym typeface="Symbol" pitchFamily="18" charset="2"/>
                                </a:rPr>
                                <m:t>𝐹</m:t>
                              </m:r>
                            </m:e>
                            <m:sub>
                              <m:r>
                                <a:rPr lang="en-US" altLang="zh-CN" i="1">
                                  <a:latin typeface="Cambria Math" panose="02040503050406030204" pitchFamily="18" charset="0"/>
                                  <a:sym typeface="Symbol" pitchFamily="18" charset="2"/>
                                </a:rPr>
                                <m:t>𝑛</m:t>
                              </m:r>
                            </m:sub>
                          </m:sSub>
                        </m:e>
                      </m:d>
                      <m:r>
                        <a:rPr lang="en-US" altLang="zh-CN" b="0" i="1" smtClean="0">
                          <a:latin typeface="Cambria Math" panose="02040503050406030204" pitchFamily="18" charset="0"/>
                          <a:sym typeface="Symbol" pitchFamily="18" charset="2"/>
                        </a:rPr>
                        <m:t>}</m:t>
                      </m:r>
                    </m:oMath>
                  </m:oMathPara>
                </a14:m>
                <a:endParaRPr lang="en-US" altLang="zh-CN" dirty="0" smtClean="0"/>
              </a:p>
              <a:p>
                <a:pPr marL="0" indent="0" algn="ctr" eaLnBrk="1" hangingPunct="1">
                  <a:lnSpc>
                    <a:spcPct val="150000"/>
                  </a:lnSpc>
                  <a:buNone/>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sym typeface="Symbol" pitchFamily="18" charset="2"/>
                        </a:rPr>
                        <m:t>𝑟</m:t>
                      </m:r>
                      <m:r>
                        <a:rPr lang="zh-CN" altLang="en-US" b="0" i="1" smtClean="0">
                          <a:latin typeface="Cambria Math" panose="02040503050406030204" pitchFamily="18" charset="0"/>
                          <a:sym typeface="Symbol" pitchFamily="18" charset="2"/>
                        </a:rPr>
                        <m:t>是</m:t>
                      </m:r>
                      <m:r>
                        <a:rPr lang="en-US" altLang="zh-CN" i="1">
                          <a:latin typeface="Cambria Math" panose="02040503050406030204" pitchFamily="18" charset="0"/>
                          <a:sym typeface="Symbol" pitchFamily="18" charset="2"/>
                        </a:rPr>
                        <m:t>𝑅</m:t>
                      </m:r>
                      <m:r>
                        <a:rPr lang="zh-CN" altLang="en-US" i="1">
                          <a:latin typeface="Cambria Math" panose="02040503050406030204" pitchFamily="18" charset="0"/>
                          <a:sym typeface="Symbol" pitchFamily="18" charset="2"/>
                        </a:rPr>
                        <m:t>的</m:t>
                      </m:r>
                      <m:r>
                        <a:rPr lang="zh-CN" altLang="en-US" i="1" smtClean="0">
                          <a:latin typeface="Cambria Math" panose="02040503050406030204" pitchFamily="18" charset="0"/>
                          <a:sym typeface="Symbol" pitchFamily="18" charset="2"/>
                        </a:rPr>
                        <m:t>任意</m:t>
                      </m:r>
                      <m:r>
                        <a:rPr lang="zh-CN" altLang="en-US" i="1">
                          <a:latin typeface="Cambria Math" panose="02040503050406030204" pitchFamily="18" charset="0"/>
                          <a:sym typeface="Symbol" pitchFamily="18" charset="2"/>
                        </a:rPr>
                        <m:t>一个关系实例</m:t>
                      </m:r>
                    </m:oMath>
                  </m:oMathPara>
                </a14:m>
                <a:endParaRPr lang="en-US" altLang="zh-CN" dirty="0" smtClean="0"/>
              </a:p>
              <a:p>
                <a:pPr marL="0" indent="0" algn="ctr" eaLnBrk="1" hangingPunct="1">
                  <a:lnSpc>
                    <a:spcPct val="150000"/>
                  </a:lnSpc>
                  <a:buNone/>
                  <a:defRPr/>
                </a:pPr>
                <a:r>
                  <a:rPr lang="zh-CN" altLang="en-US" dirty="0" smtClean="0"/>
                  <a:t>定义</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r>
                          <a:rPr lang="zh-CN" altLang="en-US" i="1" smtClean="0">
                            <a:latin typeface="Cambria Math" panose="02040503050406030204" pitchFamily="18" charset="0"/>
                          </a:rPr>
                          <m:t>𝜌</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e>
                    </m:d>
                    <m:r>
                      <a:rPr lang="en-US" altLang="zh-CN" b="0" i="1" smtClean="0">
                        <a:latin typeface="Cambria Math" panose="02040503050406030204" pitchFamily="18" charset="0"/>
                      </a:rPr>
                      <m:t>=</m:t>
                    </m:r>
                    <m:nary>
                      <m:naryPr>
                        <m:chr m:val="∏"/>
                        <m:limLoc m:val="subSup"/>
                        <m:supHide m:val="on"/>
                        <m:ctrlPr>
                          <a:rPr lang="en-US" altLang="zh-CN" b="0" i="1" smtClean="0">
                            <a:latin typeface="Cambria Math" panose="02040503050406030204" pitchFamily="18" charset="0"/>
                          </a:rPr>
                        </m:ctrlPr>
                      </m:naryPr>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𝑖</m:t>
                            </m:r>
                          </m:sub>
                        </m:sSub>
                      </m:sub>
                      <m:sup/>
                      <m:e>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e>
                    </m:nary>
                  </m:oMath>
                </a14:m>
                <a:endParaRPr lang="en-US" altLang="zh-CN" dirty="0" smtClean="0"/>
              </a:p>
              <a:p>
                <a:pPr marL="0" indent="0" algn="ctr" eaLnBrk="1" hangingPunct="1">
                  <a:lnSpc>
                    <a:spcPct val="150000"/>
                  </a:lnSpc>
                  <a:buNone/>
                  <a:defRPr/>
                </a:pPr>
                <a:r>
                  <a:rPr lang="zh-CN" altLang="en-US" dirty="0"/>
                  <a:t>若</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zh-CN" altLang="en-US" i="1">
                            <a:latin typeface="Cambria Math" panose="02040503050406030204" pitchFamily="18" charset="0"/>
                          </a:rPr>
                          <m:t>𝜌</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e>
                    </m:d>
                    <m:r>
                      <a:rPr lang="en-US" altLang="zh-CN" i="1">
                        <a:latin typeface="Cambria Math" panose="02040503050406030204" pitchFamily="18" charset="0"/>
                      </a:rPr>
                      <m:t>=</m:t>
                    </m:r>
                    <m:r>
                      <a:rPr lang="en-US" altLang="zh-CN" b="0" i="1" smtClean="0">
                        <a:latin typeface="Cambria Math" panose="02040503050406030204" pitchFamily="18" charset="0"/>
                      </a:rPr>
                      <m:t>𝑟</m:t>
                    </m:r>
                  </m:oMath>
                </a14:m>
                <a:endParaRPr lang="en-US" altLang="zh-CN" b="0" dirty="0" smtClean="0"/>
              </a:p>
              <a:p>
                <a:pPr marL="0" indent="0" algn="ctr" eaLnBrk="1" hangingPunct="1">
                  <a:lnSpc>
                    <a:spcPct val="150000"/>
                  </a:lnSpc>
                  <a:buNone/>
                  <a:defRPr/>
                </a:pPr>
                <a:r>
                  <a:rPr lang="zh-CN" altLang="en-US" dirty="0" smtClean="0"/>
                  <a:t>称</a:t>
                </a:r>
                <a14:m>
                  <m:oMath xmlns:m="http://schemas.openxmlformats.org/officeDocument/2006/math">
                    <m:r>
                      <a:rPr lang="zh-CN" altLang="en-US" i="1">
                        <a:latin typeface="Cambria Math" panose="02040503050406030204" pitchFamily="18" charset="0"/>
                        <a:sym typeface="Symbol" pitchFamily="18" charset="2"/>
                      </a:rPr>
                      <m:t>𝜌</m:t>
                    </m:r>
                  </m:oMath>
                </a14:m>
                <a:r>
                  <a:rPr lang="zh-CN" altLang="en-US" dirty="0" smtClean="0"/>
                  <a:t>是</a:t>
                </a:r>
                <a14:m>
                  <m:oMath xmlns:m="http://schemas.openxmlformats.org/officeDocument/2006/math">
                    <m:r>
                      <a:rPr lang="en-US" altLang="zh-CN" i="1">
                        <a:latin typeface="Cambria Math" panose="02040503050406030204" pitchFamily="18" charset="0"/>
                      </a:rPr>
                      <m:t>𝑅</m:t>
                    </m:r>
                  </m:oMath>
                </a14:m>
                <a:r>
                  <a:rPr lang="zh-CN" altLang="en-US" dirty="0" smtClean="0"/>
                  <a:t>的一个无损分解</a:t>
                </a:r>
                <a:endParaRPr lang="en-US" altLang="zh-CN" dirty="0"/>
              </a:p>
            </p:txBody>
          </p:sp>
        </mc:Choice>
        <mc:Fallback xmlns="">
          <p:sp>
            <p:nvSpPr>
              <p:cNvPr id="129027" name="Rectangle 1027"/>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eaLnBrk="1" hangingPunct="1">
              <a:defRPr/>
            </a:pPr>
            <a:r>
              <a:rPr lang="zh-CN" altLang="en-US" dirty="0" smtClean="0"/>
              <a:t>分解为两个关系模式的无损分解</a:t>
            </a:r>
          </a:p>
        </p:txBody>
      </p:sp>
      <mc:AlternateContent xmlns:mc="http://schemas.openxmlformats.org/markup-compatibility/2006" xmlns:a14="http://schemas.microsoft.com/office/drawing/2010/main">
        <mc:Choice Requires="a14">
          <p:sp>
            <p:nvSpPr>
              <p:cNvPr id="144387" name="Rectangle 3"/>
              <p:cNvSpPr>
                <a:spLocks noGrp="1" noChangeArrowheads="1"/>
              </p:cNvSpPr>
              <p:nvPr>
                <p:ph type="body" idx="1"/>
              </p:nvPr>
            </p:nvSpPr>
            <p:spPr>
              <a:xfrm>
                <a:off x="188913" y="1295400"/>
                <a:ext cx="8802687" cy="2493640"/>
              </a:xfrm>
            </p:spPr>
            <p:txBody>
              <a:bodyPr/>
              <a:lstStyle/>
              <a:p>
                <a:pPr marL="0" indent="0" eaLnBrk="1" hangingPunct="1">
                  <a:buNone/>
                  <a:defRPr/>
                </a:pPr>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rPr>
                        <m:t>关系模式</m:t>
                      </m:r>
                      <m:r>
                        <a:rPr lang="en-US" altLang="zh-CN" b="0" i="1" smtClean="0">
                          <a:latin typeface="Cambria Math" panose="02040503050406030204" pitchFamily="18" charset="0"/>
                        </a:rPr>
                        <m:t>𝑅</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𝑈</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𝑈</m:t>
                      </m:r>
                    </m:oMath>
                  </m:oMathPara>
                </a14:m>
                <a:endParaRPr lang="en-US" altLang="zh-CN" b="0" dirty="0" smtClean="0">
                  <a:ea typeface="Cambria Math" panose="02040503050406030204" pitchFamily="18" charset="0"/>
                </a:endParaRPr>
              </a:p>
              <a:p>
                <a:pPr marL="0" indent="0" algn="ctr" eaLnBrk="1" hangingPunct="1">
                  <a:buNone/>
                  <a:defRPr/>
                </a:pPr>
                <a:r>
                  <a:rPr lang="en-US" altLang="zh-CN" dirty="0" smtClean="0"/>
                  <a:t>r</a:t>
                </a:r>
                <a:r>
                  <a:rPr lang="zh-CN" altLang="en-US" dirty="0" smtClean="0"/>
                  <a:t>是</a:t>
                </a:r>
                <a:r>
                  <a:rPr lang="en-US" altLang="zh-CN" dirty="0" smtClean="0"/>
                  <a:t>R</a:t>
                </a:r>
                <a:r>
                  <a:rPr lang="zh-CN" altLang="en-US" dirty="0" smtClean="0"/>
                  <a:t>上的任一关系，</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nary>
                      <m:naryPr>
                        <m:chr m:val="∏"/>
                        <m:limLoc m:val="subSup"/>
                        <m:supHide m:val="on"/>
                        <m:ctrlPr>
                          <a:rPr lang="en-US" altLang="zh-CN" b="0" i="1" smtClean="0">
                            <a:latin typeface="Cambria Math" panose="02040503050406030204" pitchFamily="18" charset="0"/>
                          </a:rPr>
                        </m:ctrlPr>
                      </m:naryPr>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1</m:t>
                            </m:r>
                          </m:sub>
                        </m:sSub>
                      </m:sub>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e>
                        </m:d>
                        <m:r>
                          <a:rPr lang="en-US" altLang="zh-CN" b="0" i="1" smtClean="0">
                            <a:latin typeface="Cambria Math" panose="02040503050406030204" pitchFamily="18" charset="0"/>
                          </a:rPr>
                          <m:t>,</m:t>
                        </m:r>
                      </m:e>
                    </m:nary>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nary>
                      <m:naryPr>
                        <m:chr m:val="∏"/>
                        <m:limLoc m:val="subSup"/>
                        <m:supHide m:val="on"/>
                        <m:ctrlPr>
                          <a:rPr lang="en-US" altLang="zh-CN" i="1">
                            <a:latin typeface="Cambria Math" panose="02040503050406030204" pitchFamily="18" charset="0"/>
                          </a:rPr>
                        </m:ctrlPr>
                      </m:naryPr>
                      <m:sub>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b="0" i="1" smtClean="0">
                                <a:latin typeface="Cambria Math" panose="02040503050406030204" pitchFamily="18" charset="0"/>
                              </a:rPr>
                              <m:t>2</m:t>
                            </m:r>
                          </m:sub>
                        </m:sSub>
                      </m:sub>
                      <m:sup/>
                      <m:e>
                        <m:d>
                          <m:dPr>
                            <m:ctrlPr>
                              <a:rPr lang="en-US" altLang="zh-CN" i="1">
                                <a:latin typeface="Cambria Math" panose="02040503050406030204" pitchFamily="18" charset="0"/>
                              </a:rPr>
                            </m:ctrlPr>
                          </m:dPr>
                          <m:e>
                            <m:r>
                              <a:rPr lang="en-US" altLang="zh-CN" i="1">
                                <a:latin typeface="Cambria Math" panose="02040503050406030204" pitchFamily="18" charset="0"/>
                              </a:rPr>
                              <m:t>𝑟</m:t>
                            </m:r>
                          </m:e>
                        </m:d>
                      </m:e>
                    </m:nary>
                  </m:oMath>
                </a14:m>
                <a:endParaRPr lang="en-US" altLang="zh-CN" dirty="0" smtClean="0"/>
              </a:p>
              <a:p>
                <a:pPr marL="0" indent="0" algn="ctr" eaLnBrk="1" hangingPunct="1">
                  <a:buNone/>
                  <a:defRPr/>
                </a:pPr>
                <a14:m>
                  <m:oMath xmlns:m="http://schemas.openxmlformats.org/officeDocument/2006/math">
                    <m:sSub>
                      <m:sSubPr>
                        <m:ctrlPr>
                          <a:rPr lang="en-US" altLang="zh-CN" i="1" smtClean="0">
                            <a:latin typeface="Cambria Math" panose="02040503050406030204" pitchFamily="18" charset="0"/>
                          </a:rPr>
                        </m:ctrlPr>
                      </m:sSubPr>
                      <m:e>
                        <m:r>
                          <a:rPr lang="zh-CN" altLang="en-US" b="0" i="1" smtClean="0">
                            <a:latin typeface="Cambria Math" panose="02040503050406030204" pitchFamily="18" charset="0"/>
                          </a:rPr>
                          <m:t>若</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i="1">
                            <a:latin typeface="Cambria Math" panose="02040503050406030204" pitchFamily="18" charset="0"/>
                          </a:rPr>
                          <m:t>𝑟</m:t>
                        </m:r>
                      </m:e>
                      <m:sub>
                        <m:r>
                          <a:rPr lang="en-US" altLang="zh-CN" i="1">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𝑟</m:t>
                        </m:r>
                      </m:e>
                      <m:sub>
                        <m:r>
                          <a:rPr lang="en-US" altLang="zh-CN" b="0" i="1" smtClean="0">
                            <a:latin typeface="Cambria Math" panose="02040503050406030204" pitchFamily="18" charset="0"/>
                            <a:ea typeface="Cambria Math" panose="02040503050406030204" pitchFamily="18" charset="0"/>
                          </a:rPr>
                          <m:t>2</m:t>
                        </m:r>
                      </m:sub>
                    </m:sSub>
                  </m:oMath>
                </a14:m>
                <a:r>
                  <a:rPr lang="en-US" altLang="zh-CN" dirty="0" smtClean="0"/>
                  <a:t> </a:t>
                </a:r>
              </a:p>
              <a:p>
                <a:pPr marL="0" indent="0" algn="ctr" eaLnBrk="1" hangingPunct="1">
                  <a:buNone/>
                  <a:defRPr/>
                </a:pPr>
                <a:r>
                  <a:rPr lang="zh-CN" altLang="en-US" dirty="0" smtClean="0"/>
                  <a:t>则称</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𝑈</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oMath>
                </a14:m>
                <a:r>
                  <a:rPr lang="zh-CN" altLang="en-US" dirty="0" smtClean="0"/>
                  <a:t>是</a:t>
                </a:r>
                <a:r>
                  <a:rPr lang="en-US" altLang="zh-CN" dirty="0"/>
                  <a:t>U</a:t>
                </a:r>
                <a:r>
                  <a:rPr lang="zh-CN" altLang="en-US" dirty="0" smtClean="0"/>
                  <a:t>的一个无损连接分解</a:t>
                </a:r>
              </a:p>
              <a:p>
                <a:pPr lvl="1" eaLnBrk="1" hangingPunct="1">
                  <a:lnSpc>
                    <a:spcPct val="110000"/>
                  </a:lnSpc>
                  <a:buFont typeface="Wingdings" pitchFamily="2" charset="2"/>
                  <a:buNone/>
                  <a:defRPr/>
                </a:pPr>
                <a:r>
                  <a:rPr lang="zh-CN" altLang="en-US" dirty="0" smtClean="0"/>
                  <a:t>	</a:t>
                </a:r>
              </a:p>
            </p:txBody>
          </p:sp>
        </mc:Choice>
        <mc:Fallback xmlns="">
          <p:sp>
            <p:nvSpPr>
              <p:cNvPr id="144387" name="Rectangle 3"/>
              <p:cNvSpPr>
                <a:spLocks noGrp="1" noRot="1" noChangeAspect="1" noMove="1" noResize="1" noEditPoints="1" noAdjustHandles="1" noChangeArrowheads="1" noChangeShapeType="1" noTextEdit="1"/>
              </p:cNvSpPr>
              <p:nvPr>
                <p:ph type="body" idx="1"/>
              </p:nvPr>
            </p:nvSpPr>
            <p:spPr>
              <a:xfrm>
                <a:off x="188913" y="1295400"/>
                <a:ext cx="8802687" cy="2493640"/>
              </a:xfrm>
              <a:blipFill>
                <a:blip r:embed="rId3"/>
                <a:stretch>
                  <a:fillRect b="-5623"/>
                </a:stretch>
              </a:blipFill>
            </p:spPr>
            <p:txBody>
              <a:bodyPr/>
              <a:lstStyle/>
              <a:p>
                <a:r>
                  <a:rPr lang="zh-CN" altLang="en-US">
                    <a:noFill/>
                  </a:rPr>
                  <a:t> </a:t>
                </a:r>
              </a:p>
            </p:txBody>
          </p:sp>
        </mc:Fallback>
      </mc:AlternateContent>
      <p:graphicFrame>
        <p:nvGraphicFramePr>
          <p:cNvPr id="144391" name="Group 7"/>
          <p:cNvGraphicFramePr>
            <a:graphicFrameLocks noGrp="1"/>
          </p:cNvGraphicFramePr>
          <p:nvPr/>
        </p:nvGraphicFramePr>
        <p:xfrm>
          <a:off x="381000" y="5186363"/>
          <a:ext cx="2000250" cy="1371600"/>
        </p:xfrm>
        <a:graphic>
          <a:graphicData uri="http://schemas.openxmlformats.org/drawingml/2006/table">
            <a:tbl>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44409" name="Group 25"/>
          <p:cNvGraphicFramePr>
            <a:graphicFrameLocks noGrp="1"/>
          </p:cNvGraphicFramePr>
          <p:nvPr/>
        </p:nvGraphicFramePr>
        <p:xfrm>
          <a:off x="2838450" y="5186363"/>
          <a:ext cx="1333500" cy="1371600"/>
        </p:xfrm>
        <a:graphic>
          <a:graphicData uri="http://schemas.openxmlformats.org/drawingml/2006/table">
            <a:tbl>
              <a:tblPr/>
              <a:tblGrid>
                <a:gridCol w="685800">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tblGrid>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44423" name="Group 39"/>
          <p:cNvGraphicFramePr>
            <a:graphicFrameLocks noGrp="1"/>
          </p:cNvGraphicFramePr>
          <p:nvPr/>
        </p:nvGraphicFramePr>
        <p:xfrm>
          <a:off x="4705350" y="5186363"/>
          <a:ext cx="1333500" cy="1371600"/>
        </p:xfrm>
        <a:graphic>
          <a:graphicData uri="http://schemas.openxmlformats.org/drawingml/2006/table">
            <a:tbl>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44437" name="Group 53"/>
          <p:cNvGraphicFramePr>
            <a:graphicFrameLocks noGrp="1"/>
          </p:cNvGraphicFramePr>
          <p:nvPr/>
        </p:nvGraphicFramePr>
        <p:xfrm>
          <a:off x="6648450" y="5186363"/>
          <a:ext cx="2000250" cy="1371600"/>
        </p:xfrm>
        <a:graphic>
          <a:graphicData uri="http://schemas.openxmlformats.org/drawingml/2006/table">
            <a:tbl>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5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6" name="Rectangle 1103"/>
              <p:cNvSpPr>
                <a:spLocks noChangeArrowheads="1"/>
              </p:cNvSpPr>
              <p:nvPr/>
            </p:nvSpPr>
            <p:spPr bwMode="auto">
              <a:xfrm>
                <a:off x="4453064" y="4232691"/>
                <a:ext cx="1584376" cy="609600"/>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14:m>
                  <m:oMathPara xmlns:m="http://schemas.openxmlformats.org/officeDocument/2006/math">
                    <m:oMathParaPr>
                      <m:jc m:val="centerGroup"/>
                    </m:oMathParaPr>
                    <m:oMath xmlns:m="http://schemas.openxmlformats.org/officeDocument/2006/math">
                      <m:nary>
                        <m:naryPr>
                          <m:chr m:val="∏"/>
                          <m:limLoc m:val="subSup"/>
                          <m:supHide m:val="on"/>
                          <m:ctrlPr>
                            <a:rPr lang="zh-CN" altLang="en-US" sz="2000" i="1">
                              <a:solidFill>
                                <a:srgbClr val="0070C0"/>
                              </a:solidFill>
                              <a:latin typeface="Cambria Math" panose="02040503050406030204" pitchFamily="18" charset="0"/>
                            </a:rPr>
                          </m:ctrlPr>
                        </m:naryPr>
                        <m:sub>
                          <m:r>
                            <a:rPr lang="en-US" altLang="zh-CN" sz="2000" i="1">
                              <a:solidFill>
                                <a:srgbClr val="0070C0"/>
                              </a:solidFill>
                              <a:latin typeface="Cambria Math" panose="02040503050406030204" pitchFamily="18" charset="0"/>
                            </a:rPr>
                            <m:t>𝐵𝐶</m:t>
                          </m:r>
                        </m:sub>
                        <m:sup/>
                        <m:e>
                          <m:r>
                            <a:rPr lang="en-US" altLang="zh-CN" sz="2000" i="1">
                              <a:solidFill>
                                <a:srgbClr val="0070C0"/>
                              </a:solidFill>
                              <a:latin typeface="Cambria Math" panose="02040503050406030204" pitchFamily="18" charset="0"/>
                            </a:rPr>
                            <m:t>(</m:t>
                          </m:r>
                          <m:r>
                            <a:rPr lang="en-US" altLang="zh-CN" sz="2000" i="1">
                              <a:solidFill>
                                <a:srgbClr val="0070C0"/>
                              </a:solidFill>
                              <a:latin typeface="Cambria Math" panose="02040503050406030204" pitchFamily="18" charset="0"/>
                            </a:rPr>
                            <m:t>𝑅</m:t>
                          </m:r>
                          <m:r>
                            <a:rPr lang="en-US" altLang="zh-CN" sz="2000" i="1">
                              <a:solidFill>
                                <a:srgbClr val="0070C0"/>
                              </a:solidFill>
                              <a:latin typeface="Cambria Math" panose="02040503050406030204" pitchFamily="18" charset="0"/>
                            </a:rPr>
                            <m:t>)</m:t>
                          </m:r>
                        </m:e>
                      </m:nary>
                    </m:oMath>
                  </m:oMathPara>
                </a14:m>
                <a:endParaRPr lang="en-US" altLang="zh-CN" sz="2000" dirty="0">
                  <a:solidFill>
                    <a:srgbClr val="0070C0"/>
                  </a:solidFill>
                  <a:latin typeface="+mn-ea"/>
                  <a:ea typeface="+mn-ea"/>
                </a:endParaRPr>
              </a:p>
            </p:txBody>
          </p:sp>
        </mc:Choice>
        <mc:Fallback xmlns="">
          <p:sp>
            <p:nvSpPr>
              <p:cNvPr id="16" name="Rectangle 1103"/>
              <p:cNvSpPr>
                <a:spLocks noRot="1" noChangeAspect="1" noMove="1" noResize="1" noEditPoints="1" noAdjustHandles="1" noChangeArrowheads="1" noChangeShapeType="1" noTextEdit="1"/>
              </p:cNvSpPr>
              <p:nvPr/>
            </p:nvSpPr>
            <p:spPr bwMode="auto">
              <a:xfrm>
                <a:off x="4453064" y="4232691"/>
                <a:ext cx="1584376" cy="609600"/>
              </a:xfrm>
              <a:prstGeom prst="rect">
                <a:avLst/>
              </a:prstGeom>
              <a:blipFill>
                <a:blip r:embed="rId4"/>
                <a:stretch>
                  <a:fillRect b="-100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Rectangle 1103"/>
              <p:cNvSpPr>
                <a:spLocks noChangeArrowheads="1"/>
              </p:cNvSpPr>
              <p:nvPr/>
            </p:nvSpPr>
            <p:spPr bwMode="auto">
              <a:xfrm>
                <a:off x="2664180" y="4222053"/>
                <a:ext cx="1584376" cy="609600"/>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14:m>
                  <m:oMathPara xmlns:m="http://schemas.openxmlformats.org/officeDocument/2006/math">
                    <m:oMathParaPr>
                      <m:jc m:val="centerGroup"/>
                    </m:oMathParaPr>
                    <m:oMath xmlns:m="http://schemas.openxmlformats.org/officeDocument/2006/math">
                      <m:nary>
                        <m:naryPr>
                          <m:chr m:val="∏"/>
                          <m:limLoc m:val="subSup"/>
                          <m:supHide m:val="on"/>
                          <m:ctrlPr>
                            <a:rPr lang="zh-CN" altLang="en-US" sz="2000" i="1" smtClean="0">
                              <a:solidFill>
                                <a:srgbClr val="0070C0"/>
                              </a:solidFill>
                              <a:latin typeface="Cambria Math" panose="02040503050406030204" pitchFamily="18" charset="0"/>
                            </a:rPr>
                          </m:ctrlPr>
                        </m:naryPr>
                        <m:sub>
                          <m:r>
                            <m:rPr>
                              <m:brk m:alnAt="1"/>
                            </m:rPr>
                            <a:rPr lang="en-US" altLang="zh-CN" sz="2000" b="0" i="1" smtClean="0">
                              <a:solidFill>
                                <a:srgbClr val="0070C0"/>
                              </a:solidFill>
                              <a:latin typeface="Cambria Math" panose="02040503050406030204" pitchFamily="18" charset="0"/>
                            </a:rPr>
                            <m:t>𝐴</m:t>
                          </m:r>
                          <m:r>
                            <a:rPr lang="en-US" altLang="zh-CN" sz="2000" i="1">
                              <a:solidFill>
                                <a:srgbClr val="0070C0"/>
                              </a:solidFill>
                              <a:latin typeface="Cambria Math" panose="02040503050406030204" pitchFamily="18" charset="0"/>
                            </a:rPr>
                            <m:t>𝐵</m:t>
                          </m:r>
                        </m:sub>
                        <m:sup/>
                        <m:e>
                          <m:r>
                            <a:rPr lang="en-US" altLang="zh-CN" sz="2000" i="1">
                              <a:solidFill>
                                <a:srgbClr val="0070C0"/>
                              </a:solidFill>
                              <a:latin typeface="Cambria Math" panose="02040503050406030204" pitchFamily="18" charset="0"/>
                            </a:rPr>
                            <m:t>(</m:t>
                          </m:r>
                          <m:r>
                            <a:rPr lang="en-US" altLang="zh-CN" sz="2000" i="1">
                              <a:solidFill>
                                <a:srgbClr val="0070C0"/>
                              </a:solidFill>
                              <a:latin typeface="Cambria Math" panose="02040503050406030204" pitchFamily="18" charset="0"/>
                            </a:rPr>
                            <m:t>𝑅</m:t>
                          </m:r>
                          <m:r>
                            <a:rPr lang="en-US" altLang="zh-CN" sz="2000" i="1">
                              <a:solidFill>
                                <a:srgbClr val="0070C0"/>
                              </a:solidFill>
                              <a:latin typeface="Cambria Math" panose="02040503050406030204" pitchFamily="18" charset="0"/>
                            </a:rPr>
                            <m:t>)</m:t>
                          </m:r>
                        </m:e>
                      </m:nary>
                    </m:oMath>
                  </m:oMathPara>
                </a14:m>
                <a:endParaRPr lang="en-US" altLang="zh-CN" sz="2000" dirty="0">
                  <a:solidFill>
                    <a:srgbClr val="0070C0"/>
                  </a:solidFill>
                  <a:latin typeface="+mn-ea"/>
                  <a:ea typeface="+mn-ea"/>
                </a:endParaRPr>
              </a:p>
            </p:txBody>
          </p:sp>
        </mc:Choice>
        <mc:Fallback xmlns="">
          <p:sp>
            <p:nvSpPr>
              <p:cNvPr id="17" name="Rectangle 1103"/>
              <p:cNvSpPr>
                <a:spLocks noRot="1" noChangeAspect="1" noMove="1" noResize="1" noEditPoints="1" noAdjustHandles="1" noChangeArrowheads="1" noChangeShapeType="1" noTextEdit="1"/>
              </p:cNvSpPr>
              <p:nvPr/>
            </p:nvSpPr>
            <p:spPr bwMode="auto">
              <a:xfrm>
                <a:off x="2664180" y="4222053"/>
                <a:ext cx="1584376" cy="609600"/>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Rectangle 1103"/>
              <p:cNvSpPr>
                <a:spLocks noChangeArrowheads="1"/>
              </p:cNvSpPr>
              <p:nvPr/>
            </p:nvSpPr>
            <p:spPr bwMode="auto">
              <a:xfrm>
                <a:off x="588937" y="4221088"/>
                <a:ext cx="1584376" cy="609600"/>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14:m>
                  <m:oMathPara xmlns:m="http://schemas.openxmlformats.org/officeDocument/2006/math">
                    <m:oMathParaPr>
                      <m:jc m:val="centerGroup"/>
                    </m:oMathParaPr>
                    <m:oMath xmlns:m="http://schemas.openxmlformats.org/officeDocument/2006/math">
                      <m:r>
                        <a:rPr lang="en-US" altLang="zh-CN" sz="3200" i="1" smtClean="0">
                          <a:solidFill>
                            <a:srgbClr val="0070C0"/>
                          </a:solidFill>
                          <a:latin typeface="Cambria Math" panose="02040503050406030204" pitchFamily="18" charset="0"/>
                        </a:rPr>
                        <m:t>𝑅</m:t>
                      </m:r>
                    </m:oMath>
                  </m:oMathPara>
                </a14:m>
                <a:endParaRPr lang="en-US" altLang="zh-CN" sz="3200" dirty="0">
                  <a:solidFill>
                    <a:srgbClr val="0070C0"/>
                  </a:solidFill>
                  <a:latin typeface="+mn-ea"/>
                  <a:ea typeface="+mn-ea"/>
                </a:endParaRPr>
              </a:p>
            </p:txBody>
          </p:sp>
        </mc:Choice>
        <mc:Fallback xmlns="">
          <p:sp>
            <p:nvSpPr>
              <p:cNvPr id="18" name="Rectangle 1103"/>
              <p:cNvSpPr>
                <a:spLocks noRot="1" noChangeAspect="1" noMove="1" noResize="1" noEditPoints="1" noAdjustHandles="1" noChangeArrowheads="1" noChangeShapeType="1" noTextEdit="1"/>
              </p:cNvSpPr>
              <p:nvPr/>
            </p:nvSpPr>
            <p:spPr bwMode="auto">
              <a:xfrm>
                <a:off x="588937" y="4221088"/>
                <a:ext cx="1584376" cy="609600"/>
              </a:xfrm>
              <a:prstGeom prst="rect">
                <a:avLst/>
              </a:prstGeom>
              <a:blipFill>
                <a:blip r:embed="rId6"/>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Rectangle 1103"/>
              <p:cNvSpPr>
                <a:spLocks noChangeArrowheads="1"/>
              </p:cNvSpPr>
              <p:nvPr/>
            </p:nvSpPr>
            <p:spPr bwMode="auto">
              <a:xfrm>
                <a:off x="6025058" y="4293096"/>
                <a:ext cx="2867422" cy="609600"/>
              </a:xfrm>
              <a:prstGeom prst="rect">
                <a:avLst/>
              </a:prstGeom>
              <a:noFill/>
              <a:ln w="9525">
                <a:noFill/>
                <a:miter lim="800000"/>
                <a:headEnd/>
                <a:tailEnd/>
              </a:ln>
            </p:spPr>
            <p:txBody>
              <a:bodyPr/>
              <a:lstStyle/>
              <a:p>
                <a:pPr marL="342900" indent="-342900" algn="ctr">
                  <a:spcBef>
                    <a:spcPct val="20000"/>
                  </a:spcBef>
                  <a:buClr>
                    <a:schemeClr val="bg2"/>
                  </a:buClr>
                  <a:buFont typeface="Monotype Sorts" pitchFamily="2" charset="2"/>
                  <a:buNone/>
                </a:pPr>
                <a14:m>
                  <m:oMathPara xmlns:m="http://schemas.openxmlformats.org/officeDocument/2006/math">
                    <m:oMathParaPr>
                      <m:jc m:val="centerGroup"/>
                    </m:oMathParaPr>
                    <m:oMath xmlns:m="http://schemas.openxmlformats.org/officeDocument/2006/math">
                      <m:nary>
                        <m:naryPr>
                          <m:chr m:val="∏"/>
                          <m:limLoc m:val="subSup"/>
                          <m:supHide m:val="on"/>
                          <m:ctrlPr>
                            <a:rPr lang="zh-CN" altLang="en-US" sz="2000" i="1" smtClean="0">
                              <a:solidFill>
                                <a:srgbClr val="0070C0"/>
                              </a:solidFill>
                              <a:latin typeface="Cambria Math" panose="02040503050406030204" pitchFamily="18" charset="0"/>
                              <a:ea typeface="+mn-ea"/>
                            </a:rPr>
                          </m:ctrlPr>
                        </m:naryPr>
                        <m:sub>
                          <m:r>
                            <m:rPr>
                              <m:brk m:alnAt="9"/>
                            </m:rPr>
                            <a:rPr lang="en-US" altLang="zh-CN" sz="2000" b="0" i="1" smtClean="0">
                              <a:solidFill>
                                <a:srgbClr val="0070C0"/>
                              </a:solidFill>
                              <a:latin typeface="Cambria Math" panose="02040503050406030204" pitchFamily="18" charset="0"/>
                              <a:ea typeface="+mn-ea"/>
                            </a:rPr>
                            <m:t>𝐴</m:t>
                          </m:r>
                          <m:r>
                            <a:rPr lang="en-US" altLang="zh-CN" sz="2000" b="0" i="1" smtClean="0">
                              <a:solidFill>
                                <a:srgbClr val="0070C0"/>
                              </a:solidFill>
                              <a:latin typeface="Cambria Math" panose="02040503050406030204" pitchFamily="18" charset="0"/>
                              <a:ea typeface="+mn-ea"/>
                            </a:rPr>
                            <m:t>𝐵</m:t>
                          </m:r>
                        </m:sub>
                        <m:sup/>
                        <m:e>
                          <m:r>
                            <a:rPr lang="en-US" altLang="zh-CN" sz="2000" b="0" i="1" smtClean="0">
                              <a:solidFill>
                                <a:srgbClr val="0070C0"/>
                              </a:solidFill>
                              <a:latin typeface="Cambria Math" panose="02040503050406030204" pitchFamily="18" charset="0"/>
                              <a:ea typeface="+mn-ea"/>
                            </a:rPr>
                            <m:t>(</m:t>
                          </m:r>
                          <m:r>
                            <a:rPr lang="en-US" altLang="zh-CN" sz="2000" b="0" i="1" smtClean="0">
                              <a:solidFill>
                                <a:srgbClr val="0070C0"/>
                              </a:solidFill>
                              <a:latin typeface="Cambria Math" panose="02040503050406030204" pitchFamily="18" charset="0"/>
                              <a:ea typeface="+mn-ea"/>
                            </a:rPr>
                            <m:t>𝑅</m:t>
                          </m:r>
                          <m:r>
                            <a:rPr lang="en-US" altLang="zh-CN" sz="2000" b="0" i="1" smtClean="0">
                              <a:solidFill>
                                <a:srgbClr val="0070C0"/>
                              </a:solidFill>
                              <a:latin typeface="Cambria Math" panose="02040503050406030204" pitchFamily="18" charset="0"/>
                              <a:ea typeface="+mn-ea"/>
                            </a:rPr>
                            <m:t>)⋈</m:t>
                          </m:r>
                          <m:nary>
                            <m:naryPr>
                              <m:chr m:val="∏"/>
                              <m:limLoc m:val="subSup"/>
                              <m:supHide m:val="on"/>
                              <m:ctrlPr>
                                <a:rPr lang="zh-CN" altLang="en-US" sz="2000" i="1" smtClean="0">
                                  <a:solidFill>
                                    <a:srgbClr val="0070C0"/>
                                  </a:solidFill>
                                  <a:latin typeface="Cambria Math" panose="02040503050406030204" pitchFamily="18" charset="0"/>
                                  <a:ea typeface="+mn-ea"/>
                                </a:rPr>
                              </m:ctrlPr>
                            </m:naryPr>
                            <m:sub>
                              <m:r>
                                <a:rPr lang="en-US" altLang="zh-CN" sz="2000" i="1">
                                  <a:solidFill>
                                    <a:srgbClr val="0070C0"/>
                                  </a:solidFill>
                                  <a:latin typeface="Cambria Math" panose="02040503050406030204" pitchFamily="18" charset="0"/>
                                  <a:ea typeface="+mn-ea"/>
                                </a:rPr>
                                <m:t>𝐵</m:t>
                              </m:r>
                              <m:r>
                                <a:rPr lang="en-US" altLang="zh-CN" sz="2000" b="0" i="1" smtClean="0">
                                  <a:solidFill>
                                    <a:srgbClr val="0070C0"/>
                                  </a:solidFill>
                                  <a:latin typeface="Cambria Math" panose="02040503050406030204" pitchFamily="18" charset="0"/>
                                  <a:ea typeface="+mn-ea"/>
                                </a:rPr>
                                <m:t>𝐶</m:t>
                              </m:r>
                            </m:sub>
                            <m:sup/>
                            <m:e>
                              <m:r>
                                <a:rPr lang="en-US" altLang="zh-CN" sz="2000" i="1">
                                  <a:solidFill>
                                    <a:srgbClr val="0070C0"/>
                                  </a:solidFill>
                                  <a:latin typeface="Cambria Math" panose="02040503050406030204" pitchFamily="18" charset="0"/>
                                  <a:ea typeface="+mn-ea"/>
                                </a:rPr>
                                <m:t>(</m:t>
                              </m:r>
                              <m:r>
                                <a:rPr lang="en-US" altLang="zh-CN" sz="2000" i="1">
                                  <a:solidFill>
                                    <a:srgbClr val="0070C0"/>
                                  </a:solidFill>
                                  <a:latin typeface="Cambria Math" panose="02040503050406030204" pitchFamily="18" charset="0"/>
                                  <a:ea typeface="+mn-ea"/>
                                </a:rPr>
                                <m:t>𝑅</m:t>
                              </m:r>
                              <m:r>
                                <a:rPr lang="en-US" altLang="zh-CN" sz="2000" i="1">
                                  <a:solidFill>
                                    <a:srgbClr val="0070C0"/>
                                  </a:solidFill>
                                  <a:latin typeface="Cambria Math" panose="02040503050406030204" pitchFamily="18" charset="0"/>
                                  <a:ea typeface="+mn-ea"/>
                                </a:rPr>
                                <m:t>)</m:t>
                              </m:r>
                            </m:e>
                          </m:nary>
                        </m:e>
                      </m:nary>
                    </m:oMath>
                  </m:oMathPara>
                </a14:m>
                <a:endParaRPr lang="en-US" altLang="zh-CN" sz="2000" dirty="0">
                  <a:solidFill>
                    <a:srgbClr val="0070C0"/>
                  </a:solidFill>
                  <a:latin typeface="+mn-ea"/>
                  <a:ea typeface="+mn-ea"/>
                </a:endParaRPr>
              </a:p>
            </p:txBody>
          </p:sp>
        </mc:Choice>
        <mc:Fallback xmlns="">
          <p:sp>
            <p:nvSpPr>
              <p:cNvPr id="19" name="Rectangle 1103"/>
              <p:cNvSpPr>
                <a:spLocks noRot="1" noChangeAspect="1" noMove="1" noResize="1" noEditPoints="1" noAdjustHandles="1" noChangeArrowheads="1" noChangeShapeType="1" noTextEdit="1"/>
              </p:cNvSpPr>
              <p:nvPr/>
            </p:nvSpPr>
            <p:spPr bwMode="auto">
              <a:xfrm>
                <a:off x="6025058" y="4293096"/>
                <a:ext cx="2867422" cy="609600"/>
              </a:xfrm>
              <a:prstGeom prst="rect">
                <a:avLst/>
              </a:prstGeom>
              <a:blipFill>
                <a:blip r:embed="rId7"/>
                <a:stretch>
                  <a:fillRect/>
                </a:stretch>
              </a:blipFill>
              <a:ln w="9525">
                <a:noFill/>
                <a:miter lim="800000"/>
                <a:headEnd/>
                <a:tailEnd/>
              </a:ln>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defRPr/>
            </a:pPr>
            <a:r>
              <a:rPr lang="zh-CN" altLang="en-US" sz="3600" dirty="0"/>
              <a:t>分解为两个关系模式的</a:t>
            </a:r>
            <a:r>
              <a:rPr lang="zh-CN" altLang="en-US" sz="3600" dirty="0" smtClean="0"/>
              <a:t>无损分解判定算法</a:t>
            </a:r>
          </a:p>
        </p:txBody>
      </p:sp>
      <mc:AlternateContent xmlns:mc="http://schemas.openxmlformats.org/markup-compatibility/2006" xmlns:a14="http://schemas.microsoft.com/office/drawing/2010/main">
        <mc:Choice Requires="a14">
          <p:sp>
            <p:nvSpPr>
              <p:cNvPr id="140291" name="Rectangle 3"/>
              <p:cNvSpPr>
                <a:spLocks noGrp="1" noChangeArrowheads="1"/>
              </p:cNvSpPr>
              <p:nvPr>
                <p:ph type="body" idx="1"/>
              </p:nvPr>
            </p:nvSpPr>
            <p:spPr>
              <a:xfrm>
                <a:off x="188913" y="980728"/>
                <a:ext cx="8802687" cy="1993582"/>
              </a:xfrm>
            </p:spPr>
            <p:txBody>
              <a:bodyPr/>
              <a:lstStyle/>
              <a:p>
                <a:pPr marL="0" indent="0" algn="ctr" eaLnBrk="1" hangingPunct="1">
                  <a:buNone/>
                </a:pPr>
                <a:r>
                  <a:rPr lang="zh-CN" altLang="en-US" dirty="0" smtClean="0"/>
                  <a:t>关系模式</a:t>
                </a:r>
                <a:r>
                  <a:rPr lang="en-US" altLang="zh-CN" dirty="0" smtClean="0"/>
                  <a:t>R(U)</a:t>
                </a:r>
                <a:r>
                  <a:rPr lang="zh-CN" altLang="en-US" dirty="0" smtClean="0"/>
                  <a:t>的分解</a:t>
                </a:r>
                <a:r>
                  <a:rPr lang="zh-CN" altLang="en-US" dirty="0" smtClean="0">
                    <a:sym typeface="Symbol" pitchFamily="18" charset="2"/>
                  </a:rPr>
                  <a:t></a:t>
                </a:r>
                <a:r>
                  <a:rPr lang="zh-CN" altLang="en-US" dirty="0" smtClean="0"/>
                  <a:t>={</a:t>
                </a:r>
                <a:r>
                  <a:rPr lang="en-US" altLang="zh-CN" dirty="0" smtClean="0"/>
                  <a:t>U</a:t>
                </a:r>
                <a:r>
                  <a:rPr lang="en-US" altLang="zh-CN" baseline="-16000" dirty="0" smtClean="0"/>
                  <a:t>1，</a:t>
                </a:r>
                <a:r>
                  <a:rPr lang="en-US" altLang="zh-CN" dirty="0" smtClean="0"/>
                  <a:t>U</a:t>
                </a:r>
                <a:r>
                  <a:rPr lang="en-US" altLang="zh-CN" baseline="-16000" dirty="0" smtClean="0"/>
                  <a:t>2</a:t>
                </a:r>
                <a:r>
                  <a:rPr lang="en-US" altLang="zh-CN" dirty="0" smtClean="0"/>
                  <a:t>}</a:t>
                </a:r>
              </a:p>
              <a:p>
                <a:pPr marL="0" indent="0" algn="ctr" eaLnBrk="1" hangingPunct="1">
                  <a:buNone/>
                </a:pPr>
                <a:r>
                  <a:rPr lang="zh-CN" altLang="en-US" dirty="0" smtClean="0">
                    <a:sym typeface="Symbol" pitchFamily="18" charset="2"/>
                  </a:rPr>
                  <a:t>是</a:t>
                </a:r>
                <a:r>
                  <a:rPr lang="zh-CN" altLang="en-US" dirty="0" smtClean="0"/>
                  <a:t>无损连接分解</a:t>
                </a:r>
                <a14:m>
                  <m:oMath xmlns:m="http://schemas.openxmlformats.org/officeDocument/2006/math">
                    <m:r>
                      <a:rPr lang="en-US" altLang="zh-CN" b="0" i="0" smtClean="0">
                        <a:latin typeface="Cambria Math" panose="02040503050406030204" pitchFamily="18" charset="0"/>
                      </a:rPr>
                      <m:t> </m:t>
                    </m:r>
                    <m:r>
                      <a:rPr lang="zh-CN" altLang="en-US" i="1" smtClean="0">
                        <a:latin typeface="Cambria Math" panose="02040503050406030204" pitchFamily="18" charset="0"/>
                      </a:rPr>
                      <m:t>⟺</m:t>
                    </m:r>
                  </m:oMath>
                </a14:m>
                <a:r>
                  <a:rPr lang="en-US" altLang="zh-CN" dirty="0" smtClean="0"/>
                  <a:t> </a:t>
                </a:r>
                <a:r>
                  <a:rPr lang="en-US" altLang="zh-CN" dirty="0" smtClean="0">
                    <a:solidFill>
                      <a:srgbClr val="FF0000"/>
                    </a:solidFill>
                  </a:rPr>
                  <a:t>U</a:t>
                </a:r>
                <a:r>
                  <a:rPr lang="en-US" altLang="zh-CN" baseline="-16000" dirty="0" smtClean="0">
                    <a:solidFill>
                      <a:srgbClr val="FF0000"/>
                    </a:solidFill>
                  </a:rPr>
                  <a:t>1</a:t>
                </a:r>
                <a:r>
                  <a:rPr lang="en-US" altLang="zh-CN" dirty="0" smtClean="0">
                    <a:solidFill>
                      <a:srgbClr val="FF0000"/>
                    </a:solidFill>
                    <a:sym typeface="Symbol" pitchFamily="18" charset="2"/>
                  </a:rPr>
                  <a:t>∩U</a:t>
                </a:r>
                <a:r>
                  <a:rPr lang="en-US" altLang="zh-CN" baseline="-16000" dirty="0" smtClean="0">
                    <a:solidFill>
                      <a:srgbClr val="FF0000"/>
                    </a:solidFill>
                  </a:rPr>
                  <a:t>2</a:t>
                </a:r>
                <a:r>
                  <a:rPr lang="en-US" altLang="zh-CN" dirty="0" smtClean="0">
                    <a:solidFill>
                      <a:srgbClr val="FF0000"/>
                    </a:solidFill>
                    <a:sym typeface="Symbol" pitchFamily="18" charset="2"/>
                  </a:rPr>
                  <a:t>U</a:t>
                </a:r>
                <a:r>
                  <a:rPr lang="en-US" altLang="zh-CN" baseline="-16000" dirty="0" smtClean="0">
                    <a:solidFill>
                      <a:srgbClr val="FF0000"/>
                    </a:solidFill>
                  </a:rPr>
                  <a:t>1</a:t>
                </a:r>
                <a:r>
                  <a:rPr lang="en-US" altLang="zh-CN" dirty="0" smtClean="0">
                    <a:solidFill>
                      <a:srgbClr val="FF0000"/>
                    </a:solidFill>
                    <a:sym typeface="Symbol" pitchFamily="18" charset="2"/>
                  </a:rPr>
                  <a:t>U</a:t>
                </a:r>
                <a:r>
                  <a:rPr lang="en-US" altLang="zh-CN" baseline="-16000" dirty="0" smtClean="0">
                    <a:solidFill>
                      <a:srgbClr val="FF0000"/>
                    </a:solidFill>
                  </a:rPr>
                  <a:t>2</a:t>
                </a:r>
              </a:p>
              <a:p>
                <a:pPr marL="0" indent="0" algn="ctr" eaLnBrk="1" hangingPunct="1">
                  <a:buNone/>
                </a:pPr>
                <a:r>
                  <a:rPr lang="en-US" altLang="zh-CN" dirty="0" smtClean="0"/>
                  <a:t>（</a:t>
                </a:r>
                <a:r>
                  <a:rPr lang="zh-CN" altLang="en-US" dirty="0" smtClean="0"/>
                  <a:t>或</a:t>
                </a:r>
                <a:r>
                  <a:rPr lang="en-US" altLang="zh-CN" dirty="0" smtClean="0"/>
                  <a:t>U</a:t>
                </a:r>
                <a:r>
                  <a:rPr lang="en-US" altLang="zh-CN" baseline="-16000" dirty="0" smtClean="0"/>
                  <a:t>1</a:t>
                </a:r>
                <a:r>
                  <a:rPr lang="en-US" altLang="zh-CN" dirty="0" smtClean="0">
                    <a:sym typeface="Symbol" pitchFamily="18" charset="2"/>
                  </a:rPr>
                  <a:t>∩U</a:t>
                </a:r>
                <a:r>
                  <a:rPr lang="en-US" altLang="zh-CN" baseline="-16000" dirty="0" smtClean="0"/>
                  <a:t>2</a:t>
                </a:r>
                <a:r>
                  <a:rPr lang="en-US" altLang="zh-CN" dirty="0" smtClean="0">
                    <a:sym typeface="Symbol" pitchFamily="18" charset="2"/>
                  </a:rPr>
                  <a:t>U</a:t>
                </a:r>
                <a:r>
                  <a:rPr lang="en-US" altLang="zh-CN" baseline="-16000" dirty="0" smtClean="0"/>
                  <a:t>2</a:t>
                </a:r>
                <a:r>
                  <a:rPr lang="en-US" altLang="zh-CN" dirty="0" smtClean="0">
                    <a:sym typeface="Symbol" pitchFamily="18" charset="2"/>
                  </a:rPr>
                  <a:t>U</a:t>
                </a:r>
                <a:r>
                  <a:rPr lang="en-US" altLang="zh-CN" baseline="-16000" dirty="0" smtClean="0"/>
                  <a:t>1</a:t>
                </a:r>
                <a:r>
                  <a:rPr lang="en-US" altLang="zh-CN" dirty="0" smtClean="0"/>
                  <a:t>）</a:t>
                </a:r>
                <a:endParaRPr lang="zh-CN" altLang="en-US" dirty="0" smtClean="0"/>
              </a:p>
            </p:txBody>
          </p:sp>
        </mc:Choice>
        <mc:Fallback xmlns="">
          <p:sp>
            <p:nvSpPr>
              <p:cNvPr id="140291" name="Rectangle 3"/>
              <p:cNvSpPr>
                <a:spLocks noGrp="1" noRot="1" noChangeAspect="1" noMove="1" noResize="1" noEditPoints="1" noAdjustHandles="1" noChangeArrowheads="1" noChangeShapeType="1" noTextEdit="1"/>
              </p:cNvSpPr>
              <p:nvPr>
                <p:ph type="body" idx="1"/>
              </p:nvPr>
            </p:nvSpPr>
            <p:spPr>
              <a:xfrm>
                <a:off x="188913" y="980728"/>
                <a:ext cx="8802687" cy="1993582"/>
              </a:xfrm>
              <a:blipFill>
                <a:blip r:embed="rId3"/>
                <a:stretch>
                  <a:fillRect t="-5199"/>
                </a:stretch>
              </a:blipFill>
            </p:spPr>
            <p:txBody>
              <a:bodyPr/>
              <a:lstStyle/>
              <a:p>
                <a:r>
                  <a:rPr lang="zh-CN" altLang="en-US">
                    <a:noFill/>
                  </a:rPr>
                  <a:t> </a:t>
                </a:r>
              </a:p>
            </p:txBody>
          </p:sp>
        </mc:Fallback>
      </mc:AlternateContent>
      <p:graphicFrame>
        <p:nvGraphicFramePr>
          <p:cNvPr id="138244" name="Group 4"/>
          <p:cNvGraphicFramePr>
            <a:graphicFrameLocks noGrp="1"/>
          </p:cNvGraphicFramePr>
          <p:nvPr>
            <p:extLst>
              <p:ext uri="{D42A27DB-BD31-4B8C-83A1-F6EECF244321}">
                <p14:modId xmlns:p14="http://schemas.microsoft.com/office/powerpoint/2010/main" val="732577620"/>
              </p:ext>
            </p:extLst>
          </p:nvPr>
        </p:nvGraphicFramePr>
        <p:xfrm>
          <a:off x="1524000" y="3248392"/>
          <a:ext cx="6096000" cy="1188720"/>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119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U</a:t>
                      </a:r>
                      <a:r>
                        <a:rPr kumimoji="1" lang="en-US" altLang="zh-CN" sz="2000" b="0" i="0" u="none" strike="noStrike" cap="none" normalizeH="0" baseline="-1600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sym typeface="Symbol" pitchFamily="18" charset="2"/>
                        </a:rPr>
                        <a:t>∩U</a:t>
                      </a:r>
                      <a:r>
                        <a:rPr kumimoji="1" lang="en-US" altLang="zh-CN" sz="2000" b="0" i="0" u="none" strike="noStrike" cap="none" normalizeH="0" baseline="-1600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sym typeface="Symbol" pitchFamily="18" charset="2"/>
                        </a:rPr>
                        <a:t>U</a:t>
                      </a:r>
                      <a:r>
                        <a:rPr kumimoji="1" lang="en-US" altLang="zh-CN" sz="2000" b="0" i="0" u="none" strike="noStrike" cap="none" normalizeH="0" baseline="-1600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sym typeface="Symbol" pitchFamily="18" charset="2"/>
                        </a:rPr>
                        <a:t>U</a:t>
                      </a:r>
                      <a:r>
                        <a:rPr kumimoji="1" lang="en-US" altLang="zh-CN" sz="2000" b="0" i="0" u="none" strike="noStrike" cap="none" normalizeH="0" baseline="-1600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sym typeface="Symbol" pitchFamily="18" charset="2"/>
                        </a:rPr>
                        <a:t>U</a:t>
                      </a:r>
                      <a:r>
                        <a:rPr kumimoji="1" lang="en-US" altLang="zh-CN" sz="2000" b="0" i="0" u="none" strike="noStrike" cap="none" normalizeH="0" baseline="-1600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sym typeface="Symbol" pitchFamily="18" charset="2"/>
                        </a:rPr>
                        <a:t>U</a:t>
                      </a:r>
                      <a:r>
                        <a:rPr kumimoji="1" lang="en-US" altLang="zh-CN" sz="2000" b="0" i="0" u="none" strike="noStrike" cap="none" normalizeH="0" baseline="-1600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74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U</a:t>
                      </a:r>
                      <a:r>
                        <a:rPr kumimoji="1" lang="en-US" altLang="zh-CN" sz="2000" b="0" i="0" u="none" strike="noStrike" cap="none" normalizeH="0" baseline="-1600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imes New Roman"/>
                          <a:ea typeface="隶书" pitchFamily="49" charset="-122"/>
                        </a:rPr>
                        <a:t>…</a:t>
                      </a: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imes New Roman"/>
                          <a:ea typeface="隶书" pitchFamily="49" charset="-122"/>
                        </a:rPr>
                        <a:t>…</a:t>
                      </a: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imes New Roman"/>
                          <a:ea typeface="隶书" pitchFamily="49" charset="-122"/>
                        </a:rPr>
                        <a:t>…</a:t>
                      </a: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9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U</a:t>
                      </a:r>
                      <a:r>
                        <a:rPr kumimoji="1" lang="en-US" altLang="zh-CN" sz="2000" b="0" i="0" u="none" strike="noStrike" cap="none" normalizeH="0" baseline="-1600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imes New Roman"/>
                          <a:ea typeface="隶书" pitchFamily="49" charset="-122"/>
                        </a:rPr>
                        <a:t>…</a:t>
                      </a: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imes New Roman"/>
                          <a:ea typeface="隶书" pitchFamily="49" charset="-122"/>
                        </a:rPr>
                        <a:t>…</a:t>
                      </a: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imes New Roman"/>
                          <a:ea typeface="隶书" pitchFamily="49" charset="-122"/>
                        </a:rPr>
                        <a:t>…</a:t>
                      </a: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38266" name="Group 26"/>
          <p:cNvGraphicFramePr>
            <a:graphicFrameLocks noGrp="1"/>
          </p:cNvGraphicFramePr>
          <p:nvPr>
            <p:extLst>
              <p:ext uri="{D42A27DB-BD31-4B8C-83A1-F6EECF244321}">
                <p14:modId xmlns:p14="http://schemas.microsoft.com/office/powerpoint/2010/main" val="3866099942"/>
              </p:ext>
            </p:extLst>
          </p:nvPr>
        </p:nvGraphicFramePr>
        <p:xfrm>
          <a:off x="1524000" y="5066730"/>
          <a:ext cx="6096000" cy="1188720"/>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119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U</a:t>
                      </a:r>
                      <a:r>
                        <a:rPr kumimoji="1" lang="en-US" altLang="zh-CN" sz="2000" b="0" i="0" u="none" strike="noStrike" cap="none" normalizeH="0" baseline="-1600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sym typeface="Symbol" pitchFamily="18" charset="2"/>
                        </a:rPr>
                        <a:t>∩U</a:t>
                      </a:r>
                      <a:r>
                        <a:rPr kumimoji="1" lang="en-US" altLang="zh-CN" sz="2000" b="0" i="0" u="none" strike="noStrike" cap="none" normalizeH="0" baseline="-1600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sym typeface="Symbol" pitchFamily="18" charset="2"/>
                        </a:rPr>
                        <a:t>U</a:t>
                      </a:r>
                      <a:r>
                        <a:rPr kumimoji="1" lang="en-US" altLang="zh-CN" sz="2000" b="0" i="0" u="none" strike="noStrike" cap="none" normalizeH="0" baseline="-1600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sym typeface="Symbol" pitchFamily="18" charset="2"/>
                        </a:rPr>
                        <a:t>U</a:t>
                      </a:r>
                      <a:r>
                        <a:rPr kumimoji="1" lang="en-US" altLang="zh-CN" sz="2000" b="0" i="0" u="none" strike="noStrike" cap="none" normalizeH="0" baseline="-1600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sym typeface="Symbol" pitchFamily="18" charset="2"/>
                        </a:rPr>
                        <a:t>U</a:t>
                      </a:r>
                      <a:r>
                        <a:rPr kumimoji="1" lang="en-US" altLang="zh-CN" sz="2000" b="0" i="0" u="none" strike="noStrike" cap="none" normalizeH="0" baseline="-1600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sym typeface="Symbol" pitchFamily="18" charset="2"/>
                        </a:rPr>
                        <a:t>U</a:t>
                      </a:r>
                      <a:r>
                        <a:rPr kumimoji="1" lang="en-US" altLang="zh-CN" sz="2000" b="0" i="0" u="none" strike="noStrike" cap="none" normalizeH="0" baseline="-1600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74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U</a:t>
                      </a:r>
                      <a:r>
                        <a:rPr kumimoji="1" lang="en-US" altLang="zh-CN" sz="2000" b="0" i="0" u="none" strike="noStrike" cap="none" normalizeH="0" baseline="-1600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imes New Roman"/>
                          <a:ea typeface="隶书" pitchFamily="49" charset="-122"/>
                        </a:rPr>
                        <a:t>…</a:t>
                      </a: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imes New Roman"/>
                          <a:ea typeface="隶书" pitchFamily="49" charset="-122"/>
                        </a:rPr>
                        <a:t>…</a:t>
                      </a: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imes New Roman"/>
                          <a:ea typeface="隶书" pitchFamily="49" charset="-122"/>
                        </a:rPr>
                        <a:t>…</a:t>
                      </a: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90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U</a:t>
                      </a:r>
                      <a:r>
                        <a:rPr kumimoji="1" lang="en-US" altLang="zh-CN" sz="2000" b="0" i="0" u="none" strike="noStrike" cap="none" normalizeH="0" baseline="-16000" dirty="0" smtClean="0">
                          <a:ln>
                            <a:noFill/>
                          </a:ln>
                          <a:solidFill>
                            <a:schemeClr val="folHlink"/>
                          </a:solidFill>
                          <a:effectLst>
                            <a:outerShdw blurRad="38100" dist="38100" dir="2700000" algn="tl">
                              <a:srgbClr val="C0C0C0"/>
                            </a:outerShdw>
                          </a:effectLst>
                          <a:latin typeface="Tahoma" pitchFamily="34" charset="0"/>
                          <a:ea typeface="隶书" pitchFamily="49"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imes New Roman"/>
                          <a:ea typeface="隶书" pitchFamily="49" charset="-122"/>
                        </a:rPr>
                        <a:t>…</a:t>
                      </a: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imes New Roman"/>
                          <a:ea typeface="隶书" pitchFamily="49" charset="-122"/>
                        </a:rPr>
                        <a:t>…</a:t>
                      </a: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imes New Roman"/>
                          <a:ea typeface="隶书" pitchFamily="49" charset="-122"/>
                        </a:rPr>
                        <a:t>…</a:t>
                      </a:r>
                      <a:r>
                        <a:rPr kumimoji="1" lang="en-US" altLang="zh-CN" sz="2000" b="0" i="0" u="none" strike="noStrike" cap="none" normalizeH="0" baseline="0" smtClean="0">
                          <a:ln>
                            <a:noFill/>
                          </a:ln>
                          <a:solidFill>
                            <a:schemeClr val="folHlink"/>
                          </a:solidFill>
                          <a:effectLst>
                            <a:outerShdw blurRad="38100" dist="38100" dir="2700000" algn="tl">
                              <a:srgbClr val="C0C0C0"/>
                            </a:outerShdw>
                          </a:effectLst>
                          <a:latin typeface="Tahoma" pitchFamily="34" charset="0"/>
                          <a:ea typeface="隶书" pitchFamily="49" charset="-122"/>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40336" name="Rectangle 48"/>
          <p:cNvSpPr>
            <a:spLocks noChangeArrowheads="1"/>
          </p:cNvSpPr>
          <p:nvPr/>
        </p:nvSpPr>
        <p:spPr bwMode="auto">
          <a:xfrm>
            <a:off x="3708400" y="4576192"/>
            <a:ext cx="1730375" cy="396875"/>
          </a:xfrm>
          <a:prstGeom prst="rect">
            <a:avLst/>
          </a:prstGeom>
          <a:noFill/>
          <a:ln w="9525">
            <a:noFill/>
            <a:miter lim="800000"/>
            <a:headEnd/>
            <a:tailEnd/>
          </a:ln>
        </p:spPr>
        <p:txBody>
          <a:bodyPr wrap="none">
            <a:spAutoFit/>
          </a:bodyPr>
          <a:lstStyle/>
          <a:p>
            <a:r>
              <a:rPr lang="en-US" altLang="zh-CN" sz="2000" dirty="0">
                <a:latin typeface="Arial Narrow" pitchFamily="34" charset="0"/>
                <a:ea typeface="华文新魏" pitchFamily="2" charset="-122"/>
              </a:rPr>
              <a:t>R</a:t>
            </a:r>
            <a:r>
              <a:rPr lang="en-US" altLang="zh-CN" sz="2000" baseline="-16000" dirty="0">
                <a:latin typeface="Arial Narrow" pitchFamily="34" charset="0"/>
                <a:ea typeface="华文新魏" pitchFamily="2" charset="-122"/>
              </a:rPr>
              <a:t>1</a:t>
            </a:r>
            <a:r>
              <a:rPr lang="en-US" altLang="zh-CN" sz="2000" dirty="0">
                <a:latin typeface="Arial Narrow" pitchFamily="34" charset="0"/>
                <a:ea typeface="华文新魏" pitchFamily="2" charset="-122"/>
                <a:sym typeface="Symbol" pitchFamily="18" charset="2"/>
              </a:rPr>
              <a:t>∩R</a:t>
            </a:r>
            <a:r>
              <a:rPr lang="en-US" altLang="zh-CN" sz="2000" baseline="-16000" dirty="0">
                <a:latin typeface="Arial Narrow" pitchFamily="34" charset="0"/>
                <a:ea typeface="华文新魏" pitchFamily="2" charset="-122"/>
              </a:rPr>
              <a:t>2</a:t>
            </a:r>
            <a:r>
              <a:rPr lang="en-US" altLang="zh-CN" sz="2000" dirty="0">
                <a:latin typeface="Arial Narrow" pitchFamily="34" charset="0"/>
                <a:ea typeface="华文新魏" pitchFamily="2" charset="-122"/>
                <a:sym typeface="Symbol" pitchFamily="18" charset="2"/>
              </a:rPr>
              <a:t>R</a:t>
            </a:r>
            <a:r>
              <a:rPr lang="en-US" altLang="zh-CN" sz="2000" baseline="-16000" dirty="0">
                <a:latin typeface="Arial Narrow" pitchFamily="34" charset="0"/>
                <a:ea typeface="华文新魏" pitchFamily="2" charset="-122"/>
              </a:rPr>
              <a:t>1</a:t>
            </a:r>
            <a:r>
              <a:rPr lang="en-US" altLang="zh-CN" sz="2000" dirty="0">
                <a:latin typeface="Arial Narrow" pitchFamily="34" charset="0"/>
                <a:ea typeface="华文新魏" pitchFamily="2" charset="-122"/>
                <a:sym typeface="Symbol" pitchFamily="18" charset="2"/>
              </a:rPr>
              <a:t>R</a:t>
            </a:r>
            <a:r>
              <a:rPr lang="en-US" altLang="zh-CN" sz="2000" baseline="-16000" dirty="0">
                <a:latin typeface="Arial Narrow" pitchFamily="34" charset="0"/>
                <a:ea typeface="华文新魏" pitchFamily="2" charset="-122"/>
              </a:rPr>
              <a:t>2</a:t>
            </a:r>
          </a:p>
        </p:txBody>
      </p:sp>
      <p:sp>
        <p:nvSpPr>
          <p:cNvPr id="140337" name="Oval 49"/>
          <p:cNvSpPr>
            <a:spLocks noChangeArrowheads="1"/>
          </p:cNvSpPr>
          <p:nvPr/>
        </p:nvSpPr>
        <p:spPr bwMode="auto">
          <a:xfrm>
            <a:off x="5029200" y="5919217"/>
            <a:ext cx="762000" cy="381000"/>
          </a:xfrm>
          <a:prstGeom prst="ellipse">
            <a:avLst/>
          </a:prstGeom>
          <a:noFill/>
          <a:ln w="28575">
            <a:solidFill>
              <a:srgbClr val="CC0000"/>
            </a:solidFill>
            <a:round/>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隶书"/>
        <a:cs typeface=""/>
      </a:majorFont>
      <a:minorFont>
        <a:latin typeface="Tahoma"/>
        <a:ea typeface="隶书"/>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隶书"/>
        <a:cs typeface=""/>
      </a:majorFont>
      <a:minorFont>
        <a:latin typeface="Tahoma"/>
        <a:ea typeface="隶书"/>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隶书"/>
        <a:cs typeface=""/>
      </a:majorFont>
      <a:minorFont>
        <a:latin typeface="Tahoma"/>
        <a:ea typeface="隶书"/>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Designs\Blends.pot</Template>
  <TotalTime>366103</TotalTime>
  <Words>6170</Words>
  <Application>Microsoft Office PowerPoint</Application>
  <PresentationFormat>全屏显示(4:3)</PresentationFormat>
  <Paragraphs>1794</Paragraphs>
  <Slides>114</Slides>
  <Notes>68</Notes>
  <HiddenSlides>0</HiddenSlides>
  <MMClips>0</MMClips>
  <ScaleCrop>false</ScaleCrop>
  <HeadingPairs>
    <vt:vector size="8" baseType="variant">
      <vt:variant>
        <vt:lpstr>已用的字体</vt:lpstr>
      </vt:variant>
      <vt:variant>
        <vt:i4>22</vt:i4>
      </vt:variant>
      <vt:variant>
        <vt:lpstr>主题</vt:lpstr>
      </vt:variant>
      <vt:variant>
        <vt:i4>4</vt:i4>
      </vt:variant>
      <vt:variant>
        <vt:lpstr>嵌入 OLE 服务器</vt:lpstr>
      </vt:variant>
      <vt:variant>
        <vt:i4>4</vt:i4>
      </vt:variant>
      <vt:variant>
        <vt:lpstr>幻灯片标题</vt:lpstr>
      </vt:variant>
      <vt:variant>
        <vt:i4>114</vt:i4>
      </vt:variant>
    </vt:vector>
  </HeadingPairs>
  <TitlesOfParts>
    <vt:vector size="144" baseType="lpstr">
      <vt:lpstr>Arial Unicode MS</vt:lpstr>
      <vt:lpstr>MingLiU</vt:lpstr>
      <vt:lpstr>Monotype Sorts</vt:lpstr>
      <vt:lpstr>仿宋_GB2312</vt:lpstr>
      <vt:lpstr>华文行楷</vt:lpstr>
      <vt:lpstr>华文新魏</vt:lpstr>
      <vt:lpstr>楷体_GB2312</vt:lpstr>
      <vt:lpstr>隶书</vt:lpstr>
      <vt:lpstr>宋体</vt:lpstr>
      <vt:lpstr>Arial</vt:lpstr>
      <vt:lpstr>Arial Narrow</vt:lpstr>
      <vt:lpstr>Book Antiqua</vt:lpstr>
      <vt:lpstr>Calibri</vt:lpstr>
      <vt:lpstr>Cambria Math</vt:lpstr>
      <vt:lpstr>Comic Sans MS</vt:lpstr>
      <vt:lpstr>French Script MT</vt:lpstr>
      <vt:lpstr>Lucida Handwriting</vt:lpstr>
      <vt:lpstr>MS Outlook</vt:lpstr>
      <vt:lpstr>Symbol</vt:lpstr>
      <vt:lpstr>Tahoma</vt:lpstr>
      <vt:lpstr>Times New Roman</vt:lpstr>
      <vt:lpstr>Wingdings</vt:lpstr>
      <vt:lpstr>Blends</vt:lpstr>
      <vt:lpstr>2_Blends</vt:lpstr>
      <vt:lpstr>3_Blends</vt:lpstr>
      <vt:lpstr>Office 主题</vt:lpstr>
      <vt:lpstr>Equation.3</vt:lpstr>
      <vt:lpstr>Equation</vt:lpstr>
      <vt:lpstr>剪辑</vt:lpstr>
      <vt:lpstr>公式</vt:lpstr>
      <vt:lpstr>PowerPoint 演示文稿</vt:lpstr>
      <vt:lpstr>PowerPoint 演示文稿</vt:lpstr>
      <vt:lpstr>PowerPoint 演示文稿</vt:lpstr>
      <vt:lpstr>关系模式的设计问题</vt:lpstr>
      <vt:lpstr>剪不断 理还乱 别是一番滋味在心头</vt:lpstr>
      <vt:lpstr>解决之道：分解! 分解!! 再分解!!!</vt:lpstr>
      <vt:lpstr>人生不相见  动如参与商</vt:lpstr>
      <vt:lpstr>函数依赖的定义</vt:lpstr>
      <vt:lpstr>水中习水</vt:lpstr>
      <vt:lpstr>再作冯妇</vt:lpstr>
      <vt:lpstr>平凡函数依赖</vt:lpstr>
      <vt:lpstr>部分函数依赖</vt:lpstr>
      <vt:lpstr>传递函数依赖</vt:lpstr>
      <vt:lpstr>码之大观园</vt:lpstr>
      <vt:lpstr>关系模式范例</vt:lpstr>
      <vt:lpstr>国家不幸诗家幸</vt:lpstr>
      <vt:lpstr>范式的定义</vt:lpstr>
      <vt:lpstr>1NF</vt:lpstr>
      <vt:lpstr>1NF与查询效率的折中</vt:lpstr>
      <vt:lpstr>1NF与属性原子粒度的选择</vt:lpstr>
      <vt:lpstr>1NF与数据质量</vt:lpstr>
      <vt:lpstr>荆轲刺秦王</vt:lpstr>
      <vt:lpstr>非2NF关系模式的不良特性</vt:lpstr>
      <vt:lpstr>2NF的定义</vt:lpstr>
      <vt:lpstr>如何改造成2NF的？</vt:lpstr>
      <vt:lpstr>专诸刺王僚</vt:lpstr>
      <vt:lpstr>非3NF关系模式的不良特性</vt:lpstr>
      <vt:lpstr>3NF定义</vt:lpstr>
      <vt:lpstr>如何将关系模式改造为3NF的？</vt:lpstr>
      <vt:lpstr>小宝与双双：大功告成</vt:lpstr>
      <vt:lpstr>后门变命门：3NF的阿喀琉斯之踵</vt:lpstr>
      <vt:lpstr>要离刺庆忌</vt:lpstr>
      <vt:lpstr>3NF的不良特性</vt:lpstr>
      <vt:lpstr>BCNF的定义</vt:lpstr>
      <vt:lpstr>如何将关系模式改造成BCNF的？</vt:lpstr>
      <vt:lpstr>3NF与BCNF的深入比较</vt:lpstr>
      <vt:lpstr>3NF的另外一种定义</vt:lpstr>
      <vt:lpstr>豫让斩空衣</vt:lpstr>
      <vt:lpstr>BCNF的不良特性</vt:lpstr>
      <vt:lpstr>冗余的根源</vt:lpstr>
      <vt:lpstr>一种更为精简的表示，可行否？</vt:lpstr>
      <vt:lpstr>多值依赖的描述型定义</vt:lpstr>
      <vt:lpstr>多值依赖的形式化定义</vt:lpstr>
      <vt:lpstr> 聂政刺侠累</vt:lpstr>
      <vt:lpstr>多值依赖的基本性质</vt:lpstr>
      <vt:lpstr>4NF的定义</vt:lpstr>
      <vt:lpstr>如何将关系模式改造为4NF的？</vt:lpstr>
      <vt:lpstr>多值依赖与函数依赖的基本区别</vt:lpstr>
      <vt:lpstr>多值依赖与函数依赖有效性范围的不同</vt:lpstr>
      <vt:lpstr>多值依赖与函数依赖有效性范围的不同</vt:lpstr>
      <vt:lpstr>博浪沙</vt:lpstr>
      <vt:lpstr>三王墓</vt:lpstr>
      <vt:lpstr>盘点</vt:lpstr>
      <vt:lpstr>范式之间的包含关系</vt:lpstr>
      <vt:lpstr>函数依赖的推理规则</vt:lpstr>
      <vt:lpstr>函数依赖的推理规则</vt:lpstr>
      <vt:lpstr>逻辑蕴涵的定义</vt:lpstr>
      <vt:lpstr>Armstrong公理系统</vt:lpstr>
      <vt:lpstr>Armstrong公理系统的正确性及完备性</vt:lpstr>
      <vt:lpstr>Armstrong公理的正确性证明</vt:lpstr>
      <vt:lpstr>Armstrong公理的正确性证明</vt:lpstr>
      <vt:lpstr>Armstrong公理的正确性证明</vt:lpstr>
      <vt:lpstr>由Armstrong公理导出的推理规则</vt:lpstr>
      <vt:lpstr>利用Armstrong公理证明合并律</vt:lpstr>
      <vt:lpstr>利用Armstrong公理证明分解律</vt:lpstr>
      <vt:lpstr>利用Armstrong公理证明伪传递律</vt:lpstr>
      <vt:lpstr>Armstrong公理的应用示例</vt:lpstr>
      <vt:lpstr>属性集的闭包</vt:lpstr>
      <vt:lpstr>求解闭包的算法</vt:lpstr>
      <vt:lpstr>闭包的计算示例</vt:lpstr>
      <vt:lpstr>闭包的计算</vt:lpstr>
      <vt:lpstr>闭包的计算</vt:lpstr>
      <vt:lpstr>闭包与函数依赖证明之间的关系</vt:lpstr>
      <vt:lpstr>属性集的派性</vt:lpstr>
      <vt:lpstr>候选码的计算示例</vt:lpstr>
      <vt:lpstr>候选码的计算示例</vt:lpstr>
      <vt:lpstr>函数依赖集的等价性</vt:lpstr>
      <vt:lpstr>函数依赖集F的最小覆盖F_min</vt:lpstr>
      <vt:lpstr>求解函数依赖集F的最小覆盖Fmin</vt:lpstr>
      <vt:lpstr>最小覆盖计算示例：无冗余化</vt:lpstr>
      <vt:lpstr>最小覆盖计算示例：既约化</vt:lpstr>
      <vt:lpstr>函数依赖和多值依赖的推理规则</vt:lpstr>
      <vt:lpstr>联合律的证明</vt:lpstr>
      <vt:lpstr>联合律的证明</vt:lpstr>
      <vt:lpstr>模式分解</vt:lpstr>
      <vt:lpstr>模式分解土法种种</vt:lpstr>
      <vt:lpstr>函数依赖在属性集上的投影</vt:lpstr>
      <vt:lpstr>函数依赖在属性集上的投影</vt:lpstr>
      <vt:lpstr>模式分解的定义</vt:lpstr>
      <vt:lpstr>模式分解的目标</vt:lpstr>
      <vt:lpstr>模式分解中存在的问题</vt:lpstr>
      <vt:lpstr>模式分解中存在的问题</vt:lpstr>
      <vt:lpstr>保持函数依赖的分解</vt:lpstr>
      <vt:lpstr>如何判断分解是保持函数依赖的？</vt:lpstr>
      <vt:lpstr>丢失函数依赖的分解实例</vt:lpstr>
      <vt:lpstr>有损分解的例子</vt:lpstr>
      <vt:lpstr>无损连接分解的定义</vt:lpstr>
      <vt:lpstr>分解为两个关系模式的无损分解</vt:lpstr>
      <vt:lpstr>分解为两个关系模式的无损分解判定算法</vt:lpstr>
      <vt:lpstr>分解为两个关系模式的无损分解示例</vt:lpstr>
      <vt:lpstr>达到BCNF无损连接分解算法</vt:lpstr>
      <vt:lpstr>达到BCNF无损连接分解算法</vt:lpstr>
      <vt:lpstr>达到3NF保持函数依赖的分解</vt:lpstr>
      <vt:lpstr>达到3NF保持函数依赖的分解</vt:lpstr>
      <vt:lpstr>达到3NF保持函数依赖的分解</vt:lpstr>
      <vt:lpstr>同时保持函数依赖和无损连接的分解</vt:lpstr>
      <vt:lpstr>同时保持函数依赖和无损连接的分解算法</vt:lpstr>
      <vt:lpstr>模式调优</vt:lpstr>
      <vt:lpstr>模式调优</vt:lpstr>
      <vt:lpstr>模式调优</vt:lpstr>
      <vt:lpstr>模式调优</vt:lpstr>
      <vt:lpstr>一般看法</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ljchen</dc:creator>
  <cp:lastModifiedBy>CHEN lijun</cp:lastModifiedBy>
  <cp:revision>340</cp:revision>
  <dcterms:created xsi:type="dcterms:W3CDTF">1601-01-01T00:00:00Z</dcterms:created>
  <dcterms:modified xsi:type="dcterms:W3CDTF">2018-06-30T00:15:06Z</dcterms:modified>
</cp:coreProperties>
</file>